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78" r:id="rId6"/>
    <p:sldId id="279" r:id="rId7"/>
    <p:sldId id="281" r:id="rId8"/>
    <p:sldId id="282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740000"/>
    <a:srgbClr val="EC615E"/>
    <a:srgbClr val="CD2525"/>
    <a:srgbClr val="D92F2F"/>
    <a:srgbClr val="DA3736"/>
    <a:srgbClr val="CE3836"/>
    <a:srgbClr val="E83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D5492-97FA-494A-A9C2-AF06F619CBB3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A1852-25C4-4D25-82F5-93D9ACFBC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7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6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57" y="498410"/>
            <a:ext cx="3021106" cy="44378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8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3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7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43700" y="1964493"/>
            <a:ext cx="3956000" cy="211928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305175" y="2414535"/>
            <a:ext cx="38481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66000">
                <a:srgbClr val="E83A37"/>
              </a:gs>
              <a:gs pos="86000">
                <a:srgbClr val="E83A37"/>
              </a:gs>
              <a:gs pos="100000">
                <a:srgbClr val="CE38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34058"/>
            <a:ext cx="7756296" cy="548099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4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9EA-DF5D-406A-97F9-7464D78C92F3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7410-38F6-47F2-A9D7-7C04384053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27797" y="2649111"/>
            <a:ext cx="10891466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POLITE BEHAVIOUR AND WORK ETHIC IN CHINA</a:t>
            </a:r>
            <a:endParaRPr kumimoji="1" lang="zh-CN" altLang="en-US" sz="44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432297" y="3794078"/>
            <a:ext cx="5219700" cy="350256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PRESENTED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BY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ANISH BASU &amp; KAUSHIK KACHHAP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309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4741"/>
            <a:ext cx="1975044" cy="12171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642" y="3789082"/>
            <a:ext cx="1141200" cy="703298"/>
          </a:xfrm>
          <a:prstGeom prst="rect">
            <a:avLst/>
          </a:prstGeom>
        </p:spPr>
      </p:pic>
      <p:sp>
        <p:nvSpPr>
          <p:cNvPr id="14" name="TextBox 31"/>
          <p:cNvSpPr txBox="1"/>
          <p:nvPr/>
        </p:nvSpPr>
        <p:spPr>
          <a:xfrm>
            <a:off x="5963450" y="2311555"/>
            <a:ext cx="2856700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4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 sz="2400" b="1" dirty="0">
              <a:solidFill>
                <a:srgbClr val="E83A37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48953" y="2068858"/>
            <a:ext cx="5719381" cy="156341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48953" y="3744609"/>
            <a:ext cx="5564117" cy="127727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双击图片，在顶部导航中找到填充，下拉菜单选择填充方式，选择“图片或纹理”，在来自图片中选择想要插入的图片，点击插入并确定。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9" name="TextBox 31"/>
          <p:cNvSpPr txBox="1"/>
          <p:nvPr/>
        </p:nvSpPr>
        <p:spPr>
          <a:xfrm>
            <a:off x="4595169" y="458695"/>
            <a:ext cx="4495801" cy="523218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41" y="1966018"/>
            <a:ext cx="3628189" cy="21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9" name="TextBox 31"/>
          <p:cNvSpPr txBox="1"/>
          <p:nvPr/>
        </p:nvSpPr>
        <p:spPr>
          <a:xfrm>
            <a:off x="4677879" y="255953"/>
            <a:ext cx="4495801" cy="83099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YOUR TLTLE HERE</a:t>
            </a:r>
            <a:endParaRPr lang="zh-CN" altLang="en-US" sz="20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81" y="3443066"/>
            <a:ext cx="10267949" cy="3587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619" y="3443066"/>
            <a:ext cx="377032" cy="3770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279" y="3443066"/>
            <a:ext cx="377032" cy="3770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147" y="3443066"/>
            <a:ext cx="377032" cy="37703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499" y="3443066"/>
            <a:ext cx="377032" cy="377032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1911270" y="1723572"/>
            <a:ext cx="827729" cy="827729"/>
          </a:xfrm>
          <a:prstGeom prst="ellipse">
            <a:avLst/>
          </a:prstGeom>
          <a:noFill/>
          <a:ln w="9525">
            <a:solidFill>
              <a:srgbClr val="E8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1854492" y="3898777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2012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1514909" y="4271542"/>
            <a:ext cx="16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cxnSp>
        <p:nvCxnSpPr>
          <p:cNvPr id="21" name="直接连接符 20"/>
          <p:cNvCxnSpPr>
            <a:stCxn id="12" idx="0"/>
            <a:endCxn id="16" idx="4"/>
          </p:cNvCxnSpPr>
          <p:nvPr/>
        </p:nvCxnSpPr>
        <p:spPr>
          <a:xfrm flipV="1">
            <a:off x="2325135" y="2551301"/>
            <a:ext cx="0" cy="891765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5"/>
          <p:cNvSpPr>
            <a:spLocks/>
          </p:cNvSpPr>
          <p:nvPr/>
        </p:nvSpPr>
        <p:spPr bwMode="auto">
          <a:xfrm>
            <a:off x="2086854" y="1883119"/>
            <a:ext cx="495064" cy="469414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E83A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Box 28"/>
          <p:cNvSpPr txBox="1"/>
          <p:nvPr/>
        </p:nvSpPr>
        <p:spPr>
          <a:xfrm>
            <a:off x="4211472" y="1837872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2013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4" name="TextBox 25"/>
          <p:cNvSpPr txBox="1"/>
          <p:nvPr/>
        </p:nvSpPr>
        <p:spPr>
          <a:xfrm>
            <a:off x="3871889" y="2210637"/>
            <a:ext cx="16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5" name="椭圆 24"/>
          <p:cNvSpPr/>
          <p:nvPr/>
        </p:nvSpPr>
        <p:spPr>
          <a:xfrm>
            <a:off x="4211472" y="4704620"/>
            <a:ext cx="827729" cy="827729"/>
          </a:xfrm>
          <a:prstGeom prst="ellipse">
            <a:avLst/>
          </a:prstGeom>
          <a:noFill/>
          <a:ln w="9525">
            <a:solidFill>
              <a:srgbClr val="E8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625337" y="3812855"/>
            <a:ext cx="0" cy="891765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129"/>
          <p:cNvSpPr>
            <a:spLocks noEditPoints="1"/>
          </p:cNvSpPr>
          <p:nvPr/>
        </p:nvSpPr>
        <p:spPr bwMode="auto">
          <a:xfrm>
            <a:off x="4418139" y="4909191"/>
            <a:ext cx="425136" cy="425136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rgbClr val="E83A3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28"/>
          <p:cNvSpPr txBox="1"/>
          <p:nvPr/>
        </p:nvSpPr>
        <p:spPr>
          <a:xfrm>
            <a:off x="7049399" y="3911177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2014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9" name="TextBox 25"/>
          <p:cNvSpPr txBox="1"/>
          <p:nvPr/>
        </p:nvSpPr>
        <p:spPr>
          <a:xfrm>
            <a:off x="6709816" y="4283942"/>
            <a:ext cx="16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0" name="椭圆 29"/>
          <p:cNvSpPr/>
          <p:nvPr/>
        </p:nvSpPr>
        <p:spPr>
          <a:xfrm>
            <a:off x="7060165" y="1723572"/>
            <a:ext cx="827729" cy="827729"/>
          </a:xfrm>
          <a:prstGeom prst="ellipse">
            <a:avLst/>
          </a:prstGeom>
          <a:noFill/>
          <a:ln w="9525">
            <a:solidFill>
              <a:srgbClr val="E8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1" name="直接连接符 30"/>
          <p:cNvCxnSpPr>
            <a:endCxn id="30" idx="4"/>
          </p:cNvCxnSpPr>
          <p:nvPr/>
        </p:nvCxnSpPr>
        <p:spPr>
          <a:xfrm flipV="1">
            <a:off x="7474030" y="2551301"/>
            <a:ext cx="0" cy="891765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20"/>
          <p:cNvSpPr>
            <a:spLocks noEditPoints="1"/>
          </p:cNvSpPr>
          <p:nvPr/>
        </p:nvSpPr>
        <p:spPr bwMode="auto">
          <a:xfrm>
            <a:off x="7225572" y="1959110"/>
            <a:ext cx="554452" cy="393423"/>
          </a:xfrm>
          <a:custGeom>
            <a:avLst/>
            <a:gdLst/>
            <a:ahLst/>
            <a:cxnLst>
              <a:cxn ang="0">
                <a:pos x="426" y="206"/>
              </a:cxn>
              <a:cxn ang="0">
                <a:pos x="598" y="34"/>
              </a:cxn>
              <a:cxn ang="0">
                <a:pos x="604" y="32"/>
              </a:cxn>
              <a:cxn ang="0">
                <a:pos x="606" y="38"/>
              </a:cxn>
              <a:cxn ang="0">
                <a:pos x="606" y="386"/>
              </a:cxn>
              <a:cxn ang="0">
                <a:pos x="604" y="392"/>
              </a:cxn>
              <a:cxn ang="0">
                <a:pos x="596" y="390"/>
              </a:cxn>
              <a:cxn ang="0">
                <a:pos x="336" y="296"/>
              </a:cxn>
              <a:cxn ang="0">
                <a:pos x="328" y="302"/>
              </a:cxn>
              <a:cxn ang="0">
                <a:pos x="310" y="310"/>
              </a:cxn>
              <a:cxn ang="0">
                <a:pos x="298" y="310"/>
              </a:cxn>
              <a:cxn ang="0">
                <a:pos x="288" y="310"/>
              </a:cxn>
              <a:cxn ang="0">
                <a:pos x="270" y="302"/>
              </a:cxn>
              <a:cxn ang="0">
                <a:pos x="210" y="244"/>
              </a:cxn>
              <a:cxn ang="0">
                <a:pos x="38" y="422"/>
              </a:cxn>
              <a:cxn ang="0">
                <a:pos x="36" y="428"/>
              </a:cxn>
              <a:cxn ang="0">
                <a:pos x="42" y="430"/>
              </a:cxn>
              <a:cxn ang="0">
                <a:pos x="568" y="430"/>
              </a:cxn>
              <a:cxn ang="0">
                <a:pos x="574" y="428"/>
              </a:cxn>
              <a:cxn ang="0">
                <a:pos x="572" y="422"/>
              </a:cxn>
              <a:cxn ang="0">
                <a:pos x="336" y="296"/>
              </a:cxn>
              <a:cxn ang="0">
                <a:pos x="298" y="272"/>
              </a:cxn>
              <a:cxn ang="0">
                <a:pos x="304" y="270"/>
              </a:cxn>
              <a:cxn ang="0">
                <a:pos x="568" y="8"/>
              </a:cxn>
              <a:cxn ang="0">
                <a:pos x="568" y="6"/>
              </a:cxn>
              <a:cxn ang="0">
                <a:pos x="566" y="0"/>
              </a:cxn>
              <a:cxn ang="0">
                <a:pos x="34" y="0"/>
              </a:cxn>
              <a:cxn ang="0">
                <a:pos x="30" y="0"/>
              </a:cxn>
              <a:cxn ang="0">
                <a:pos x="28" y="6"/>
              </a:cxn>
              <a:cxn ang="0">
                <a:pos x="290" y="268"/>
              </a:cxn>
              <a:cxn ang="0">
                <a:pos x="294" y="270"/>
              </a:cxn>
              <a:cxn ang="0">
                <a:pos x="298" y="272"/>
              </a:cxn>
              <a:cxn ang="0">
                <a:pos x="0" y="388"/>
              </a:cxn>
              <a:cxn ang="0">
                <a:pos x="2" y="392"/>
              </a:cxn>
              <a:cxn ang="0">
                <a:pos x="8" y="394"/>
              </a:cxn>
              <a:cxn ang="0">
                <a:pos x="182" y="216"/>
              </a:cxn>
              <a:cxn ang="0">
                <a:pos x="10" y="44"/>
              </a:cxn>
              <a:cxn ang="0">
                <a:pos x="4" y="44"/>
              </a:cxn>
              <a:cxn ang="0">
                <a:pos x="0" y="48"/>
              </a:cxn>
            </a:cxnLst>
            <a:rect l="0" t="0" r="r" b="b"/>
            <a:pathLst>
              <a:path w="606" h="430">
                <a:moveTo>
                  <a:pt x="596" y="390"/>
                </a:moveTo>
                <a:lnTo>
                  <a:pt x="426" y="206"/>
                </a:lnTo>
                <a:lnTo>
                  <a:pt x="598" y="34"/>
                </a:lnTo>
                <a:lnTo>
                  <a:pt x="598" y="34"/>
                </a:lnTo>
                <a:lnTo>
                  <a:pt x="600" y="32"/>
                </a:lnTo>
                <a:lnTo>
                  <a:pt x="604" y="32"/>
                </a:lnTo>
                <a:lnTo>
                  <a:pt x="606" y="34"/>
                </a:lnTo>
                <a:lnTo>
                  <a:pt x="606" y="38"/>
                </a:lnTo>
                <a:lnTo>
                  <a:pt x="606" y="386"/>
                </a:lnTo>
                <a:lnTo>
                  <a:pt x="606" y="386"/>
                </a:lnTo>
                <a:lnTo>
                  <a:pt x="606" y="390"/>
                </a:lnTo>
                <a:lnTo>
                  <a:pt x="604" y="392"/>
                </a:lnTo>
                <a:lnTo>
                  <a:pt x="600" y="392"/>
                </a:lnTo>
                <a:lnTo>
                  <a:pt x="596" y="390"/>
                </a:lnTo>
                <a:lnTo>
                  <a:pt x="596" y="390"/>
                </a:lnTo>
                <a:close/>
                <a:moveTo>
                  <a:pt x="336" y="296"/>
                </a:moveTo>
                <a:lnTo>
                  <a:pt x="336" y="296"/>
                </a:lnTo>
                <a:lnTo>
                  <a:pt x="328" y="302"/>
                </a:lnTo>
                <a:lnTo>
                  <a:pt x="320" y="306"/>
                </a:lnTo>
                <a:lnTo>
                  <a:pt x="310" y="310"/>
                </a:lnTo>
                <a:lnTo>
                  <a:pt x="300" y="310"/>
                </a:lnTo>
                <a:lnTo>
                  <a:pt x="298" y="310"/>
                </a:lnTo>
                <a:lnTo>
                  <a:pt x="298" y="310"/>
                </a:lnTo>
                <a:lnTo>
                  <a:pt x="288" y="310"/>
                </a:lnTo>
                <a:lnTo>
                  <a:pt x="278" y="306"/>
                </a:lnTo>
                <a:lnTo>
                  <a:pt x="270" y="302"/>
                </a:lnTo>
                <a:lnTo>
                  <a:pt x="262" y="296"/>
                </a:lnTo>
                <a:lnTo>
                  <a:pt x="210" y="244"/>
                </a:lnTo>
                <a:lnTo>
                  <a:pt x="38" y="422"/>
                </a:lnTo>
                <a:lnTo>
                  <a:pt x="38" y="422"/>
                </a:lnTo>
                <a:lnTo>
                  <a:pt x="36" y="424"/>
                </a:lnTo>
                <a:lnTo>
                  <a:pt x="36" y="428"/>
                </a:lnTo>
                <a:lnTo>
                  <a:pt x="38" y="430"/>
                </a:lnTo>
                <a:lnTo>
                  <a:pt x="42" y="430"/>
                </a:lnTo>
                <a:lnTo>
                  <a:pt x="568" y="430"/>
                </a:lnTo>
                <a:lnTo>
                  <a:pt x="568" y="430"/>
                </a:lnTo>
                <a:lnTo>
                  <a:pt x="572" y="430"/>
                </a:lnTo>
                <a:lnTo>
                  <a:pt x="574" y="428"/>
                </a:lnTo>
                <a:lnTo>
                  <a:pt x="574" y="424"/>
                </a:lnTo>
                <a:lnTo>
                  <a:pt x="572" y="422"/>
                </a:lnTo>
                <a:lnTo>
                  <a:pt x="398" y="234"/>
                </a:lnTo>
                <a:lnTo>
                  <a:pt x="336" y="296"/>
                </a:lnTo>
                <a:close/>
                <a:moveTo>
                  <a:pt x="298" y="272"/>
                </a:moveTo>
                <a:lnTo>
                  <a:pt x="298" y="272"/>
                </a:lnTo>
                <a:lnTo>
                  <a:pt x="298" y="272"/>
                </a:lnTo>
                <a:lnTo>
                  <a:pt x="304" y="270"/>
                </a:lnTo>
                <a:lnTo>
                  <a:pt x="308" y="268"/>
                </a:lnTo>
                <a:lnTo>
                  <a:pt x="568" y="8"/>
                </a:lnTo>
                <a:lnTo>
                  <a:pt x="568" y="8"/>
                </a:lnTo>
                <a:lnTo>
                  <a:pt x="568" y="6"/>
                </a:lnTo>
                <a:lnTo>
                  <a:pt x="568" y="2"/>
                </a:lnTo>
                <a:lnTo>
                  <a:pt x="566" y="0"/>
                </a:lnTo>
                <a:lnTo>
                  <a:pt x="564" y="0"/>
                </a:lnTo>
                <a:lnTo>
                  <a:pt x="34" y="0"/>
                </a:lnTo>
                <a:lnTo>
                  <a:pt x="34" y="0"/>
                </a:lnTo>
                <a:lnTo>
                  <a:pt x="30" y="0"/>
                </a:lnTo>
                <a:lnTo>
                  <a:pt x="28" y="2"/>
                </a:lnTo>
                <a:lnTo>
                  <a:pt x="28" y="6"/>
                </a:lnTo>
                <a:lnTo>
                  <a:pt x="30" y="8"/>
                </a:lnTo>
                <a:lnTo>
                  <a:pt x="290" y="268"/>
                </a:lnTo>
                <a:lnTo>
                  <a:pt x="290" y="268"/>
                </a:lnTo>
                <a:lnTo>
                  <a:pt x="294" y="270"/>
                </a:lnTo>
                <a:lnTo>
                  <a:pt x="298" y="272"/>
                </a:lnTo>
                <a:lnTo>
                  <a:pt x="298" y="272"/>
                </a:lnTo>
                <a:close/>
                <a:moveTo>
                  <a:pt x="0" y="48"/>
                </a:moveTo>
                <a:lnTo>
                  <a:pt x="0" y="388"/>
                </a:lnTo>
                <a:lnTo>
                  <a:pt x="0" y="388"/>
                </a:lnTo>
                <a:lnTo>
                  <a:pt x="2" y="392"/>
                </a:lnTo>
                <a:lnTo>
                  <a:pt x="4" y="394"/>
                </a:lnTo>
                <a:lnTo>
                  <a:pt x="8" y="394"/>
                </a:lnTo>
                <a:lnTo>
                  <a:pt x="10" y="392"/>
                </a:lnTo>
                <a:lnTo>
                  <a:pt x="182" y="216"/>
                </a:lnTo>
                <a:lnTo>
                  <a:pt x="10" y="44"/>
                </a:lnTo>
                <a:lnTo>
                  <a:pt x="10" y="44"/>
                </a:lnTo>
                <a:lnTo>
                  <a:pt x="8" y="42"/>
                </a:lnTo>
                <a:lnTo>
                  <a:pt x="4" y="44"/>
                </a:lnTo>
                <a:lnTo>
                  <a:pt x="2" y="46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rgbClr val="E83A3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TextBox 28"/>
          <p:cNvSpPr txBox="1"/>
          <p:nvPr/>
        </p:nvSpPr>
        <p:spPr>
          <a:xfrm>
            <a:off x="9805035" y="1837872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2014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9465452" y="2210637"/>
            <a:ext cx="16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6" name="椭圆 35"/>
          <p:cNvSpPr/>
          <p:nvPr/>
        </p:nvSpPr>
        <p:spPr>
          <a:xfrm>
            <a:off x="9733728" y="4704620"/>
            <a:ext cx="827729" cy="827729"/>
          </a:xfrm>
          <a:prstGeom prst="ellipse">
            <a:avLst/>
          </a:prstGeom>
          <a:noFill/>
          <a:ln w="9525">
            <a:solidFill>
              <a:srgbClr val="E8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10147593" y="3812855"/>
            <a:ext cx="0" cy="891765"/>
          </a:xfrm>
          <a:prstGeom prst="line">
            <a:avLst/>
          </a:prstGeom>
          <a:ln>
            <a:solidFill>
              <a:srgbClr val="E83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120"/>
          <p:cNvSpPr>
            <a:spLocks noEditPoints="1"/>
          </p:cNvSpPr>
          <p:nvPr/>
        </p:nvSpPr>
        <p:spPr bwMode="auto">
          <a:xfrm>
            <a:off x="9967332" y="4871091"/>
            <a:ext cx="360522" cy="541903"/>
          </a:xfrm>
          <a:custGeom>
            <a:avLst/>
            <a:gdLst/>
            <a:ahLst/>
            <a:cxnLst>
              <a:cxn ang="0">
                <a:pos x="244" y="342"/>
              </a:cxn>
              <a:cxn ang="0">
                <a:pos x="262" y="292"/>
              </a:cxn>
              <a:cxn ang="0">
                <a:pos x="300" y="228"/>
              </a:cxn>
              <a:cxn ang="0">
                <a:pos x="320" y="184"/>
              </a:cxn>
              <a:cxn ang="0">
                <a:pos x="322" y="158"/>
              </a:cxn>
              <a:cxn ang="0">
                <a:pos x="314" y="110"/>
              </a:cxn>
              <a:cxn ang="0">
                <a:pos x="294" y="70"/>
              </a:cxn>
              <a:cxn ang="0">
                <a:pos x="264" y="36"/>
              </a:cxn>
              <a:cxn ang="0">
                <a:pos x="224" y="12"/>
              </a:cxn>
              <a:cxn ang="0">
                <a:pos x="178" y="2"/>
              </a:cxn>
              <a:cxn ang="0">
                <a:pos x="144" y="2"/>
              </a:cxn>
              <a:cxn ang="0">
                <a:pos x="98" y="12"/>
              </a:cxn>
              <a:cxn ang="0">
                <a:pos x="58" y="36"/>
              </a:cxn>
              <a:cxn ang="0">
                <a:pos x="28" y="70"/>
              </a:cxn>
              <a:cxn ang="0">
                <a:pos x="6" y="110"/>
              </a:cxn>
              <a:cxn ang="0">
                <a:pos x="0" y="158"/>
              </a:cxn>
              <a:cxn ang="0">
                <a:pos x="4" y="186"/>
              </a:cxn>
              <a:cxn ang="0">
                <a:pos x="26" y="236"/>
              </a:cxn>
              <a:cxn ang="0">
                <a:pos x="68" y="310"/>
              </a:cxn>
              <a:cxn ang="0">
                <a:pos x="80" y="356"/>
              </a:cxn>
              <a:cxn ang="0">
                <a:pos x="80" y="404"/>
              </a:cxn>
              <a:cxn ang="0">
                <a:pos x="90" y="432"/>
              </a:cxn>
              <a:cxn ang="0">
                <a:pos x="124" y="468"/>
              </a:cxn>
              <a:cxn ang="0">
                <a:pos x="152" y="482"/>
              </a:cxn>
              <a:cxn ang="0">
                <a:pos x="180" y="480"/>
              </a:cxn>
              <a:cxn ang="0">
                <a:pos x="226" y="440"/>
              </a:cxn>
              <a:cxn ang="0">
                <a:pos x="238" y="424"/>
              </a:cxn>
              <a:cxn ang="0">
                <a:pos x="242" y="384"/>
              </a:cxn>
              <a:cxn ang="0">
                <a:pos x="144" y="382"/>
              </a:cxn>
              <a:cxn ang="0">
                <a:pos x="130" y="362"/>
              </a:cxn>
              <a:cxn ang="0">
                <a:pos x="136" y="348"/>
              </a:cxn>
              <a:cxn ang="0">
                <a:pos x="152" y="342"/>
              </a:cxn>
              <a:cxn ang="0">
                <a:pos x="204" y="52"/>
              </a:cxn>
              <a:cxn ang="0">
                <a:pos x="242" y="78"/>
              </a:cxn>
              <a:cxn ang="0">
                <a:pos x="264" y="106"/>
              </a:cxn>
              <a:cxn ang="0">
                <a:pos x="272" y="132"/>
              </a:cxn>
              <a:cxn ang="0">
                <a:pos x="260" y="150"/>
              </a:cxn>
              <a:cxn ang="0">
                <a:pos x="244" y="150"/>
              </a:cxn>
              <a:cxn ang="0">
                <a:pos x="232" y="134"/>
              </a:cxn>
              <a:cxn ang="0">
                <a:pos x="216" y="108"/>
              </a:cxn>
              <a:cxn ang="0">
                <a:pos x="188" y="90"/>
              </a:cxn>
              <a:cxn ang="0">
                <a:pos x="176" y="84"/>
              </a:cxn>
              <a:cxn ang="0">
                <a:pos x="170" y="72"/>
              </a:cxn>
              <a:cxn ang="0">
                <a:pos x="184" y="52"/>
              </a:cxn>
            </a:cxnLst>
            <a:rect l="0" t="0" r="r" b="b"/>
            <a:pathLst>
              <a:path w="322" h="484">
                <a:moveTo>
                  <a:pt x="152" y="342"/>
                </a:moveTo>
                <a:lnTo>
                  <a:pt x="244" y="342"/>
                </a:lnTo>
                <a:lnTo>
                  <a:pt x="244" y="342"/>
                </a:lnTo>
                <a:lnTo>
                  <a:pt x="248" y="328"/>
                </a:lnTo>
                <a:lnTo>
                  <a:pt x="252" y="316"/>
                </a:lnTo>
                <a:lnTo>
                  <a:pt x="262" y="292"/>
                </a:lnTo>
                <a:lnTo>
                  <a:pt x="274" y="270"/>
                </a:lnTo>
                <a:lnTo>
                  <a:pt x="288" y="250"/>
                </a:lnTo>
                <a:lnTo>
                  <a:pt x="300" y="228"/>
                </a:lnTo>
                <a:lnTo>
                  <a:pt x="312" y="208"/>
                </a:lnTo>
                <a:lnTo>
                  <a:pt x="316" y="196"/>
                </a:lnTo>
                <a:lnTo>
                  <a:pt x="320" y="184"/>
                </a:lnTo>
                <a:lnTo>
                  <a:pt x="322" y="170"/>
                </a:lnTo>
                <a:lnTo>
                  <a:pt x="322" y="158"/>
                </a:lnTo>
                <a:lnTo>
                  <a:pt x="322" y="158"/>
                </a:lnTo>
                <a:lnTo>
                  <a:pt x="322" y="142"/>
                </a:lnTo>
                <a:lnTo>
                  <a:pt x="318" y="126"/>
                </a:lnTo>
                <a:lnTo>
                  <a:pt x="314" y="110"/>
                </a:lnTo>
                <a:lnTo>
                  <a:pt x="310" y="96"/>
                </a:lnTo>
                <a:lnTo>
                  <a:pt x="302" y="82"/>
                </a:lnTo>
                <a:lnTo>
                  <a:pt x="294" y="70"/>
                </a:lnTo>
                <a:lnTo>
                  <a:pt x="286" y="58"/>
                </a:lnTo>
                <a:lnTo>
                  <a:pt x="274" y="46"/>
                </a:lnTo>
                <a:lnTo>
                  <a:pt x="264" y="36"/>
                </a:lnTo>
                <a:lnTo>
                  <a:pt x="250" y="28"/>
                </a:lnTo>
                <a:lnTo>
                  <a:pt x="238" y="20"/>
                </a:lnTo>
                <a:lnTo>
                  <a:pt x="224" y="12"/>
                </a:lnTo>
                <a:lnTo>
                  <a:pt x="208" y="8"/>
                </a:lnTo>
                <a:lnTo>
                  <a:pt x="194" y="4"/>
                </a:lnTo>
                <a:lnTo>
                  <a:pt x="178" y="2"/>
                </a:lnTo>
                <a:lnTo>
                  <a:pt x="160" y="0"/>
                </a:ln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2"/>
                </a:lnTo>
                <a:lnTo>
                  <a:pt x="84" y="20"/>
                </a:lnTo>
                <a:lnTo>
                  <a:pt x="70" y="28"/>
                </a:lnTo>
                <a:lnTo>
                  <a:pt x="58" y="36"/>
                </a:lnTo>
                <a:lnTo>
                  <a:pt x="46" y="46"/>
                </a:lnTo>
                <a:lnTo>
                  <a:pt x="36" y="58"/>
                </a:lnTo>
                <a:lnTo>
                  <a:pt x="28" y="70"/>
                </a:lnTo>
                <a:lnTo>
                  <a:pt x="20" y="82"/>
                </a:lnTo>
                <a:lnTo>
                  <a:pt x="12" y="96"/>
                </a:lnTo>
                <a:lnTo>
                  <a:pt x="6" y="110"/>
                </a:lnTo>
                <a:lnTo>
                  <a:pt x="2" y="126"/>
                </a:lnTo>
                <a:lnTo>
                  <a:pt x="0" y="142"/>
                </a:lnTo>
                <a:lnTo>
                  <a:pt x="0" y="158"/>
                </a:lnTo>
                <a:lnTo>
                  <a:pt x="0" y="158"/>
                </a:lnTo>
                <a:lnTo>
                  <a:pt x="0" y="172"/>
                </a:lnTo>
                <a:lnTo>
                  <a:pt x="4" y="186"/>
                </a:lnTo>
                <a:lnTo>
                  <a:pt x="8" y="200"/>
                </a:lnTo>
                <a:lnTo>
                  <a:pt x="12" y="212"/>
                </a:lnTo>
                <a:lnTo>
                  <a:pt x="26" y="236"/>
                </a:lnTo>
                <a:lnTo>
                  <a:pt x="40" y="260"/>
                </a:lnTo>
                <a:lnTo>
                  <a:pt x="54" y="284"/>
                </a:lnTo>
                <a:lnTo>
                  <a:pt x="68" y="310"/>
                </a:lnTo>
                <a:lnTo>
                  <a:pt x="72" y="324"/>
                </a:lnTo>
                <a:lnTo>
                  <a:pt x="76" y="338"/>
                </a:lnTo>
                <a:lnTo>
                  <a:pt x="80" y="356"/>
                </a:lnTo>
                <a:lnTo>
                  <a:pt x="80" y="372"/>
                </a:lnTo>
                <a:lnTo>
                  <a:pt x="80" y="404"/>
                </a:lnTo>
                <a:lnTo>
                  <a:pt x="80" y="404"/>
                </a:lnTo>
                <a:lnTo>
                  <a:pt x="82" y="414"/>
                </a:lnTo>
                <a:lnTo>
                  <a:pt x="84" y="424"/>
                </a:lnTo>
                <a:lnTo>
                  <a:pt x="90" y="432"/>
                </a:lnTo>
                <a:lnTo>
                  <a:pt x="96" y="440"/>
                </a:lnTo>
                <a:lnTo>
                  <a:pt x="124" y="468"/>
                </a:lnTo>
                <a:lnTo>
                  <a:pt x="124" y="468"/>
                </a:lnTo>
                <a:lnTo>
                  <a:pt x="132" y="476"/>
                </a:lnTo>
                <a:lnTo>
                  <a:pt x="142" y="480"/>
                </a:lnTo>
                <a:lnTo>
                  <a:pt x="152" y="482"/>
                </a:lnTo>
                <a:lnTo>
                  <a:pt x="160" y="484"/>
                </a:lnTo>
                <a:lnTo>
                  <a:pt x="170" y="482"/>
                </a:lnTo>
                <a:lnTo>
                  <a:pt x="180" y="480"/>
                </a:lnTo>
                <a:lnTo>
                  <a:pt x="188" y="476"/>
                </a:lnTo>
                <a:lnTo>
                  <a:pt x="196" y="468"/>
                </a:lnTo>
                <a:lnTo>
                  <a:pt x="226" y="440"/>
                </a:lnTo>
                <a:lnTo>
                  <a:pt x="226" y="440"/>
                </a:lnTo>
                <a:lnTo>
                  <a:pt x="232" y="432"/>
                </a:lnTo>
                <a:lnTo>
                  <a:pt x="238" y="424"/>
                </a:lnTo>
                <a:lnTo>
                  <a:pt x="240" y="414"/>
                </a:lnTo>
                <a:lnTo>
                  <a:pt x="242" y="404"/>
                </a:lnTo>
                <a:lnTo>
                  <a:pt x="242" y="384"/>
                </a:lnTo>
                <a:lnTo>
                  <a:pt x="152" y="384"/>
                </a:lnTo>
                <a:lnTo>
                  <a:pt x="152" y="384"/>
                </a:lnTo>
                <a:lnTo>
                  <a:pt x="144" y="382"/>
                </a:lnTo>
                <a:lnTo>
                  <a:pt x="136" y="378"/>
                </a:lnTo>
                <a:lnTo>
                  <a:pt x="132" y="370"/>
                </a:lnTo>
                <a:lnTo>
                  <a:pt x="130" y="362"/>
                </a:lnTo>
                <a:lnTo>
                  <a:pt x="130" y="362"/>
                </a:lnTo>
                <a:lnTo>
                  <a:pt x="132" y="356"/>
                </a:lnTo>
                <a:lnTo>
                  <a:pt x="136" y="348"/>
                </a:lnTo>
                <a:lnTo>
                  <a:pt x="144" y="344"/>
                </a:lnTo>
                <a:lnTo>
                  <a:pt x="152" y="342"/>
                </a:lnTo>
                <a:lnTo>
                  <a:pt x="152" y="342"/>
                </a:lnTo>
                <a:close/>
                <a:moveTo>
                  <a:pt x="190" y="50"/>
                </a:moveTo>
                <a:lnTo>
                  <a:pt x="190" y="50"/>
                </a:lnTo>
                <a:lnTo>
                  <a:pt x="204" y="52"/>
                </a:lnTo>
                <a:lnTo>
                  <a:pt x="216" y="58"/>
                </a:lnTo>
                <a:lnTo>
                  <a:pt x="230" y="68"/>
                </a:lnTo>
                <a:lnTo>
                  <a:pt x="242" y="78"/>
                </a:lnTo>
                <a:lnTo>
                  <a:pt x="242" y="78"/>
                </a:lnTo>
                <a:lnTo>
                  <a:pt x="254" y="92"/>
                </a:lnTo>
                <a:lnTo>
                  <a:pt x="264" y="106"/>
                </a:lnTo>
                <a:lnTo>
                  <a:pt x="270" y="120"/>
                </a:lnTo>
                <a:lnTo>
                  <a:pt x="272" y="132"/>
                </a:lnTo>
                <a:lnTo>
                  <a:pt x="272" y="132"/>
                </a:lnTo>
                <a:lnTo>
                  <a:pt x="270" y="140"/>
                </a:lnTo>
                <a:lnTo>
                  <a:pt x="266" y="146"/>
                </a:lnTo>
                <a:lnTo>
                  <a:pt x="260" y="150"/>
                </a:lnTo>
                <a:lnTo>
                  <a:pt x="252" y="152"/>
                </a:lnTo>
                <a:lnTo>
                  <a:pt x="252" y="152"/>
                </a:lnTo>
                <a:lnTo>
                  <a:pt x="244" y="150"/>
                </a:lnTo>
                <a:lnTo>
                  <a:pt x="238" y="146"/>
                </a:lnTo>
                <a:lnTo>
                  <a:pt x="234" y="142"/>
                </a:lnTo>
                <a:lnTo>
                  <a:pt x="232" y="134"/>
                </a:lnTo>
                <a:lnTo>
                  <a:pt x="232" y="134"/>
                </a:lnTo>
                <a:lnTo>
                  <a:pt x="226" y="120"/>
                </a:lnTo>
                <a:lnTo>
                  <a:pt x="216" y="108"/>
                </a:lnTo>
                <a:lnTo>
                  <a:pt x="202" y="98"/>
                </a:lnTo>
                <a:lnTo>
                  <a:pt x="196" y="94"/>
                </a:lnTo>
                <a:lnTo>
                  <a:pt x="188" y="90"/>
                </a:lnTo>
                <a:lnTo>
                  <a:pt x="188" y="90"/>
                </a:lnTo>
                <a:lnTo>
                  <a:pt x="180" y="88"/>
                </a:lnTo>
                <a:lnTo>
                  <a:pt x="176" y="84"/>
                </a:lnTo>
                <a:lnTo>
                  <a:pt x="172" y="78"/>
                </a:lnTo>
                <a:lnTo>
                  <a:pt x="170" y="72"/>
                </a:lnTo>
                <a:lnTo>
                  <a:pt x="170" y="72"/>
                </a:lnTo>
                <a:lnTo>
                  <a:pt x="172" y="64"/>
                </a:lnTo>
                <a:lnTo>
                  <a:pt x="176" y="56"/>
                </a:lnTo>
                <a:lnTo>
                  <a:pt x="184" y="52"/>
                </a:lnTo>
                <a:lnTo>
                  <a:pt x="190" y="50"/>
                </a:lnTo>
                <a:lnTo>
                  <a:pt x="190" y="50"/>
                </a:lnTo>
                <a:close/>
              </a:path>
            </a:pathLst>
          </a:custGeom>
          <a:solidFill>
            <a:srgbClr val="E83A3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601679" y="393254"/>
            <a:ext cx="4495801" cy="523218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Greetings in china</a:t>
            </a:r>
          </a:p>
        </p:txBody>
      </p:sp>
      <p:sp>
        <p:nvSpPr>
          <p:cNvPr id="10" name="矩形 9"/>
          <p:cNvSpPr/>
          <p:nvPr/>
        </p:nvSpPr>
        <p:spPr>
          <a:xfrm>
            <a:off x="4340345" y="364233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6" y="3820711"/>
            <a:ext cx="1888674" cy="1011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9" y="1294998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671920" y="1324342"/>
            <a:ext cx="6912967" cy="24775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Do’s</a:t>
            </a: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Do greet others by using a handshake or a 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</a:t>
            </a: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Do address the eldest or most senior person first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Do address seniority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by an honorific title (family relationship or e.g. 'teacher': 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laoshi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 or by the family name plus Mr.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Xian sheng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Ms. (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nvshi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​​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endParaRPr lang="en-US" altLang="zh-CN" sz="15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1920" y="3793810"/>
            <a:ext cx="6142030" cy="235788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Don’ts</a:t>
            </a:r>
            <a:endParaRPr lang="en-US" altLang="zh-CN" sz="15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Don’t offer too firm of a handshake.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A firm handshake could be construed as a sign of aggression.​</a:t>
            </a: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Don’t go straight for a hug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Don’t address elders using ‘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’ (/nee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haow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/).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Instead, use ‘Nin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’ (/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neen-haow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/ ‘you good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’).</a:t>
            </a:r>
            <a:endParaRPr lang="en-US" altLang="zh-CN" sz="15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5117200" cy="511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480" y="3546897"/>
            <a:ext cx="2928368" cy="1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5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601679" y="393254"/>
            <a:ext cx="5866154" cy="523218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Giving 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nd 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eceiving 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ifts</a:t>
            </a:r>
          </a:p>
        </p:txBody>
      </p:sp>
      <p:sp>
        <p:nvSpPr>
          <p:cNvPr id="10" name="矩形 9"/>
          <p:cNvSpPr/>
          <p:nvPr/>
        </p:nvSpPr>
        <p:spPr>
          <a:xfrm>
            <a:off x="4340345" y="322807"/>
            <a:ext cx="261334" cy="930765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6" y="3820711"/>
            <a:ext cx="1888674" cy="1011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9" y="1294998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671920" y="1324342"/>
            <a:ext cx="6912967" cy="30315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Do’s</a:t>
            </a: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Do Present and receive things with both hands</a:t>
            </a:r>
            <a:r>
              <a:rPr lang="en-US" sz="1600" b="1" dirty="0" smtClean="0"/>
              <a:t>.</a:t>
            </a: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Do refuse a gift a number of times before accepting it.</a:t>
            </a:r>
            <a:r>
              <a:rPr lang="en-US" sz="1600" dirty="0"/>
              <a:t> Politely refusing a gift before accepting it is the norm in Chinese </a:t>
            </a:r>
            <a:r>
              <a:rPr lang="en-US" sz="1600" dirty="0" smtClean="0"/>
              <a:t>culture</a:t>
            </a:r>
            <a:r>
              <a:rPr lang="en-US" sz="1600" dirty="0"/>
              <a:t>.</a:t>
            </a:r>
            <a:endParaRPr lang="en-US" sz="1600" dirty="0" smtClean="0"/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Do gift small items</a:t>
            </a:r>
            <a:r>
              <a:rPr lang="en-US" sz="1600" dirty="0"/>
              <a:t> like books, music CDs, perfumes, cigarettes and candies from your home country (or a well-known Chinese brand).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​​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endParaRPr lang="en-US" altLang="zh-CN" sz="15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1920" y="3793810"/>
            <a:ext cx="6142030" cy="20697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Don’ts</a:t>
            </a:r>
            <a:endParaRPr lang="en-US" altLang="zh-CN" sz="15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Don’t be too eager to unwrap your gift.</a:t>
            </a:r>
            <a:r>
              <a:rPr lang="en-US" sz="1600" dirty="0"/>
              <a:t> 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Don’t </a:t>
            </a:r>
            <a:r>
              <a:rPr lang="en-US" sz="1600" b="1" dirty="0"/>
              <a:t>gift clocks or other symbolic items.</a:t>
            </a:r>
            <a:r>
              <a:rPr lang="en-US" sz="1600" dirty="0"/>
              <a:t> Clocks and things related to the number four are associated with death in China, and sharp objects symbolize the severing of </a:t>
            </a:r>
            <a:r>
              <a:rPr lang="en-US" sz="1600" dirty="0" smtClean="0"/>
              <a:t>relationships.</a:t>
            </a:r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5117200" cy="511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677" y="3601010"/>
            <a:ext cx="3229055" cy="21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601679" y="393254"/>
            <a:ext cx="5866154" cy="523218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sz="2800" b="1" dirty="0">
                <a:solidFill>
                  <a:schemeClr val="tx1"/>
                </a:solidFill>
                <a:latin typeface="+mn-lt"/>
              </a:rPr>
              <a:t>Respect for older people in China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22807"/>
            <a:ext cx="261334" cy="930765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6" y="3820711"/>
            <a:ext cx="1888674" cy="1011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9" y="1294998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671920" y="1324342"/>
            <a:ext cx="6912967" cy="258532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Younger people are expected to defer to older people, let them speak first, sit down after them and not contradict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are often introduced from oldest to youngest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offering a book or paper to someone older than you, you should show respect by using two hands to present the object.   </a:t>
            </a:r>
          </a:p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endParaRPr lang="en-US" altLang="zh-CN" sz="15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23915" y="3568524"/>
            <a:ext cx="6142030" cy="25314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sz="1500" b="1" dirty="0"/>
              <a:t>Taboos in doing the Fist and Palm </a:t>
            </a:r>
            <a:r>
              <a:rPr lang="en-US" sz="1500" b="1" dirty="0" smtClean="0"/>
              <a:t>Salute</a:t>
            </a:r>
            <a:endParaRPr lang="en-US" altLang="zh-CN" sz="15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When you are attending funeral, you should do the fist palm salute on the opposite way. Right-hand on the top for men and left-hand on top for women</a:t>
            </a:r>
            <a:r>
              <a:rPr lang="en-US" sz="1600" dirty="0" smtClean="0"/>
              <a:t>.</a:t>
            </a:r>
          </a:p>
          <a:p>
            <a:pPr marL="180000" indent="-171450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gesture is not suitable to use in big and official occasions such as the National People's Congress.</a:t>
            </a:r>
            <a:endParaRPr lang="en-US" sz="1600" dirty="0" smtClean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5117200" cy="511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219" y="1585304"/>
            <a:ext cx="2361513" cy="1859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212" y="3784548"/>
            <a:ext cx="3132804" cy="2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601679" y="393254"/>
            <a:ext cx="5866154" cy="523218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Work Ethic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22807"/>
            <a:ext cx="261334" cy="930765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8" y="4782069"/>
            <a:ext cx="1888674" cy="1011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79" y="2115815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279033" y="1925125"/>
            <a:ext cx="6912967" cy="20236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1)</a:t>
            </a:r>
            <a:r>
              <a:rPr lang="en-US" altLang="zh-CN" sz="15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Time Perception </a:t>
            </a: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punctuality is considered extremely important in China and is even considered a virtue.</a:t>
            </a:r>
          </a:p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2)</a:t>
            </a:r>
            <a:r>
              <a:rPr lang="en-US" altLang="zh-CN" sz="15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Focus on results </a:t>
            </a: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sz="1600" dirty="0"/>
              <a:t>The Chinese have several proverbs that demonstrate their attitude towards hard work</a:t>
            </a:r>
          </a:p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endParaRPr lang="en-US" altLang="zh-CN" sz="15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8655" y="4548426"/>
            <a:ext cx="6142030" cy="148502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3) </a:t>
            </a:r>
            <a:r>
              <a:rPr lang="en-US" sz="1600" b="1" dirty="0"/>
              <a:t>“Chi Ku” </a:t>
            </a:r>
            <a:r>
              <a:rPr lang="en-US" sz="1600" dirty="0"/>
              <a:t>– the act of persisting through hardship. </a:t>
            </a:r>
            <a:r>
              <a:rPr lang="en-US" sz="1600" i="1" dirty="0"/>
              <a:t>Chi Ku </a:t>
            </a:r>
            <a:r>
              <a:rPr lang="en-US" sz="1600" dirty="0"/>
              <a:t>is a </a:t>
            </a:r>
            <a:r>
              <a:rPr lang="en-US" sz="1600" dirty="0" smtClean="0"/>
              <a:t>valued way </a:t>
            </a:r>
            <a:r>
              <a:rPr lang="en-US" sz="1600" dirty="0"/>
              <a:t>to earn respect — and possibly a </a:t>
            </a:r>
            <a:r>
              <a:rPr lang="en-US" sz="1600" dirty="0" smtClean="0"/>
              <a:t>promotion.</a:t>
            </a:r>
            <a:endParaRPr lang="en-US" sz="1600" dirty="0"/>
          </a:p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4)</a:t>
            </a:r>
            <a:r>
              <a:rPr lang="en-US" altLang="zh-CN" sz="15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Success isn’t left to chance </a:t>
            </a: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’ve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heard the saying “hard work 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beats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talent” Well, that’s something the Chinese attest to.</a:t>
            </a:r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5117200" cy="511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59" y="4080679"/>
            <a:ext cx="3763650" cy="22949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" y="1374838"/>
            <a:ext cx="2933700" cy="199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601679" y="393254"/>
            <a:ext cx="5866154" cy="523218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Work Ethic</a:t>
            </a:r>
            <a:endParaRPr lang="en-US" altLang="zh-CN" sz="2800" b="1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22807"/>
            <a:ext cx="261334" cy="930765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8" y="4782069"/>
            <a:ext cx="1888674" cy="1011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79" y="2115815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279033" y="1925125"/>
            <a:ext cx="6912967" cy="233480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sz="1600" b="1" dirty="0"/>
              <a:t>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Striving for 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Perfection </a:t>
            </a: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This isn’t to say that people from other parts of the world aren’t hardworking, but the Chinese are hard-wired to achieve success. Being competitive and having a goal-oriented spirit is inherent to every Chinese person and is further instilled at a very young age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6)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Laziness is a 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crime </a:t>
            </a: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American satirist Mark Twain once observed that “a lazy Chinaman does not exist,” and added, “He always manages to find something to do.”</a:t>
            </a:r>
          </a:p>
          <a:p>
            <a:pPr marL="8550" algn="just" defTabSz="914378">
              <a:lnSpc>
                <a:spcPct val="150000"/>
              </a:lnSpc>
              <a:spcBef>
                <a:spcPts val="600"/>
              </a:spcBef>
            </a:pPr>
            <a:endParaRPr lang="en-US" altLang="zh-CN" sz="15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3882" y="4987652"/>
            <a:ext cx="614203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Don’t just work hard, work 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Everyone in China strives to do their best, especially when the going gets tough</a:t>
            </a:r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5117200" cy="511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 descr="data:image/jpg;base64,%20/9j/4AAQSkZJRgABAQEAYABgAAD/2wBDAAUDBAQEAwUEBAQFBQUGBwwIBwcHBw8LCwkMEQ8SEhEPERETFhwXExQaFRERGCEYGh0dHx8fExciJCIeJBweHx7/2wBDAQUFBQcGBw4ICA4eFBEUHh4eHh4eHh4eHh4eHh4eHh4eHh4eHh4eHh4eHh4eHh4eHh4eHh4eHh4eHh4eHh4eHh7/wAARCACy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fvG6/KDiqkkayRKcbTniluXMcjMx+UsKDJ8wXbke1fOPVntJWRNFbt5Qzk4NI6op+bkelWQw8tAFOSahu1G9eg9fSm0SpNsfFEDKHA2g1cmVcADgYqKwZicOq4HTFXH24yQOa0gtDGbfMVoQNw21LcjAzgU5Ci8gcDrTZyDyASKdtBdRByM0yRCUPGRTskjjoTUv8A3HP0oSuF7FCRCHUkfN3xVmNVY470jrmTNPgXaeamMXcuT0I5VQShmBJFPeHmMjbxz0qUoud3XFMnfamTnFVsRdkMaPubOAc8U0cTHOM/SnljHCW6k9KY1xGAMk9OeKm5WpHb7jI27PJpkmEkJyTz0xVhXjPKsCOvFSho3AHG6lYrmZDDhiG2kVNIu5tp4/oKdgAHke1JIR13bfeq1Id2yGTckgUYb1JqQsSvHbrik/1mPmzimytkcZI9B2oTAkEi5K7ifamldxHDBR2ogVS5Y9RT5E43DJB7UXbQhkhVQWXGV6c1VnbdFleuePapfLQg8k59aR12oePoKTKjYqyRzyP8zBI8ZYAdanutzmMrg5X1pz/NHyvA60sSIxVWJ+VR+FBbfUZaxu0n3Rx0wauiMKRgtio4XWNi23AJxzT/NLTlVU7cZzVxSSMZNsnz8uCAailO75SpBx17VIWPbp71WkYkhOjZrST0ElqWQyH60pkKnAbiqhkCfK7AbjwOwp4Vcf6ympi5TEuImnjEe4bu/NLHMsK7ZVwQMZ9akDYuDJtxnrVK+t3ku1bzT5WORXEztj2Y6HUtzHsoPy89atPMt1GGIKe2etZZt1DCOAcrzVy1837OrSAZDYIqU2U4o1rGNvMWTPy46VoOoKcCqtkB5Y6fgasvImwBmAJ6Zrphscc3dkS/Lx+dJKAxEaseB0qRSp6c+9V5ztm3FgMUmwW4yZcSKvzDHYGrIbMWSMECoUbzIg2R9e9N+YgoOR2pJ2LtcRZpPOzxs/WrOeQFHWs+3aR3fzAAV7VfT5gGHQURYpoe2VTFB+dCAaa2SOhOaY8nlLyMD1qibEVyzKgUr+NU5NuAWOQe9Wd+4s/JFMIQ8M2AegxWUlfU2i7KxVKSROCjB1I7VNazb1I25PemzBVYxhmy3bHai12rIyKwb0xUK6ZbV0XIyrjaTh/wCVNmRmODyccUkkYJEmcEdcd6iludu09T71rczSLS5VQrDBI60D5R1BPeoTOCoc/jUqDPKkHIzTRFhVL7vlBPrjvVlQoUjnH16VBG2COenanbwuV9ataEvcdhdozxUcu0DO72pkh4wTjHftSIvmA9PbmkwSGTEiLEasSaB5iybsAZIxT3URgfMSR2qtcNcbhsRQPU1HU0S0LKuGfbwWxnFWYd275lA4qjBvjVD5QHqQam+0Lu8vdhe5atIuxnJdixcfMjBW25HWqwZsbGYZA64pzSpsBAZh0yOlQTspRhtAcnA96JMIx0FRXUgGQsrEEDHSpfLX/b/Ooo5I0QRAneBxnkinxv8AIMtIT64oWhRnWkkjI5ePad2Me1JdOxG1FGMelOibcz7So4x1pn2iMowzyPWuc36kFuhDAKRuP3jVqFPLdkdtxJyBWXDdrHcs4OF7+1WzdJLCWjbePUdakuSdjatWjjbauSf5VYCI53EZx61nWUgREZuSetaFw2ISQpIPpXRF6HJNWYxWbzSuQBVG/kYtj5SM8kVZiVti5yc+tU5YTufzDtiJ6j1qZ36FxSuWIVWKIIG4qxF97p2pixoEUdRTohtJ+bkdKEtBSZUcBdVZmztK8DpmtCB0WECq00CTuHLfNn8qdD99o1zgdzRHRhK0kWGb5c44qK4Y+WSVyDT3BxyMjFQS4ZQv6U5EoUSL5eNtQMV4y2MdKcyrnCnio5Ig33t2Pao1NFYiZ183EmQx/i7U+Ly4brcrAk9MDpUFxt5baCD74xSW8YkkWRSUYcZ7Gp6mnS5qELncOfWq92Fbg9euRU4jYpkPwOTUCxSNKxkkOw9BWj1Mo6Cw/KrAgE9s0kDNlie3pU7xoVG3HFR996jJ74osxpodGwUk7hzTg8fAVsselQ+SzfMwwSOlK6nYNi89jT1E0idlDKd340IFzwQMdhVTM0a/LjJHUmiGbcu3eA38VFwtoWZcHhfvd6ilZmGzcOtR3d3awDzJ7iOJemS4rn9R8ZaRabVhWW6JzgrwPzNJtFRpyeyOnOVCKSAe1V55B5nCbhXDS/EeDbtXT3EoOFDSDBrlvEfjDVJpFhe48qKX+GNsAe3r2qZT7HRDCze57DbXNnGNj3ESA9mYDH61m6tr2kaYyeZctIzZ2rE2/Hv7V4feanI8LGJvMdM7T6+1UrfWluoso5Qq2WUnO0+9T7SRpHCJS3PYfEPj+zt7Fzp8JnmC7syLtH/165qL4l6wY1/c2n/fuvP7rUJJY1wwz0yTj/PFZcmptG7R70GD3z/hQnJm0KNOK2PpONljjLc5aob+ZY7dnfG3HUVNIyRARuvIHWsnWblYbf5l2qeuemKhnLFamIL6Zrxv7r/yrqdL2x2aoqgFhXKwot1IlxyiZ4X1FbtyJhbhIhggcAdaz21N5rQ6fT1DWqSNwQatzXHQHLL2xWRpU3laYiy/KxHCHrmrkMjCNGbAPp3rpjLSxwyhqXlkTOOcjnFRpIpeTd0HrUZcK25uuME0yOaMFlT53b16Gm2RyF1CNu315FMXEhdVyCKSKQdWXau3ihGbkrhR2Oad0TqJar5TsHYliO9Al8uc7mQE09iNwZ+feoLll84bVDHHNBS1LfmB13dqrll4KsOvenD7q5Uj/ZHamOI0QHtSErLQlTYzH51z6UpXkFeB9azmZPMMjt8nrXP674hkEptbQyRA/wASpuP+ArOVaMNzpo4SdaVomxqeoWtrcwxSbW859mQejHoDWhEgjiXcAPYV5baT3PiXxzZWNvIGttPIubuRBgFh90fUnt7V6orxFOeDnkH1oi1Jtm2Nw6w/LC+ttSwvY/mKawxJ8vOfWnLt45600SR+btD/AKVvoeclqJHjcwIKD1Pc0jkIpbcoX+LPTFYXxEvNUt/Cepf2FJCdZNuwsg7YUSdifp1rwJfGGuTwmPW7r/iZW22G9jE25UcgZIHpk5zjpUSmr6HTRw7qLmeiPoi717SbaVFa9h298Nu/lWXf+OtDhH7rzpyDjgbR+Zrwv+2JHG4v8pyBzwKqX2tbcIJeF+Uc/Q1PNM6Vhaa3PWtR+Ily5P2O0hiQ5wz5Yj39K5678WalcIxe9kQfxKnyqfyrzYeIG83aV3Nnqfrj/P8AnEL6pJIgyoixnjPvj+v+etLlb3NUoR2R2l5rALEtdOzZyNxyRxWdPqkUikMxYZP3T3+tcmJ5J8hZCMdCD9f8P8nJqFLiG3AWQsCfvLuyT+A65yP07Yp+zRXOdM9+GwiNk84JOMfnUN/IfKR92Sjg5zzjvXNXWqKBtht5HAPBkITOBn69/Trn3pkmrTSwiJmii5xtGTx27/549DTUBc5vxakjH5SM9DjpisbUJ3tL8T27FjnDfSsDVtRmWZczOFPGY8KWGACM/XP5iq11PZ3NoFdnIK/ekcsc/jx19B/9e4wIc+h1M2r2Wxi1xCD/ABASgYPXnHao21TTc5kutrHnGJP6cV51b60bFntCsaBThWWMAnH+f88mryeJGVQPOIx7L/Wr9kyfbdz7ru4/337xQeKoX1qtwo3rxggZr5Jt/iHr6RNfnUp4pCQIVEhG33A712Wj/HjV4tP8jUAlxIn3Z9oDn2//AF1xPmW6NvqrVuWR7vZ6a80HlRyBQhwGxVv7DdW8G1G8w5614XYfG/WbSTzJ4bO7hPzMiptIHpkd66mz+P2gtCv2rT7lA3UpIDj+tJPuhTw1Xtc9UWK8kuYn+UInXNaipGsCibbnr1rymL44eD9w5vUHHBUGtmH4veDJIwZJJyAP7g6fnVqcUYzw1Zr4TvpwlxA20kAL1BqppRXolwx5I/3aktp1uLIXNuweCaNZI8ddrDINFlDGsYAwB196txehy3smmXAjbxmbcvoRTDLJvIaNSOgxxUsO/oRkZ/KonLC456DoKbI62HS+cpVlU7D1FIzzNGdqEOvSnzz7kXcT97jAqO4kaNj82R3B70pNRQ4pvRElrKFVnYnPfJ6Gs7UtR29ZQgxzgcmql7eNuKRfn2qs1ktwhLSHJ681yyrt6I9Gjhop80zL1nXLVInNxd+TAM5OcZ/xrzi8+LGg2sk+nX+k7IjI0aXYZvKmA/2v73qK7Pxf4Wt9Sgitb1mNqsytKkbbWdO65HIzXK/E7xbp8Wkr4T0vwvBFo8A2qk9oGiIA7ZBA+vXvUqMd29T2cOo3jGELrr0SKtj490e1spG0u8jtQWDfuTtz9fWtnSfiXbXUWGv8kdy9fNWs674SszLbjwy2CeTHdsNh9gDiuMl15UuibO5nSHPyq5yVHpWsMHOSunodeIrYP7SVz7k0PxpHfSGMXEmB0JkPPvWld+Io4x+7vGTP+1XyD4f+IZtLDyRM7SEfeY8//WqX/hY12ZdrSOV+vNR9Wq7HLOlhd4tH0/eaxdSxNMt1ujbkcYOa+ffE19Jp/wAUbrdIwh1KAFsDP7xP/rVBc/E25/s9Y4AWbGAo5rzHxH4lv73xDZX9wzI0UvB9jwa1wGHn7V8xz5hKnDD+6etjVfJR2aVXKsQwZx1H+TUNxrcs0i7YmAB5BwFxzjk8dc/WuXn1Rl3RxzYjCqSQec4xz7HaPyqgdSZuGZMLxyeTXcqZ47qHYTauPNfb5IPG5txY8j26npkfh9c979WmG+aXDNkEsAcfr0x+h9sc1LdTyHdGRsAGBjGR9KhmugzbZZtuQAcH9OKtUyHM6w63HAFQrFkZOS5bPX1+vp2Hpmsy58TNEwEKMG5zsAXjp1H0H149DXNSXlsjMclz6t29qrSakrptVF5GMn0q1SIlVNmXWr0hgJeSMgHkg/5NZMmuXe/MsrMFJ/GqHnAuuSMk8885qpfMy5G3HvnrWsaaMZVXY7C01VdWtDC0gWU8gk9+/wDn/IyV1eW2maK43LtbjmuVhu5bSYSI5IB9a0r++jvrZJk+R1Hze9V7Gz2IWIuja1KdLkCYOQSOcday2h3tu85ufesdb+RUxk+1N+2ydmq1TaIddM62XUGmjwzEL0A6DA9BTre6bvu9uelYwaR2A3cdOasGaO3QbmJb0rlcEtEj1I123dmsdQWCE/NjfwcVFBqbNHgMSrH7prBnuGnkLZHPYVYimVUVVUcDj60OirAsTJvfQ6GK+kwse4DJ59RVqC9YjjBweQOM1zIncE56mrVvIXYKp+9hcDvms3RRtHE+Z+gfwU1KzuLZ5JLiAGDTNNtFDNgki3DsOfdxXoWuTW8Gj3N1tjYpExBAB5xx+tcJ8A7Rn8CxXp2SLeXMjrlc/JGFhXqPSKtb4rS2+n+GXlWCMSPNHErAY5LZPT2FezilCEH5L9D5yjF1K6XdlWPV406S4OOeaG1RpJAFbIPXiuFGpO8f8JyPXmom12RMQs5Ru27/ABr4Z15dz7BZfHojvZNQEZxuOc9BVO4vmnyqsUX1J61xY1tnOGfJHWpH1vavDFj9KiVVvqbQwKjsjqkbaBlgTUUt8Yj8pB/xrlLrxfFar89lcSkdTGmaypfiAr5WDTZR6mRSMUKZosLJ7o6+8u5LgnbG5OPpWJeQwQky3kiKSOAzD+tYFx4yu3AMRjjYcghaz9Rv5PEMe1o3WYd1+7Tcup10KDg7PQd4n+GfgPxQHkvdNW2uZB8t1Zfu2B9x90/iK8g8afs6+KbAvceG54datByEB2TqP908H8K7vUE8WeF4HvbWW4urRDmRU+ZkHrjuK0NB+KLTRq63EUj45AbB967qOKrQV07owxOBpVZKz1Pma88I+IbC7NreWE9rMpwY5kKn8j1q9pnhW+aQSTOQB1wM4r6nn8YaTrdv9n1izgnGMkugcAex6j8K5/X/AAPb6tpsl74SmVmC5NpM+AfZW/oa6Pr85aCp5XRp61P+AePOmm2NiyMux1GCxxk15r4jv1uLseWxKg19TfBv4EyeIpR4g8f5t7COT9zpCSfPLg9ZSPur7Dk1l/tk/Bu6hvbfxt4R0lWsPs6QX9raRY8goMLIFH8JGAcdxXdg1GMrt6nhZxjFUXs6askeGWt8DFFFu4aPkk5PX1qGS6ww2ydBxzWIty4VVwVK7htIqB52yfmPX1rs9lqeQ62h0f8AahK43NkdKqXN4WP3iT+VYf2pun60C5PQ01SIdcvyXHOc5OKgE+3IzgHpzW94U8C+NfFki/2B4bv7tCRibyykY99zYFe0eD/2TvEN8iT+JvElhpiHBaC0BnlHsTwuaHKEN2Jc8tkfOrXTA/eGOlXNJ0/WtcnFvpWmXmoSk7dtvEznP4dK+1fDv7Nvww0GRJby1vtZkUfevpfkJ/3FwP1r0fTdH0mxto7XR7W1sUh+7DBEqKB+FYTxUF8KNI0JP4mfEehfs+fE/Vkjll0m202Jzw15cKpH4DJru9M/ZT12NAL7xZZQSkDAhgZx+eRX1VcRSuF2qqoByc81XdrgDY6M6/e3FugrB4yozaOHgjwrw9+zR4L0mIT+ItSu9WnJwFDeTET9F+b9a7m1+E/w9gt0hHgvR2CjGWjLE/Uk811V3F5l3E7RsVUcE8gmntcXIYhUXH+7WTqzlq2bKlBdD86FvCmVDcelMNzIzfeOPTrmqwGP8KXO3p1r1uRHne0fcvxSKo3MPypy3WQNqnn8azt2Ryaeh9Bmk4otVexorcsPlPT0PIqxa3flzRSsG2owY+mAc1k+ZgjII9at2UsctykbYVWIVjjtnmp5Ve5aqvY+/fgl8RfCdt4P0LR/+Eks4pLWwjWVZ3MZ8zALfe/2iai+NXji1vItOs7S8guY3u2kzFIGGFXAzj3Jr588Ja7o8el3Ei6hAxVcBJgDkAdP5Vw/iXxlJZa9F9iiglxFlvLTbkk9OPpXZmElUozjFasnAONKvCc3ofRdrrNsxGxmU+5rUe4sr2D948eQOMnvXzjp/j3xNcgeT4cv5x/eht3b+QrorDxZrSxf8TDQdatlxktJYS4H47a+Onl9WPQ+wp4/Dy2kepXd81qSkkgdR90nhvp71g6hrV1G3mW8zbM/lXm+o/EazlmMLSOGU4O8YP5Gr2k+PrXeu6BLhfXPNYvBzWrR1wxtK9lI7eDxRrSoRa3cAI6CRM1cj8R+JXQfaLOwmTplV5Nc0l5outLxNJYufTsagm8O3dswl/tm5ngPcSngfhURppbm7qX2OvXxJsYLdaFaOx6n7vNRah4sjs4xt0praEdfs7g1z8WmGOLMF4rAjkSMSSaq2Wuabp96bPVH2Fv7xyPzpqF9jSEklc7vw5420HU5FjTVhHMODFONpA/rR4l+FvhjxEkt9o11HpWpSfMzRDMMrepA6fUVzF34H8O+KYFm0nVI7C9BJR1xyfQjuKy7uz8aeAYEmu5GubdQN7xhiq+4NawjbWD+TOWpKLl72nmVbf4Y/FK012PSLdraO2lbP21rkeRj69R9K6/xB4P+I/gCyfUIFGs2KjdLc2BZmj9cx/ex7jNZ+h/FiOe3C3FwjHBG1pMAYrufBnxEkcGOw1BEwM+XKd0R/qPwraU1/wAvI2MZU66XNSmn5M4Hwr8XNTOrJ9kuIkKjLs54P1/wr6X8C+Jl8QeHrfUpBGriVopQhyu5SMkexryjxDpPwx8V6gtzr3h9tK1JmzJeae/lhj6kp1z6lc16h4bs9G07QLax8O+R/Z1twghffg9SWPUkn1raPKtYM8zMZucV7SnaXc/PD4oRi1+JniW3UBVTVbkAAYwPMOPpWVomia1rl0LbR9LvNQlJwFt4Wf8Al0r7mi+A/wAO5fE1/wCJdTs7jU768umuzFPL+5RmOSAo6jJ75r0DTtL0/TUEVhawWcKjasMEQjX8QvFem8alFWVz55YVttt6Hx94B/Zl8Y6yY7nxHc2+g2p5KN+9nx/ujgfia+h/hz8EPh94SVJIdKTUr5MZu78CQ5/2VPyr+Arvknj5TaS2TkelI18yzbcKU6fQ1zTxE59TaNCEdkS3iRqghjRYkxj5VAA9uKqrLcRlzIysMYBJwTim3l4ZWZQxXA5+tZlxdSSRbZmKnOV2jJIrntqbxjoaP9oSbCJFVlHTPpVK0vILiOdomIuI8japwKjeQeUFkX5W6fSsaz/dahMUHlx5496dyrI6A3hWCBQ3JfnnPNLLPIX3JI23oxUcfQ1jCRlnV5Pn2kkdsGrRvoymcEAg8E96aYuWxoCUyAp5uGXBHoKiMzgkMy5rNhu2VVYMq85I9aryzyySM+ep7Uw5T88y9IWrX1fwr4m0U/8AE08PapZcZBntHUfmRWMTx0H0xXvKz2PCu+pIOT/nmnh9o6VBn5fmBz25oV8Hd+lFhqRY3k+1dl8KPh54j+Iuq3em+H1thJbQedLJcS7EVScDn1zXGI3zA7a+zv2HPDhsfh/qviKaPbLqt35URI6xRDr9CxP5VhWqezjc3pw53qcZpP7KXi6Ty0vvFWkWm773leZKQPyxX0j4D+HvhnwToVtpem6daSzRov2i6lhUyzyAAFyx6Zx0zxXSWLsWGc8/pU7KDjON2fXpXmTrzqL3jqVOMNiWCNI4yFRV9lGBUau4kOCSD1BqdSuzbkcCmvGMZZhnsKhod0c94l8E+DvE0JXXPDek6gxB+ea1XcP+BAZH514n49/Zo0C8ka68D376FeqMm2ndpbdz9T8yfqK+hwpVTu4HtVWRkjQbHJXPJIqvaSiVBJbHxNrfgv4leEXMOseE7+6hU8XVin2iIj1yuT+Yrl73xff2L7Y2nt3H3oZkKn8Qa/QCG4ZFKxuxJ5yazNQtdKvjImpabbXW/kmeBX/mKlunJ3lE7YYuvFWufCmmePUklAnRoWz8zI+B+VdlJpGleNtPKR3USXGMxyJ1z719Fa/8Lfhtr0YjvvB+mK/P723i+zv/AN9Jj9c1534h/Z7m0kNqfw31mWKVcsdN1CTKuPRJMZB9iPxqZU6b1puzOyjmc/grq6MPwD8Frq88LRyaL46EHiiIM1xp1zHiILnAxj5sf7WCOe1Z+veJvHfgOcaZ400uS3gbKrOw328w/wBlxwc+nWq0PjPVNJ1UaX4nsbrStYtPulj5cq+hQ55H0JFeteFPiVY63posPFsdvcRNwtzJErxS+0i4wG98YNZzab/fR18jde2prnoS5o9j5y1az8L+LLyS6tZo9MuGOcxAbCfcVi3Vp4l8On/RZ47uBeQ0RxgfSvrXW/hT8NvEFmLhPDtnab+VudNYwMQe42fKfyri9S/Zvs5y40bxpqFpGc/JdQLKB+Ix/KuiHa915nJPFRk+aUbPy/yPC9B8XeKNUeWy0201G6uFQyyRwIXcIOpwOcCvoL9m2613UJ764Ok3thp0UBV5LlGTzZCQQBu6kck4re+C/wAGI/AWtza5e66uqXwiaGHyofLjiVvvE5JJJH5V63PIZAFIBz0onCmvhRlPMKnK6d7opiTbagSEq4PTPJ+tRSyLEQrEk46VamtlkU5z7+xrOPAdJMOQcE47VBxq3QrO8Yk4ZiGz+tKWhRFyCgzhj6/SquYo50ZmON3APrWn+5mYfcZAeMHpSSLkyvNbxFS/zEZyDWRdBRIyGPJXgHOQRXRyY+8r7UUfcx1rOlOWB8sHPYChoUZGVcCRotuAwC43Co0lP2Zf3W5lI7VclZo32LwmeVA6VWadY2KsQAOSfSkabkK+XLI/yFADn5jVnZGQu+MFT1J7VWhvVupz5CKVGQz461aAZV+bpjnmgCs8MO9lTGG/h7rUbXUsR8sRDC8VLPcbY9y8n6dapM6sxZk5PvSuWkdfNfTKWhZQxI5VhkVxvjHwF4E8UbpNQ8M6bNKqkGRYhE4/4EmD+ddHqcscmJEYoff0rnp76ezlaWFfNGcFT/F70lOSd0yVTjLc87b9mPwLqluTb6hq+nTc8rIsiD04YZ/WuU8Q/smavaxSS6F4psr4hcxw3ULQs59MglR+Nez/ANsapaSLLGzSJKwPlheV9q7ax1Rbi1Ut8hxyG7VvDGVV1MKmEhvY+DpfhT45tPE9n4cvvDd9b3d5OIYZNu6Hk/e3r8uAOfpX3z4S0rT/AAp4T03w9p5X7Lp9usCMOpI+8x9y2T+NKi79jLJj05/lUF05M2xUwc844FFXEuotiYUVDY2oLgbm7+9SLcR88njvXPwTzCVi0ecflVvczShlzs7isEy3A2obuEhizDIpon3LuTj61lLIBM244yOKWLzZYmy5YK3A6VfNcnkNVnJ7/LiqF4nmEjc2ByKkgd9pDOB7USfNJt3547UPUFoyvbSOxI3KexFJeLJHb+YvIDYI9qkkhEY3LgUsZEsTxtnJ6/Wko6FXIVWNU+Yksf0pNq+aF3OSBxUmzKn5g23gjNVZfMV1LL8p64NCQWKHi/wf4Z8Z6WLPxDpNvfrHkRSMu2WLPdHHzA/jivn7x58I/E/gyd9Q8GyT67pYHNo5BuYR344Dj3GDX0eZZgQFYfP+lNO5nzuG9euTVqWlpbF0qk6UuaLsz5y+Dfjq+TxDa6S00qNcTiOfTZ0ZWUnjcAehr6PtSvnyR7iSeaymW3ju3uXiiE4G0S7QGx9etaFgdkJfGGI4HoKlJJ+6bYmv7a0rWZo7yrsVzt6ZBqRpI1jzkvjgD3qunzRKVT61RlnZW/d4C8gA+tUcdrlt7jHAZs981WuXXy8ty2OPrVMzFd0cmc4z+NRmbMjKVBYDrnpSbLURl4jS45BOOM+tJY/6OrO25ifXsak8zcw3qNxHBok3x7TwVPT396gstkssXJ+8OaqyE5UK3K85pzExoVaTfkdD61XkDeYr8Fs/dHcUMEhZchg3PzdMdKpyhJAybQcnnir22WNSWUN/dAqtNInmBtuwr7VLLRQgUwxEIu3PtjigTSSZXG3HXk8VZlZZCoVweec96aylrgKZFHP3cckUXKISqbOcjn+9zWczyhiApxmtqeHETcLnd696z2DKxH2dT75oQI276OOZBIW4Ayeao26xTyLLhcKSATVyKHzIEELD5uobmh4YbeRVVc479hQK5NDDH5u5FQsRUtxZRGLb97PLY4xUdhLmZhsCgcqfWr6MXZ8YwTwR0pWJbY3T1aNMA7lUfKD2qxJICMsoJJ7DpWbNcfZ5t4w0h4xmlW+WRWQMPN7gdKYrN6lxLnLsrR4A6HHWrMTBk6sg9Kz4Zyrr5jLtx3qa1vYpSxjYOMkHFUkJoGzK2wHD0+xd08xWypzUdwikF921geCKSN2I2gnA5z61VgLpMm4NuDDNNimKSuwYcniq4aV8SfdHoO9K28OC2T7AUydC400ZXDzZbrim+azAKq5P+zVPajkmTIP06VJuWIghiB/s0BYnt0Vd6nAycn1olVmAO8DFVTcRxtv3ZHfNOe5Vs45B6e9AWYxhKg2llI6j1qBWRiRwD3JoMitMNz/L2+lRu6uoeML97BzSHYju4I52G/GF9PWmXWoy26JHDGp4wSan2DBZW2n+dRXMcbQqdw689+aBklpeSi13ySnaewqGLcLjLMVWQ5XParkUIaKOPgjqeKS9ZUQbV4HTijUSFcx7d2QT06ZqvCZC5+VMk9ccVDCsqRktvOT69KcE+YFd3qQaTY0rD8fOwKjA9BSznfEFVWG0cc8//qotyys5YE7uvHFSGTaMA5YjnIqLlFSW63qCyHzGPNNefyEEm0nB5OKsFSX5YYYelOe3Qw9Nx7YPegehHBdM0W/7zEflTA43BWVue+Kmjh2L8oJPWmSZY7mYjtgUgIJRFJJlYyCOmahmXLB9oL5+U+lWi7E+WVAx3qCdkWTy0yWJ4PpQUivNG+0ksBg/nUDxtuOLgD2qxIjMwG47upA6YrKmhk81v3negZPp8k0twVjmO5SGb0rauvMksmjaZUPTcOoNeL2s3xO0+eS7GnrKSm1lQjr607SviN4m01ZY9Z8OTnBO6RVzzWnspGXtI3PS1kvrWaQ3MrTQKmFA6ml8N+J5L0taRxHahOTjBrldH+KGl3U8cd3G0MpH3XXGKuaVreg3GqXFxZ38KSyfejJx+NTytFXTOku5zJcuPN2FhxnsaksNrWpPnKzxn5iprmNZkWRwUuCoYH94pzmvOotZvofEbaLa6oUkY5ZmOBTUWytLHs01+ouGtbjdt27lc9qn8NXFrbpJ/pSsZJCQrV4xdeMtVtdbTT2vY7hl4LHoRW94X8QxzXqR6kx5Y7COimm4tC0Z6tJqkKz7WkWMtwNx4NXbOaFoi+/B9vWvN/GVxayG3W2lD3Mfzhs8Gt+2vj/Z0NxJLFuGMhW4NNMHHQ7CIybix4HYk0STzBSNuc9wayra4d0D5A7gFuKtmeR41LIAPamZtCPeyrgMpcE9MUnnMzZbOPQdqegZs/L8vamIvmEqGIYdc0ikMKtsJGWz2qSJZGiHLA/yqVEj255yvvTonXYeeO1AN9iv5Q3BlJ4HNQnzZMqigDNXAGPQbh3ppyo3nj0p2EK0LeWQvJpvkttAMeR1IFTo5Ta+7cD2p8km4NtX8KQEFssjHcdwHQYNNnK78NIcdCOtWI3baQRj+6BUEkJZzgtk9hSYuohK/cRjgcnPekhKbjIN7duabKzI6AxEju2elIt1FIzojAbetSyrE8Uhf5cEc4p7FdxO3djjGaqvLHkqMFwM9aiW4jQMyjr3qQ5blubbkspOB1GKRA8akopI68GkRkljWTcW9x3pmApByw3deelA7Cly+FwwNRFtr5O3I6nNDv5R2x4+boSagupCrBtqt64pFJD1mhYvubOT0omMRKjcDu9BVdym3asasT39KoTJMBtjYEg5yKYWLs21EcJIeePeskoWJPmVP9okjBeQH0zVKSZd5+ZvyoGc5p15d/Y4D9qnyTz+8Ndhpscc1hemZFkOz+IZ7UUV6SPO6ni2mRRP4+kDxowA4yoNbXiS0tUnldLWFWEfBEYBooqZ7GsTktLubj7I4+0S4DnA3niuA8YXE8fiwtHNIrcchiDRRUU92XP4SSGWQ6urmRy3HO7mu2hdwYvnb7uetFFVVKpHZWbFrW0ZiS208nr0q2jv5FsNzYyeM0UVzM6Gddo7ubeDLseveuxh/wCPWOiikZyCZmGMMRx606Anywe/rRRT6CJR/qTUMfQf7xooo6AixAT5g5NW7oDyxwKKKZJTuCRLxxxUkf3m/wB2iikiixH/AKrPfFUpydoPeiikxdSq7NmQZOOO/tVWH77/AFNFFQzQt5OHPeq0/wDq/wDgJooqXsBJGSIY8EjjtT8lg2STz3oopiCb5Yvl4+TtUEhPlNye1FFJlFOBm8w/Mep70uTuHNFFAFQkkqDyOart940UUwP/2Q==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86" y="3876402"/>
            <a:ext cx="3657600" cy="222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244277"/>
            <a:ext cx="2619375" cy="21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2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39" y="2661312"/>
            <a:ext cx="1535373" cy="153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715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微软雅黑</vt:lpstr>
      <vt:lpstr>宋体</vt:lpstr>
      <vt:lpstr>Arial</vt:lpstr>
      <vt:lpstr>Calibri</vt:lpstr>
      <vt:lpstr>Calibri Light</vt:lpstr>
      <vt:lpstr>Levenim MT</vt:lpstr>
      <vt:lpstr>方正粗宋简体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Basu, Anish</cp:lastModifiedBy>
  <cp:revision>50</cp:revision>
  <dcterms:created xsi:type="dcterms:W3CDTF">2015-08-19T02:17:49Z</dcterms:created>
  <dcterms:modified xsi:type="dcterms:W3CDTF">2019-11-07T12:28:18Z</dcterms:modified>
</cp:coreProperties>
</file>