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684" autoAdjust="0"/>
  </p:normalViewPr>
  <p:slideViewPr>
    <p:cSldViewPr snapToGrid="0">
      <p:cViewPr varScale="1">
        <p:scale>
          <a:sx n="72" d="100"/>
          <a:sy n="72" d="100"/>
        </p:scale>
        <p:origin x="1104"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A9F857-082F-4697-BA89-45B7C6915A29}" type="datetimeFigureOut">
              <a:rPr lang="en-US" smtClean="0"/>
              <a:t>10/25/2019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3B6E3-2874-4F82-805F-110AA4DB148C}" type="slidenum">
              <a:rPr lang="en-US" smtClean="0"/>
              <a:t>‹#›</a:t>
            </a:fld>
            <a:endParaRPr lang="en-US"/>
          </a:p>
        </p:txBody>
      </p:sp>
    </p:spTree>
    <p:extLst>
      <p:ext uri="{BB962C8B-B14F-4D97-AF65-F5344CB8AC3E}">
        <p14:creationId xmlns:p14="http://schemas.microsoft.com/office/powerpoint/2010/main" val="3346968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way, it is a </a:t>
            </a:r>
            <a:r>
              <a:rPr lang="en-US" i="1" dirty="0"/>
              <a:t>framework of frameworks</a:t>
            </a:r>
            <a:r>
              <a:rPr lang="en-US" dirty="0"/>
              <a:t> because it provides support to various frameworks such as Struts, Hibernate, Tapestry, EJB, JSF etc. The framework in broader sense can be defined as a structure using which you can solve many technical problems. You can say that, the Spring Framework is a comprehensive tool for supporting applications using Java programming language.</a:t>
            </a:r>
            <a:endParaRPr lang="en-US" i="1" dirty="0"/>
          </a:p>
          <a:p>
            <a:endParaRPr lang="en-US" dirty="0"/>
          </a:p>
        </p:txBody>
      </p:sp>
      <p:sp>
        <p:nvSpPr>
          <p:cNvPr id="4" name="Slide Number Placeholder 3"/>
          <p:cNvSpPr>
            <a:spLocks noGrp="1"/>
          </p:cNvSpPr>
          <p:nvPr>
            <p:ph type="sldNum" sz="quarter" idx="5"/>
          </p:nvPr>
        </p:nvSpPr>
        <p:spPr/>
        <p:txBody>
          <a:bodyPr/>
          <a:lstStyle/>
          <a:p>
            <a:fld id="{0123B6E3-2874-4F82-805F-110AA4DB148C}" type="slidenum">
              <a:rPr lang="en-US" smtClean="0"/>
              <a:t>2</a:t>
            </a:fld>
            <a:endParaRPr lang="en-US"/>
          </a:p>
        </p:txBody>
      </p:sp>
    </p:spTree>
    <p:extLst>
      <p:ext uri="{BB962C8B-B14F-4D97-AF65-F5344CB8AC3E}">
        <p14:creationId xmlns:p14="http://schemas.microsoft.com/office/powerpoint/2010/main" val="120524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you can see in the diagram below, Spring Framework architecture is an arranged layered architecture which consists of different modules. All the modules have their own functionalities that are utilized to build an application. There are around </a:t>
            </a:r>
            <a:r>
              <a:rPr lang="en-US" sz="1200" b="1" i="0" kern="1200" dirty="0">
                <a:solidFill>
                  <a:schemeClr val="tx1"/>
                </a:solidFill>
                <a:effectLst/>
                <a:latin typeface="+mn-lt"/>
                <a:ea typeface="+mn-ea"/>
                <a:cs typeface="+mn-cs"/>
              </a:rPr>
              <a:t>20 modules</a:t>
            </a:r>
            <a:r>
              <a:rPr lang="en-US" sz="1200" b="0" i="0" kern="1200" dirty="0">
                <a:solidFill>
                  <a:schemeClr val="tx1"/>
                </a:solidFill>
                <a:effectLst/>
                <a:latin typeface="+mn-lt"/>
                <a:ea typeface="+mn-ea"/>
                <a:cs typeface="+mn-cs"/>
              </a:rPr>
              <a:t> which are generalized into </a:t>
            </a:r>
            <a:r>
              <a:rPr lang="en-US" sz="1200" b="1" i="0" kern="1200" dirty="0">
                <a:solidFill>
                  <a:schemeClr val="tx1"/>
                </a:solidFill>
                <a:effectLst/>
                <a:latin typeface="+mn-lt"/>
                <a:ea typeface="+mn-ea"/>
                <a:cs typeface="+mn-cs"/>
              </a:rPr>
              <a:t>Core Container</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 Data Access/ Integration</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 Web</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 AOP </a:t>
            </a:r>
            <a:r>
              <a:rPr lang="en-US" sz="1200" b="0" i="0" kern="1200" dirty="0">
                <a:solidFill>
                  <a:schemeClr val="tx1"/>
                </a:solidFill>
                <a:effectLst/>
                <a:latin typeface="+mn-lt"/>
                <a:ea typeface="+mn-ea"/>
                <a:cs typeface="+mn-cs"/>
              </a:rPr>
              <a:t>(Aspect Oriented Programming),</a:t>
            </a:r>
            <a:r>
              <a:rPr lang="en-US" sz="1200" b="1" i="0" kern="1200" dirty="0">
                <a:solidFill>
                  <a:schemeClr val="tx1"/>
                </a:solidFill>
                <a:effectLst/>
                <a:latin typeface="+mn-lt"/>
                <a:ea typeface="+mn-ea"/>
                <a:cs typeface="+mn-cs"/>
              </a:rPr>
              <a:t> Instrumentation</a:t>
            </a:r>
            <a:r>
              <a:rPr lang="en-US" sz="1200" b="0" i="0" kern="1200" dirty="0">
                <a:solidFill>
                  <a:schemeClr val="tx1"/>
                </a:solidFill>
                <a:effectLst/>
                <a:latin typeface="+mn-lt"/>
                <a:ea typeface="+mn-ea"/>
                <a:cs typeface="+mn-cs"/>
              </a:rPr>
              <a:t>, and</a:t>
            </a:r>
            <a:r>
              <a:rPr lang="en-US" sz="1200" b="1" i="0" kern="1200" dirty="0">
                <a:solidFill>
                  <a:schemeClr val="tx1"/>
                </a:solidFill>
                <a:effectLst/>
                <a:latin typeface="+mn-lt"/>
                <a:ea typeface="+mn-ea"/>
                <a:cs typeface="+mn-cs"/>
              </a:rPr>
              <a:t> Test</a:t>
            </a:r>
            <a:r>
              <a:rPr lang="en-US" sz="1200" b="0" i="0" kern="1200" dirty="0">
                <a:solidFill>
                  <a:schemeClr val="tx1"/>
                </a:solidFill>
                <a:effectLst/>
                <a:latin typeface="+mn-lt"/>
                <a:ea typeface="+mn-ea"/>
                <a:cs typeface="+mn-cs"/>
              </a:rPr>
              <a:t>. Here, developer is free to choose the required module. It’s modular architecture enables integration with other frameworks without much hassle. Let’s now explore these modules in details. I will start with the Core Container on which rest of the modules are constructed, then I’ll talk about Data Access followed by Web and AOP. Finally, I will discuss on some of the miscellaneous modules.  </a:t>
            </a:r>
            <a:endParaRPr lang="en-US" dirty="0"/>
          </a:p>
        </p:txBody>
      </p:sp>
      <p:sp>
        <p:nvSpPr>
          <p:cNvPr id="4" name="Slide Number Placeholder 3"/>
          <p:cNvSpPr>
            <a:spLocks noGrp="1"/>
          </p:cNvSpPr>
          <p:nvPr>
            <p:ph type="sldNum" sz="quarter" idx="5"/>
          </p:nvPr>
        </p:nvSpPr>
        <p:spPr/>
        <p:txBody>
          <a:bodyPr/>
          <a:lstStyle/>
          <a:p>
            <a:fld id="{0123B6E3-2874-4F82-805F-110AA4DB148C}" type="slidenum">
              <a:rPr lang="en-US" smtClean="0"/>
              <a:t>6</a:t>
            </a:fld>
            <a:endParaRPr lang="en-US"/>
          </a:p>
        </p:txBody>
      </p:sp>
    </p:spTree>
    <p:extLst>
      <p:ext uri="{BB962C8B-B14F-4D97-AF65-F5344CB8AC3E}">
        <p14:creationId xmlns:p14="http://schemas.microsoft.com/office/powerpoint/2010/main" val="2566033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a simple bean class, containing only one property name with its getters and setters method. This class contains one extra method named </a:t>
            </a:r>
            <a:r>
              <a:rPr lang="en-US" sz="1200" b="0" i="0" kern="1200" dirty="0" err="1">
                <a:solidFill>
                  <a:schemeClr val="tx1"/>
                </a:solidFill>
                <a:effectLst/>
                <a:latin typeface="+mn-lt"/>
                <a:ea typeface="+mn-ea"/>
                <a:cs typeface="+mn-cs"/>
              </a:rPr>
              <a:t>displayInfo</a:t>
            </a:r>
            <a:r>
              <a:rPr lang="en-US" sz="1200" b="0" i="0" kern="1200" dirty="0">
                <a:solidFill>
                  <a:schemeClr val="tx1"/>
                </a:solidFill>
                <a:effectLst/>
                <a:latin typeface="+mn-lt"/>
                <a:ea typeface="+mn-ea"/>
                <a:cs typeface="+mn-cs"/>
              </a:rPr>
              <a:t>() that prints the student name by the hello “student name” message.</a:t>
            </a:r>
            <a:endParaRPr lang="en-US" dirty="0"/>
          </a:p>
        </p:txBody>
      </p:sp>
      <p:sp>
        <p:nvSpPr>
          <p:cNvPr id="4" name="Slide Number Placeholder 3"/>
          <p:cNvSpPr>
            <a:spLocks noGrp="1"/>
          </p:cNvSpPr>
          <p:nvPr>
            <p:ph type="sldNum" sz="quarter" idx="5"/>
          </p:nvPr>
        </p:nvSpPr>
        <p:spPr/>
        <p:txBody>
          <a:bodyPr/>
          <a:lstStyle/>
          <a:p>
            <a:fld id="{0123B6E3-2874-4F82-805F-110AA4DB148C}" type="slidenum">
              <a:rPr lang="en-US" smtClean="0"/>
              <a:t>15</a:t>
            </a:fld>
            <a:endParaRPr lang="en-US"/>
          </a:p>
        </p:txBody>
      </p:sp>
    </p:spTree>
    <p:extLst>
      <p:ext uri="{BB962C8B-B14F-4D97-AF65-F5344CB8AC3E}">
        <p14:creationId xmlns:p14="http://schemas.microsoft.com/office/powerpoint/2010/main" val="2356756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container receives metadata from either an XML file, Java annotations, or Java code and works accordingly.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adds the flexibility and control of application, and provides a central place of configuration management for Plain Old Java Objects (POJO) of our application. This diagram represents an abstract view of the working of Spring Framework. It shows how Spring makes use of Java POJO classes and configuration metadata to produce a fully configured and executable system or application.</a:t>
            </a:r>
            <a:endParaRPr lang="en-US" dirty="0"/>
          </a:p>
          <a:p>
            <a:endParaRPr lang="en-US" dirty="0"/>
          </a:p>
        </p:txBody>
      </p:sp>
      <p:sp>
        <p:nvSpPr>
          <p:cNvPr id="4" name="Slide Number Placeholder 3"/>
          <p:cNvSpPr>
            <a:spLocks noGrp="1"/>
          </p:cNvSpPr>
          <p:nvPr>
            <p:ph type="sldNum" sz="quarter" idx="5"/>
          </p:nvPr>
        </p:nvSpPr>
        <p:spPr/>
        <p:txBody>
          <a:bodyPr/>
          <a:lstStyle/>
          <a:p>
            <a:fld id="{0123B6E3-2874-4F82-805F-110AA4DB148C}" type="slidenum">
              <a:rPr lang="en-US" smtClean="0"/>
              <a:t>19</a:t>
            </a:fld>
            <a:endParaRPr lang="en-US"/>
          </a:p>
        </p:txBody>
      </p:sp>
    </p:spTree>
    <p:extLst>
      <p:ext uri="{BB962C8B-B14F-4D97-AF65-F5344CB8AC3E}">
        <p14:creationId xmlns:p14="http://schemas.microsoft.com/office/powerpoint/2010/main" val="2429147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23B6E3-2874-4F82-805F-110AA4DB148C}" type="slidenum">
              <a:rPr lang="en-US" smtClean="0"/>
              <a:t>20</a:t>
            </a:fld>
            <a:endParaRPr lang="en-US"/>
          </a:p>
        </p:txBody>
      </p:sp>
    </p:spTree>
    <p:extLst>
      <p:ext uri="{BB962C8B-B14F-4D97-AF65-F5344CB8AC3E}">
        <p14:creationId xmlns:p14="http://schemas.microsoft.com/office/powerpoint/2010/main" val="1227704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6639-EC11-4D67-82A2-1D7EA27D18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198E65-C455-4480-90C2-7C5B3AB3BB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2FA26C-D6F9-41F1-9EDD-0CCE3DE0E808}"/>
              </a:ext>
            </a:extLst>
          </p:cNvPr>
          <p:cNvSpPr>
            <a:spLocks noGrp="1"/>
          </p:cNvSpPr>
          <p:nvPr>
            <p:ph type="dt" sz="half" idx="10"/>
          </p:nvPr>
        </p:nvSpPr>
        <p:spPr/>
        <p:txBody>
          <a:bodyPr/>
          <a:lstStyle/>
          <a:p>
            <a:fld id="{A017BC64-5581-49C7-9F3D-94DD12DC6D76}" type="datetimeFigureOut">
              <a:rPr lang="en-US" smtClean="0"/>
              <a:t>10/25/2019</a:t>
            </a:fld>
            <a:endParaRPr lang="en-US"/>
          </a:p>
        </p:txBody>
      </p:sp>
      <p:sp>
        <p:nvSpPr>
          <p:cNvPr id="5" name="Footer Placeholder 4">
            <a:extLst>
              <a:ext uri="{FF2B5EF4-FFF2-40B4-BE49-F238E27FC236}">
                <a16:creationId xmlns:a16="http://schemas.microsoft.com/office/drawing/2014/main" id="{98987517-F895-42EB-BB2A-098B6305E9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30CE8-77E9-4C83-88DA-29E42ADBD1EA}"/>
              </a:ext>
            </a:extLst>
          </p:cNvPr>
          <p:cNvSpPr>
            <a:spLocks noGrp="1"/>
          </p:cNvSpPr>
          <p:nvPr>
            <p:ph type="sldNum" sz="quarter" idx="12"/>
          </p:nvPr>
        </p:nvSpPr>
        <p:spPr/>
        <p:txBody>
          <a:bodyPr/>
          <a:lstStyle/>
          <a:p>
            <a:fld id="{907F8213-58DF-479C-93E8-076CB0213838}" type="slidenum">
              <a:rPr lang="en-US" smtClean="0"/>
              <a:t>‹#›</a:t>
            </a:fld>
            <a:endParaRPr lang="en-US"/>
          </a:p>
        </p:txBody>
      </p:sp>
    </p:spTree>
    <p:extLst>
      <p:ext uri="{BB962C8B-B14F-4D97-AF65-F5344CB8AC3E}">
        <p14:creationId xmlns:p14="http://schemas.microsoft.com/office/powerpoint/2010/main" val="51276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51B77-5F94-4D5D-97C7-C587824967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AC842F-AD00-43DB-AA4B-694FDF2EA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BE0E67-E0E4-42E8-A630-910E2304E575}"/>
              </a:ext>
            </a:extLst>
          </p:cNvPr>
          <p:cNvSpPr>
            <a:spLocks noGrp="1"/>
          </p:cNvSpPr>
          <p:nvPr>
            <p:ph type="dt" sz="half" idx="10"/>
          </p:nvPr>
        </p:nvSpPr>
        <p:spPr/>
        <p:txBody>
          <a:bodyPr/>
          <a:lstStyle/>
          <a:p>
            <a:fld id="{A017BC64-5581-49C7-9F3D-94DD12DC6D76}" type="datetimeFigureOut">
              <a:rPr lang="en-US" smtClean="0"/>
              <a:t>10/25/2019</a:t>
            </a:fld>
            <a:endParaRPr lang="en-US"/>
          </a:p>
        </p:txBody>
      </p:sp>
      <p:sp>
        <p:nvSpPr>
          <p:cNvPr id="5" name="Footer Placeholder 4">
            <a:extLst>
              <a:ext uri="{FF2B5EF4-FFF2-40B4-BE49-F238E27FC236}">
                <a16:creationId xmlns:a16="http://schemas.microsoft.com/office/drawing/2014/main" id="{E34E9DEB-AAB9-49F7-B691-14977BF1E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024F2-CB1E-46E0-9E08-0458FA855496}"/>
              </a:ext>
            </a:extLst>
          </p:cNvPr>
          <p:cNvSpPr>
            <a:spLocks noGrp="1"/>
          </p:cNvSpPr>
          <p:nvPr>
            <p:ph type="sldNum" sz="quarter" idx="12"/>
          </p:nvPr>
        </p:nvSpPr>
        <p:spPr/>
        <p:txBody>
          <a:bodyPr/>
          <a:lstStyle/>
          <a:p>
            <a:fld id="{907F8213-58DF-479C-93E8-076CB0213838}" type="slidenum">
              <a:rPr lang="en-US" smtClean="0"/>
              <a:t>‹#›</a:t>
            </a:fld>
            <a:endParaRPr lang="en-US"/>
          </a:p>
        </p:txBody>
      </p:sp>
    </p:spTree>
    <p:extLst>
      <p:ext uri="{BB962C8B-B14F-4D97-AF65-F5344CB8AC3E}">
        <p14:creationId xmlns:p14="http://schemas.microsoft.com/office/powerpoint/2010/main" val="223257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43FFC5-E578-413B-89B2-53BFE7690D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48ABDB-2016-40C9-A8DD-8C63901A36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BD2E3-4A4F-4B3A-971A-200E2D45DB24}"/>
              </a:ext>
            </a:extLst>
          </p:cNvPr>
          <p:cNvSpPr>
            <a:spLocks noGrp="1"/>
          </p:cNvSpPr>
          <p:nvPr>
            <p:ph type="dt" sz="half" idx="10"/>
          </p:nvPr>
        </p:nvSpPr>
        <p:spPr/>
        <p:txBody>
          <a:bodyPr/>
          <a:lstStyle/>
          <a:p>
            <a:fld id="{A017BC64-5581-49C7-9F3D-94DD12DC6D76}" type="datetimeFigureOut">
              <a:rPr lang="en-US" smtClean="0"/>
              <a:t>10/25/2019</a:t>
            </a:fld>
            <a:endParaRPr lang="en-US"/>
          </a:p>
        </p:txBody>
      </p:sp>
      <p:sp>
        <p:nvSpPr>
          <p:cNvPr id="5" name="Footer Placeholder 4">
            <a:extLst>
              <a:ext uri="{FF2B5EF4-FFF2-40B4-BE49-F238E27FC236}">
                <a16:creationId xmlns:a16="http://schemas.microsoft.com/office/drawing/2014/main" id="{A50243D4-36C7-4DAB-849E-AE6C99DFC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B9EFE-9BCB-4FAE-B725-30B431C37CCD}"/>
              </a:ext>
            </a:extLst>
          </p:cNvPr>
          <p:cNvSpPr>
            <a:spLocks noGrp="1"/>
          </p:cNvSpPr>
          <p:nvPr>
            <p:ph type="sldNum" sz="quarter" idx="12"/>
          </p:nvPr>
        </p:nvSpPr>
        <p:spPr/>
        <p:txBody>
          <a:bodyPr/>
          <a:lstStyle/>
          <a:p>
            <a:fld id="{907F8213-58DF-479C-93E8-076CB0213838}" type="slidenum">
              <a:rPr lang="en-US" smtClean="0"/>
              <a:t>‹#›</a:t>
            </a:fld>
            <a:endParaRPr lang="en-US"/>
          </a:p>
        </p:txBody>
      </p:sp>
    </p:spTree>
    <p:extLst>
      <p:ext uri="{BB962C8B-B14F-4D97-AF65-F5344CB8AC3E}">
        <p14:creationId xmlns:p14="http://schemas.microsoft.com/office/powerpoint/2010/main" val="293469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D9B4-4F5C-459E-A038-2D0243420A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B0B43C-24AB-4D88-8D7D-DDC2C3D2C3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7BD7AD-B987-467B-8F23-74EEF1C9DFFC}"/>
              </a:ext>
            </a:extLst>
          </p:cNvPr>
          <p:cNvSpPr>
            <a:spLocks noGrp="1"/>
          </p:cNvSpPr>
          <p:nvPr>
            <p:ph type="dt" sz="half" idx="10"/>
          </p:nvPr>
        </p:nvSpPr>
        <p:spPr/>
        <p:txBody>
          <a:bodyPr/>
          <a:lstStyle/>
          <a:p>
            <a:fld id="{A017BC64-5581-49C7-9F3D-94DD12DC6D76}" type="datetimeFigureOut">
              <a:rPr lang="en-US" smtClean="0"/>
              <a:t>10/25/2019</a:t>
            </a:fld>
            <a:endParaRPr lang="en-US"/>
          </a:p>
        </p:txBody>
      </p:sp>
      <p:sp>
        <p:nvSpPr>
          <p:cNvPr id="5" name="Footer Placeholder 4">
            <a:extLst>
              <a:ext uri="{FF2B5EF4-FFF2-40B4-BE49-F238E27FC236}">
                <a16:creationId xmlns:a16="http://schemas.microsoft.com/office/drawing/2014/main" id="{2AB57C24-7131-44C7-910F-CCFFCC4B1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E18A3-5CF7-40FB-8173-6656C333870F}"/>
              </a:ext>
            </a:extLst>
          </p:cNvPr>
          <p:cNvSpPr>
            <a:spLocks noGrp="1"/>
          </p:cNvSpPr>
          <p:nvPr>
            <p:ph type="sldNum" sz="quarter" idx="12"/>
          </p:nvPr>
        </p:nvSpPr>
        <p:spPr/>
        <p:txBody>
          <a:bodyPr/>
          <a:lstStyle/>
          <a:p>
            <a:fld id="{907F8213-58DF-479C-93E8-076CB0213838}" type="slidenum">
              <a:rPr lang="en-US" smtClean="0"/>
              <a:t>‹#›</a:t>
            </a:fld>
            <a:endParaRPr lang="en-US"/>
          </a:p>
        </p:txBody>
      </p:sp>
    </p:spTree>
    <p:extLst>
      <p:ext uri="{BB962C8B-B14F-4D97-AF65-F5344CB8AC3E}">
        <p14:creationId xmlns:p14="http://schemas.microsoft.com/office/powerpoint/2010/main" val="419897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60B4-5437-43CF-89DB-606B01C7F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7D2386-4DBA-4BCA-9FE9-837DF1EBBE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0ECD15-2B02-4C8D-AF19-10878ED5DCD2}"/>
              </a:ext>
            </a:extLst>
          </p:cNvPr>
          <p:cNvSpPr>
            <a:spLocks noGrp="1"/>
          </p:cNvSpPr>
          <p:nvPr>
            <p:ph type="dt" sz="half" idx="10"/>
          </p:nvPr>
        </p:nvSpPr>
        <p:spPr/>
        <p:txBody>
          <a:bodyPr/>
          <a:lstStyle/>
          <a:p>
            <a:fld id="{A017BC64-5581-49C7-9F3D-94DD12DC6D76}" type="datetimeFigureOut">
              <a:rPr lang="en-US" smtClean="0"/>
              <a:t>10/25/2019</a:t>
            </a:fld>
            <a:endParaRPr lang="en-US"/>
          </a:p>
        </p:txBody>
      </p:sp>
      <p:sp>
        <p:nvSpPr>
          <p:cNvPr id="5" name="Footer Placeholder 4">
            <a:extLst>
              <a:ext uri="{FF2B5EF4-FFF2-40B4-BE49-F238E27FC236}">
                <a16:creationId xmlns:a16="http://schemas.microsoft.com/office/drawing/2014/main" id="{3AACDF11-B9AC-4B80-89E1-5180E1D7A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01579-9343-441C-A7D0-3D0F66AE16B9}"/>
              </a:ext>
            </a:extLst>
          </p:cNvPr>
          <p:cNvSpPr>
            <a:spLocks noGrp="1"/>
          </p:cNvSpPr>
          <p:nvPr>
            <p:ph type="sldNum" sz="quarter" idx="12"/>
          </p:nvPr>
        </p:nvSpPr>
        <p:spPr/>
        <p:txBody>
          <a:bodyPr/>
          <a:lstStyle/>
          <a:p>
            <a:fld id="{907F8213-58DF-479C-93E8-076CB0213838}" type="slidenum">
              <a:rPr lang="en-US" smtClean="0"/>
              <a:t>‹#›</a:t>
            </a:fld>
            <a:endParaRPr lang="en-US"/>
          </a:p>
        </p:txBody>
      </p:sp>
    </p:spTree>
    <p:extLst>
      <p:ext uri="{BB962C8B-B14F-4D97-AF65-F5344CB8AC3E}">
        <p14:creationId xmlns:p14="http://schemas.microsoft.com/office/powerpoint/2010/main" val="3309903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7D07-4720-40C7-A8BF-064B7E23ED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FC2C2-90F1-45AE-81E3-D7DE12065B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BF9AC7-F7F8-4239-9E5A-709054DC77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3B78EC-821A-4FC5-A3A9-CAF38505A254}"/>
              </a:ext>
            </a:extLst>
          </p:cNvPr>
          <p:cNvSpPr>
            <a:spLocks noGrp="1"/>
          </p:cNvSpPr>
          <p:nvPr>
            <p:ph type="dt" sz="half" idx="10"/>
          </p:nvPr>
        </p:nvSpPr>
        <p:spPr/>
        <p:txBody>
          <a:bodyPr/>
          <a:lstStyle/>
          <a:p>
            <a:fld id="{A017BC64-5581-49C7-9F3D-94DD12DC6D76}" type="datetimeFigureOut">
              <a:rPr lang="en-US" smtClean="0"/>
              <a:t>10/25/2019</a:t>
            </a:fld>
            <a:endParaRPr lang="en-US"/>
          </a:p>
        </p:txBody>
      </p:sp>
      <p:sp>
        <p:nvSpPr>
          <p:cNvPr id="6" name="Footer Placeholder 5">
            <a:extLst>
              <a:ext uri="{FF2B5EF4-FFF2-40B4-BE49-F238E27FC236}">
                <a16:creationId xmlns:a16="http://schemas.microsoft.com/office/drawing/2014/main" id="{5449BF9B-8912-4A21-B99E-0D9BCD44C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6161B9-F82A-40CC-8DF6-292C751BC0F9}"/>
              </a:ext>
            </a:extLst>
          </p:cNvPr>
          <p:cNvSpPr>
            <a:spLocks noGrp="1"/>
          </p:cNvSpPr>
          <p:nvPr>
            <p:ph type="sldNum" sz="quarter" idx="12"/>
          </p:nvPr>
        </p:nvSpPr>
        <p:spPr/>
        <p:txBody>
          <a:bodyPr/>
          <a:lstStyle/>
          <a:p>
            <a:fld id="{907F8213-58DF-479C-93E8-076CB0213838}" type="slidenum">
              <a:rPr lang="en-US" smtClean="0"/>
              <a:t>‹#›</a:t>
            </a:fld>
            <a:endParaRPr lang="en-US"/>
          </a:p>
        </p:txBody>
      </p:sp>
    </p:spTree>
    <p:extLst>
      <p:ext uri="{BB962C8B-B14F-4D97-AF65-F5344CB8AC3E}">
        <p14:creationId xmlns:p14="http://schemas.microsoft.com/office/powerpoint/2010/main" val="394724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99A8-3E2A-4C0A-8BBF-FB6F6472F2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F69128-BC68-4A1B-8D76-589A5242B1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5675E8-7B86-4306-9079-A437854679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6A2A98-E398-4E82-8884-7E20EF3863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894DE8-AB88-4EC3-8483-D925E06173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10C4E-462D-4E6C-B546-8BCFE252A370}"/>
              </a:ext>
            </a:extLst>
          </p:cNvPr>
          <p:cNvSpPr>
            <a:spLocks noGrp="1"/>
          </p:cNvSpPr>
          <p:nvPr>
            <p:ph type="dt" sz="half" idx="10"/>
          </p:nvPr>
        </p:nvSpPr>
        <p:spPr/>
        <p:txBody>
          <a:bodyPr/>
          <a:lstStyle/>
          <a:p>
            <a:fld id="{A017BC64-5581-49C7-9F3D-94DD12DC6D76}" type="datetimeFigureOut">
              <a:rPr lang="en-US" smtClean="0"/>
              <a:t>10/25/2019</a:t>
            </a:fld>
            <a:endParaRPr lang="en-US"/>
          </a:p>
        </p:txBody>
      </p:sp>
      <p:sp>
        <p:nvSpPr>
          <p:cNvPr id="8" name="Footer Placeholder 7">
            <a:extLst>
              <a:ext uri="{FF2B5EF4-FFF2-40B4-BE49-F238E27FC236}">
                <a16:creationId xmlns:a16="http://schemas.microsoft.com/office/drawing/2014/main" id="{9902B301-C4CB-4A37-B932-E4AE0BD167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3F0A43-71FE-497E-88F1-969F989F7E1D}"/>
              </a:ext>
            </a:extLst>
          </p:cNvPr>
          <p:cNvSpPr>
            <a:spLocks noGrp="1"/>
          </p:cNvSpPr>
          <p:nvPr>
            <p:ph type="sldNum" sz="quarter" idx="12"/>
          </p:nvPr>
        </p:nvSpPr>
        <p:spPr/>
        <p:txBody>
          <a:bodyPr/>
          <a:lstStyle/>
          <a:p>
            <a:fld id="{907F8213-58DF-479C-93E8-076CB0213838}" type="slidenum">
              <a:rPr lang="en-US" smtClean="0"/>
              <a:t>‹#›</a:t>
            </a:fld>
            <a:endParaRPr lang="en-US"/>
          </a:p>
        </p:txBody>
      </p:sp>
    </p:spTree>
    <p:extLst>
      <p:ext uri="{BB962C8B-B14F-4D97-AF65-F5344CB8AC3E}">
        <p14:creationId xmlns:p14="http://schemas.microsoft.com/office/powerpoint/2010/main" val="1616394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046E-03D6-4AC8-B20C-870651654E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E5247B-0808-4E0A-BFDB-F00318F5DF5C}"/>
              </a:ext>
            </a:extLst>
          </p:cNvPr>
          <p:cNvSpPr>
            <a:spLocks noGrp="1"/>
          </p:cNvSpPr>
          <p:nvPr>
            <p:ph type="dt" sz="half" idx="10"/>
          </p:nvPr>
        </p:nvSpPr>
        <p:spPr/>
        <p:txBody>
          <a:bodyPr/>
          <a:lstStyle/>
          <a:p>
            <a:fld id="{A017BC64-5581-49C7-9F3D-94DD12DC6D76}" type="datetimeFigureOut">
              <a:rPr lang="en-US" smtClean="0"/>
              <a:t>10/25/2019</a:t>
            </a:fld>
            <a:endParaRPr lang="en-US"/>
          </a:p>
        </p:txBody>
      </p:sp>
      <p:sp>
        <p:nvSpPr>
          <p:cNvPr id="4" name="Footer Placeholder 3">
            <a:extLst>
              <a:ext uri="{FF2B5EF4-FFF2-40B4-BE49-F238E27FC236}">
                <a16:creationId xmlns:a16="http://schemas.microsoft.com/office/drawing/2014/main" id="{417E4524-B8FD-4F1F-A576-45FAC1E697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0F60E8-3F4A-4498-8596-E784C8E2BD24}"/>
              </a:ext>
            </a:extLst>
          </p:cNvPr>
          <p:cNvSpPr>
            <a:spLocks noGrp="1"/>
          </p:cNvSpPr>
          <p:nvPr>
            <p:ph type="sldNum" sz="quarter" idx="12"/>
          </p:nvPr>
        </p:nvSpPr>
        <p:spPr/>
        <p:txBody>
          <a:bodyPr/>
          <a:lstStyle/>
          <a:p>
            <a:fld id="{907F8213-58DF-479C-93E8-076CB0213838}" type="slidenum">
              <a:rPr lang="en-US" smtClean="0"/>
              <a:t>‹#›</a:t>
            </a:fld>
            <a:endParaRPr lang="en-US"/>
          </a:p>
        </p:txBody>
      </p:sp>
    </p:spTree>
    <p:extLst>
      <p:ext uri="{BB962C8B-B14F-4D97-AF65-F5344CB8AC3E}">
        <p14:creationId xmlns:p14="http://schemas.microsoft.com/office/powerpoint/2010/main" val="165048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4470DE-40F4-46AF-BAE1-C3F52305FDAD}"/>
              </a:ext>
            </a:extLst>
          </p:cNvPr>
          <p:cNvSpPr>
            <a:spLocks noGrp="1"/>
          </p:cNvSpPr>
          <p:nvPr>
            <p:ph type="dt" sz="half" idx="10"/>
          </p:nvPr>
        </p:nvSpPr>
        <p:spPr/>
        <p:txBody>
          <a:bodyPr/>
          <a:lstStyle/>
          <a:p>
            <a:fld id="{A017BC64-5581-49C7-9F3D-94DD12DC6D76}" type="datetimeFigureOut">
              <a:rPr lang="en-US" smtClean="0"/>
              <a:t>10/25/2019</a:t>
            </a:fld>
            <a:endParaRPr lang="en-US"/>
          </a:p>
        </p:txBody>
      </p:sp>
      <p:sp>
        <p:nvSpPr>
          <p:cNvPr id="3" name="Footer Placeholder 2">
            <a:extLst>
              <a:ext uri="{FF2B5EF4-FFF2-40B4-BE49-F238E27FC236}">
                <a16:creationId xmlns:a16="http://schemas.microsoft.com/office/drawing/2014/main" id="{81FD02A7-F86B-4692-AB55-BEAA4C8B1E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A4DBBB-F779-41D6-AA4F-3BE2745228E1}"/>
              </a:ext>
            </a:extLst>
          </p:cNvPr>
          <p:cNvSpPr>
            <a:spLocks noGrp="1"/>
          </p:cNvSpPr>
          <p:nvPr>
            <p:ph type="sldNum" sz="quarter" idx="12"/>
          </p:nvPr>
        </p:nvSpPr>
        <p:spPr/>
        <p:txBody>
          <a:bodyPr/>
          <a:lstStyle/>
          <a:p>
            <a:fld id="{907F8213-58DF-479C-93E8-076CB0213838}" type="slidenum">
              <a:rPr lang="en-US" smtClean="0"/>
              <a:t>‹#›</a:t>
            </a:fld>
            <a:endParaRPr lang="en-US"/>
          </a:p>
        </p:txBody>
      </p:sp>
    </p:spTree>
    <p:extLst>
      <p:ext uri="{BB962C8B-B14F-4D97-AF65-F5344CB8AC3E}">
        <p14:creationId xmlns:p14="http://schemas.microsoft.com/office/powerpoint/2010/main" val="3904668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FC0E-2403-485E-8AC6-07C974CA48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403052-0989-415A-A6A4-999CEA553D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D3CAE1-8B0D-4268-A12E-147077E3C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E6466-8CC8-4F2C-B0C0-B73B501D5CFA}"/>
              </a:ext>
            </a:extLst>
          </p:cNvPr>
          <p:cNvSpPr>
            <a:spLocks noGrp="1"/>
          </p:cNvSpPr>
          <p:nvPr>
            <p:ph type="dt" sz="half" idx="10"/>
          </p:nvPr>
        </p:nvSpPr>
        <p:spPr/>
        <p:txBody>
          <a:bodyPr/>
          <a:lstStyle/>
          <a:p>
            <a:fld id="{A017BC64-5581-49C7-9F3D-94DD12DC6D76}" type="datetimeFigureOut">
              <a:rPr lang="en-US" smtClean="0"/>
              <a:t>10/25/2019</a:t>
            </a:fld>
            <a:endParaRPr lang="en-US"/>
          </a:p>
        </p:txBody>
      </p:sp>
      <p:sp>
        <p:nvSpPr>
          <p:cNvPr id="6" name="Footer Placeholder 5">
            <a:extLst>
              <a:ext uri="{FF2B5EF4-FFF2-40B4-BE49-F238E27FC236}">
                <a16:creationId xmlns:a16="http://schemas.microsoft.com/office/drawing/2014/main" id="{22A18666-9EC2-4612-8DB3-4B1BE9052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DF1B4F-8DDF-4E0E-B41C-C18290E1A4F7}"/>
              </a:ext>
            </a:extLst>
          </p:cNvPr>
          <p:cNvSpPr>
            <a:spLocks noGrp="1"/>
          </p:cNvSpPr>
          <p:nvPr>
            <p:ph type="sldNum" sz="quarter" idx="12"/>
          </p:nvPr>
        </p:nvSpPr>
        <p:spPr/>
        <p:txBody>
          <a:bodyPr/>
          <a:lstStyle/>
          <a:p>
            <a:fld id="{907F8213-58DF-479C-93E8-076CB0213838}" type="slidenum">
              <a:rPr lang="en-US" smtClean="0"/>
              <a:t>‹#›</a:t>
            </a:fld>
            <a:endParaRPr lang="en-US"/>
          </a:p>
        </p:txBody>
      </p:sp>
    </p:spTree>
    <p:extLst>
      <p:ext uri="{BB962C8B-B14F-4D97-AF65-F5344CB8AC3E}">
        <p14:creationId xmlns:p14="http://schemas.microsoft.com/office/powerpoint/2010/main" val="336202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40F23-0122-49FC-B3A2-5F00C4F5FA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BC5EFA-29DA-4240-AF7D-9E4279BC87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6CC0B9-7189-49CB-840C-8C04C24FB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642F88-7864-4F6D-BBED-81CABCA18E40}"/>
              </a:ext>
            </a:extLst>
          </p:cNvPr>
          <p:cNvSpPr>
            <a:spLocks noGrp="1"/>
          </p:cNvSpPr>
          <p:nvPr>
            <p:ph type="dt" sz="half" idx="10"/>
          </p:nvPr>
        </p:nvSpPr>
        <p:spPr/>
        <p:txBody>
          <a:bodyPr/>
          <a:lstStyle/>
          <a:p>
            <a:fld id="{A017BC64-5581-49C7-9F3D-94DD12DC6D76}" type="datetimeFigureOut">
              <a:rPr lang="en-US" smtClean="0"/>
              <a:t>10/25/2019</a:t>
            </a:fld>
            <a:endParaRPr lang="en-US"/>
          </a:p>
        </p:txBody>
      </p:sp>
      <p:sp>
        <p:nvSpPr>
          <p:cNvPr id="6" name="Footer Placeholder 5">
            <a:extLst>
              <a:ext uri="{FF2B5EF4-FFF2-40B4-BE49-F238E27FC236}">
                <a16:creationId xmlns:a16="http://schemas.microsoft.com/office/drawing/2014/main" id="{5F740C72-EBCE-4807-8E65-0AE83E58D1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5FD86D-667E-4191-96F5-9563CDF4726D}"/>
              </a:ext>
            </a:extLst>
          </p:cNvPr>
          <p:cNvSpPr>
            <a:spLocks noGrp="1"/>
          </p:cNvSpPr>
          <p:nvPr>
            <p:ph type="sldNum" sz="quarter" idx="12"/>
          </p:nvPr>
        </p:nvSpPr>
        <p:spPr/>
        <p:txBody>
          <a:bodyPr/>
          <a:lstStyle/>
          <a:p>
            <a:fld id="{907F8213-58DF-479C-93E8-076CB0213838}" type="slidenum">
              <a:rPr lang="en-US" smtClean="0"/>
              <a:t>‹#›</a:t>
            </a:fld>
            <a:endParaRPr lang="en-US"/>
          </a:p>
        </p:txBody>
      </p:sp>
    </p:spTree>
    <p:extLst>
      <p:ext uri="{BB962C8B-B14F-4D97-AF65-F5344CB8AC3E}">
        <p14:creationId xmlns:p14="http://schemas.microsoft.com/office/powerpoint/2010/main" val="359985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D7D999-EC73-4995-A456-917F7282AE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ECB988-C165-41A3-837C-415EC44A1C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49BCC6-DBF2-4F8F-8A92-CB6DFD1A1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7BC64-5581-49C7-9F3D-94DD12DC6D76}" type="datetimeFigureOut">
              <a:rPr lang="en-US" smtClean="0"/>
              <a:t>10/25/2019</a:t>
            </a:fld>
            <a:endParaRPr lang="en-US"/>
          </a:p>
        </p:txBody>
      </p:sp>
      <p:sp>
        <p:nvSpPr>
          <p:cNvPr id="5" name="Footer Placeholder 4">
            <a:extLst>
              <a:ext uri="{FF2B5EF4-FFF2-40B4-BE49-F238E27FC236}">
                <a16:creationId xmlns:a16="http://schemas.microsoft.com/office/drawing/2014/main" id="{40C86111-1351-424A-A921-AEBCF34FE0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E29C60-49D8-4015-959E-6B3427E7A3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7F8213-58DF-479C-93E8-076CB0213838}" type="slidenum">
              <a:rPr lang="en-US" smtClean="0"/>
              <a:t>‹#›</a:t>
            </a:fld>
            <a:endParaRPr lang="en-US"/>
          </a:p>
        </p:txBody>
      </p:sp>
    </p:spTree>
    <p:extLst>
      <p:ext uri="{BB962C8B-B14F-4D97-AF65-F5344CB8AC3E}">
        <p14:creationId xmlns:p14="http://schemas.microsoft.com/office/powerpoint/2010/main" val="624882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3807-3376-447B-BFBF-93C0586BA586}"/>
              </a:ext>
            </a:extLst>
          </p:cNvPr>
          <p:cNvSpPr>
            <a:spLocks noGrp="1"/>
          </p:cNvSpPr>
          <p:nvPr>
            <p:ph type="ctrTitle"/>
          </p:nvPr>
        </p:nvSpPr>
        <p:spPr/>
        <p:txBody>
          <a:bodyPr/>
          <a:lstStyle/>
          <a:p>
            <a:r>
              <a:rPr lang="en-US" dirty="0"/>
              <a:t>Spring Framework</a:t>
            </a:r>
          </a:p>
        </p:txBody>
      </p:sp>
      <p:sp>
        <p:nvSpPr>
          <p:cNvPr id="3" name="Subtitle 2">
            <a:extLst>
              <a:ext uri="{FF2B5EF4-FFF2-40B4-BE49-F238E27FC236}">
                <a16:creationId xmlns:a16="http://schemas.microsoft.com/office/drawing/2014/main" id="{1231F8B1-C0DC-4A4C-814D-586B73FA5F4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31063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3F1EF-DD32-4990-81E3-7FC75562D607}"/>
              </a:ext>
            </a:extLst>
          </p:cNvPr>
          <p:cNvSpPr>
            <a:spLocks noGrp="1"/>
          </p:cNvSpPr>
          <p:nvPr>
            <p:ph type="title"/>
          </p:nvPr>
        </p:nvSpPr>
        <p:spPr/>
        <p:txBody>
          <a:bodyPr/>
          <a:lstStyle/>
          <a:p>
            <a:r>
              <a:rPr lang="en-US" b="1" dirty="0"/>
              <a:t>Aspect Oriented Programming (AOP)</a:t>
            </a:r>
            <a:endParaRPr lang="en-US" dirty="0"/>
          </a:p>
        </p:txBody>
      </p:sp>
      <p:sp>
        <p:nvSpPr>
          <p:cNvPr id="3" name="Content Placeholder 2">
            <a:extLst>
              <a:ext uri="{FF2B5EF4-FFF2-40B4-BE49-F238E27FC236}">
                <a16:creationId xmlns:a16="http://schemas.microsoft.com/office/drawing/2014/main" id="{50ABEC24-061A-4BD4-8383-4D67B8D5E9BB}"/>
              </a:ext>
            </a:extLst>
          </p:cNvPr>
          <p:cNvSpPr>
            <a:spLocks noGrp="1"/>
          </p:cNvSpPr>
          <p:nvPr>
            <p:ph idx="1"/>
          </p:nvPr>
        </p:nvSpPr>
        <p:spPr/>
        <p:txBody>
          <a:bodyPr/>
          <a:lstStyle/>
          <a:p>
            <a:pPr marL="0" indent="0">
              <a:buNone/>
            </a:pPr>
            <a:r>
              <a:rPr lang="en-US" dirty="0"/>
              <a:t>AOP language is a </a:t>
            </a:r>
            <a:r>
              <a:rPr lang="en-US" b="1" dirty="0"/>
              <a:t>powerful</a:t>
            </a:r>
            <a:r>
              <a:rPr lang="en-US" dirty="0"/>
              <a:t> </a:t>
            </a:r>
            <a:r>
              <a:rPr lang="en-US" b="1" dirty="0"/>
              <a:t>tool</a:t>
            </a:r>
            <a:r>
              <a:rPr lang="en-US" dirty="0"/>
              <a:t> which allows developers to add enterprise functionality to the application such as transaction, security etc. It allows us to write less code and separate the code logic. AOP uses </a:t>
            </a:r>
            <a:r>
              <a:rPr lang="en-US" b="1" dirty="0"/>
              <a:t>cross-cutting concerns</a:t>
            </a:r>
            <a:r>
              <a:rPr lang="en-US" dirty="0"/>
              <a:t>.</a:t>
            </a:r>
          </a:p>
        </p:txBody>
      </p:sp>
    </p:spTree>
    <p:extLst>
      <p:ext uri="{BB962C8B-B14F-4D97-AF65-F5344CB8AC3E}">
        <p14:creationId xmlns:p14="http://schemas.microsoft.com/office/powerpoint/2010/main" val="741929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ED5A-625F-4D8F-9157-224924DD986B}"/>
              </a:ext>
            </a:extLst>
          </p:cNvPr>
          <p:cNvSpPr>
            <a:spLocks noGrp="1"/>
          </p:cNvSpPr>
          <p:nvPr>
            <p:ph type="title"/>
          </p:nvPr>
        </p:nvSpPr>
        <p:spPr/>
        <p:txBody>
          <a:bodyPr/>
          <a:lstStyle/>
          <a:p>
            <a:r>
              <a:rPr lang="en-US" b="1" dirty="0"/>
              <a:t>Instrumentation</a:t>
            </a:r>
            <a:endParaRPr lang="en-US" dirty="0"/>
          </a:p>
        </p:txBody>
      </p:sp>
      <p:sp>
        <p:nvSpPr>
          <p:cNvPr id="3" name="Content Placeholder 2">
            <a:extLst>
              <a:ext uri="{FF2B5EF4-FFF2-40B4-BE49-F238E27FC236}">
                <a16:creationId xmlns:a16="http://schemas.microsoft.com/office/drawing/2014/main" id="{0EAE3843-154E-4887-9EE3-EA3DB16E77AF}"/>
              </a:ext>
            </a:extLst>
          </p:cNvPr>
          <p:cNvSpPr>
            <a:spLocks noGrp="1"/>
          </p:cNvSpPr>
          <p:nvPr>
            <p:ph idx="1"/>
          </p:nvPr>
        </p:nvSpPr>
        <p:spPr/>
        <p:txBody>
          <a:bodyPr/>
          <a:lstStyle/>
          <a:p>
            <a:pPr marL="0" indent="0">
              <a:buNone/>
            </a:pPr>
            <a:r>
              <a:rPr lang="en-US" dirty="0"/>
              <a:t>This module provides class instrumentation support and class loader implementations that are used in certain application servers.</a:t>
            </a:r>
          </a:p>
        </p:txBody>
      </p:sp>
    </p:spTree>
    <p:extLst>
      <p:ext uri="{BB962C8B-B14F-4D97-AF65-F5344CB8AC3E}">
        <p14:creationId xmlns:p14="http://schemas.microsoft.com/office/powerpoint/2010/main" val="2244103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D5E7D-4A27-43DA-A4C9-550A547CD3CC}"/>
              </a:ext>
            </a:extLst>
          </p:cNvPr>
          <p:cNvSpPr>
            <a:spLocks noGrp="1"/>
          </p:cNvSpPr>
          <p:nvPr>
            <p:ph type="title"/>
          </p:nvPr>
        </p:nvSpPr>
        <p:spPr/>
        <p:txBody>
          <a:bodyPr/>
          <a:lstStyle/>
          <a:p>
            <a:r>
              <a:rPr lang="en-US" b="1" dirty="0"/>
              <a:t>Test</a:t>
            </a:r>
          </a:p>
        </p:txBody>
      </p:sp>
      <p:sp>
        <p:nvSpPr>
          <p:cNvPr id="3" name="Content Placeholder 2">
            <a:extLst>
              <a:ext uri="{FF2B5EF4-FFF2-40B4-BE49-F238E27FC236}">
                <a16:creationId xmlns:a16="http://schemas.microsoft.com/office/drawing/2014/main" id="{4751A9C9-D6E6-4474-8B03-5BD8FA1F6644}"/>
              </a:ext>
            </a:extLst>
          </p:cNvPr>
          <p:cNvSpPr>
            <a:spLocks noGrp="1"/>
          </p:cNvSpPr>
          <p:nvPr>
            <p:ph idx="1"/>
          </p:nvPr>
        </p:nvSpPr>
        <p:spPr/>
        <p:txBody>
          <a:bodyPr/>
          <a:lstStyle/>
          <a:p>
            <a:pPr marL="0" indent="0">
              <a:buNone/>
            </a:pPr>
            <a:r>
              <a:rPr lang="en-US" dirty="0"/>
              <a:t>This module supports the testing of Spring components with JUnit or TestNG. It provides consistent loading of Spring</a:t>
            </a:r>
            <a:r>
              <a:rPr lang="en-US" b="1" dirty="0"/>
              <a:t> </a:t>
            </a:r>
            <a:r>
              <a:rPr lang="en-US" b="1" dirty="0" err="1"/>
              <a:t>ApplicationContexts</a:t>
            </a:r>
            <a:r>
              <a:rPr lang="en-US" dirty="0"/>
              <a:t> and caching of those contexts. It also provides mock objects that we can use to test our code in isolation.</a:t>
            </a:r>
          </a:p>
        </p:txBody>
      </p:sp>
    </p:spTree>
    <p:extLst>
      <p:ext uri="{BB962C8B-B14F-4D97-AF65-F5344CB8AC3E}">
        <p14:creationId xmlns:p14="http://schemas.microsoft.com/office/powerpoint/2010/main" val="95660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1C745-C02A-4A54-A561-D16C21A11B46}"/>
              </a:ext>
            </a:extLst>
          </p:cNvPr>
          <p:cNvSpPr>
            <a:spLocks noGrp="1"/>
          </p:cNvSpPr>
          <p:nvPr>
            <p:ph type="title"/>
          </p:nvPr>
        </p:nvSpPr>
        <p:spPr/>
        <p:txBody>
          <a:bodyPr/>
          <a:lstStyle/>
          <a:p>
            <a:r>
              <a:rPr lang="en-US" b="1" dirty="0"/>
              <a:t>First Spring Application</a:t>
            </a:r>
          </a:p>
        </p:txBody>
      </p:sp>
      <p:sp>
        <p:nvSpPr>
          <p:cNvPr id="3" name="Content Placeholder 2">
            <a:extLst>
              <a:ext uri="{FF2B5EF4-FFF2-40B4-BE49-F238E27FC236}">
                <a16:creationId xmlns:a16="http://schemas.microsoft.com/office/drawing/2014/main" id="{7C5B1CC3-C73C-44A8-A2C4-AC143D99AE12}"/>
              </a:ext>
            </a:extLst>
          </p:cNvPr>
          <p:cNvSpPr>
            <a:spLocks noGrp="1"/>
          </p:cNvSpPr>
          <p:nvPr>
            <p:ph idx="1"/>
          </p:nvPr>
        </p:nvSpPr>
        <p:spPr/>
        <p:txBody>
          <a:bodyPr/>
          <a:lstStyle/>
          <a:p>
            <a:pPr marL="0" indent="0">
              <a:buNone/>
            </a:pPr>
            <a:r>
              <a:rPr lang="en-US" dirty="0"/>
              <a:t>Follow five simple steps:</a:t>
            </a:r>
          </a:p>
          <a:p>
            <a:r>
              <a:rPr lang="en-US" dirty="0"/>
              <a:t>Create the </a:t>
            </a:r>
            <a:r>
              <a:rPr lang="en-US" b="1" dirty="0"/>
              <a:t>Bean.java</a:t>
            </a:r>
            <a:r>
              <a:rPr lang="en-US" dirty="0"/>
              <a:t> class</a:t>
            </a:r>
          </a:p>
          <a:p>
            <a:r>
              <a:rPr lang="en-US" dirty="0"/>
              <a:t>Create a XML/ configuration file</a:t>
            </a:r>
          </a:p>
          <a:p>
            <a:r>
              <a:rPr lang="en-US" dirty="0"/>
              <a:t>Create the </a:t>
            </a:r>
            <a:r>
              <a:rPr lang="en-US" b="1" dirty="0"/>
              <a:t>main</a:t>
            </a:r>
            <a:r>
              <a:rPr lang="en-US" dirty="0"/>
              <a:t> class</a:t>
            </a:r>
          </a:p>
          <a:p>
            <a:r>
              <a:rPr lang="en-US" dirty="0"/>
              <a:t>Load the required jar files</a:t>
            </a:r>
          </a:p>
          <a:p>
            <a:r>
              <a:rPr lang="en-US" dirty="0"/>
              <a:t>Run the application</a:t>
            </a:r>
          </a:p>
          <a:p>
            <a:r>
              <a:rPr lang="en-US" dirty="0"/>
              <a:t>Let’s get started with the first step.</a:t>
            </a:r>
          </a:p>
          <a:p>
            <a:endParaRPr lang="en-US" dirty="0"/>
          </a:p>
        </p:txBody>
      </p:sp>
    </p:spTree>
    <p:extLst>
      <p:ext uri="{BB962C8B-B14F-4D97-AF65-F5344CB8AC3E}">
        <p14:creationId xmlns:p14="http://schemas.microsoft.com/office/powerpoint/2010/main" val="1839636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0175-F394-4A5F-8F9E-4A966F14866E}"/>
              </a:ext>
            </a:extLst>
          </p:cNvPr>
          <p:cNvSpPr>
            <a:spLocks noGrp="1"/>
          </p:cNvSpPr>
          <p:nvPr>
            <p:ph type="title"/>
          </p:nvPr>
        </p:nvSpPr>
        <p:spPr/>
        <p:txBody>
          <a:bodyPr/>
          <a:lstStyle/>
          <a:p>
            <a:r>
              <a:rPr lang="en-US" b="1" dirty="0"/>
              <a:t>Step I: Creating the Bean class:</a:t>
            </a:r>
            <a:endParaRPr lang="en-US" dirty="0"/>
          </a:p>
        </p:txBody>
      </p:sp>
      <p:sp>
        <p:nvSpPr>
          <p:cNvPr id="3" name="Content Placeholder 2">
            <a:extLst>
              <a:ext uri="{FF2B5EF4-FFF2-40B4-BE49-F238E27FC236}">
                <a16:creationId xmlns:a16="http://schemas.microsoft.com/office/drawing/2014/main" id="{87F74BFB-248E-4038-A689-E8D95C5B4480}"/>
              </a:ext>
            </a:extLst>
          </p:cNvPr>
          <p:cNvSpPr>
            <a:spLocks noGrp="1"/>
          </p:cNvSpPr>
          <p:nvPr>
            <p:ph idx="1"/>
          </p:nvPr>
        </p:nvSpPr>
        <p:spPr/>
        <p:txBody>
          <a:bodyPr/>
          <a:lstStyle/>
          <a:p>
            <a:r>
              <a:rPr lang="en-US" dirty="0"/>
              <a:t>For this go to File &gt; New &gt; Java Project.</a:t>
            </a:r>
          </a:p>
          <a:p>
            <a:r>
              <a:rPr lang="en-US" dirty="0"/>
              <a:t>Now to create a package, right click on Project &gt; New &gt; package.</a:t>
            </a:r>
          </a:p>
          <a:p>
            <a:r>
              <a:rPr lang="en-US" dirty="0"/>
              <a:t>Name the package and again right click on New &gt; Class.</a:t>
            </a:r>
          </a:p>
          <a:p>
            <a:r>
              <a:rPr lang="en-US" dirty="0"/>
              <a:t>Here is an example of Student bean class.</a:t>
            </a:r>
          </a:p>
          <a:p>
            <a:pPr marL="0" indent="0">
              <a:buNone/>
            </a:pPr>
            <a:endParaRPr lang="en-US" dirty="0"/>
          </a:p>
        </p:txBody>
      </p:sp>
    </p:spTree>
    <p:extLst>
      <p:ext uri="{BB962C8B-B14F-4D97-AF65-F5344CB8AC3E}">
        <p14:creationId xmlns:p14="http://schemas.microsoft.com/office/powerpoint/2010/main" val="765355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BEF2F95-247E-4277-95A3-8A1DE7181485}"/>
              </a:ext>
            </a:extLst>
          </p:cNvPr>
          <p:cNvSpPr>
            <a:spLocks noGrp="1" noChangeArrowheads="1"/>
          </p:cNvSpPr>
          <p:nvPr>
            <p:ph idx="1"/>
          </p:nvPr>
        </p:nvSpPr>
        <p:spPr bwMode="auto">
          <a:xfrm>
            <a:off x="1263502" y="530123"/>
            <a:ext cx="8254054" cy="615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006699"/>
                </a:solidFill>
                <a:effectLst/>
                <a:latin typeface="Monaco"/>
              </a:rPr>
              <a:t>package</a:t>
            </a:r>
            <a:r>
              <a:rPr kumimoji="0" lang="en-US" altLang="en-US" sz="4000" b="0" i="0" u="none" strike="noStrike" cap="none" normalizeH="0" baseline="0" dirty="0">
                <a:ln>
                  <a:noFill/>
                </a:ln>
                <a:solidFill>
                  <a:srgbClr val="FFFFFF"/>
                </a:solidFill>
                <a:effectLst/>
                <a:latin typeface="Monaco"/>
              </a:rPr>
              <a:t> </a:t>
            </a:r>
            <a:r>
              <a:rPr kumimoji="0" lang="en-US" altLang="en-US" sz="4000" b="0" i="0" u="none" strike="noStrike" cap="none" normalizeH="0" baseline="0" dirty="0" err="1">
                <a:ln>
                  <a:noFill/>
                </a:ln>
                <a:solidFill>
                  <a:srgbClr val="000000"/>
                </a:solidFill>
                <a:effectLst/>
                <a:latin typeface="Monaco"/>
              </a:rPr>
              <a:t>firstSpring.bean</a:t>
            </a:r>
            <a:r>
              <a:rPr kumimoji="0" lang="en-US" altLang="en-US" sz="4000" b="0" i="0" u="none" strike="noStrike" cap="none" normalizeH="0" baseline="0" dirty="0">
                <a:ln>
                  <a:noFill/>
                </a:ln>
                <a:solidFill>
                  <a:srgbClr val="000000"/>
                </a:solidFill>
                <a:effectLst/>
                <a:latin typeface="Monaco"/>
              </a:rPr>
              <a:t>;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006699"/>
                </a:solidFill>
                <a:effectLst/>
                <a:latin typeface="Monaco"/>
              </a:rPr>
              <a:t>public</a:t>
            </a:r>
            <a:r>
              <a:rPr kumimoji="0" lang="en-US" altLang="en-US" sz="4000" b="0" i="0" u="none" strike="noStrike" cap="none" normalizeH="0" baseline="0" dirty="0">
                <a:ln>
                  <a:noFill/>
                </a:ln>
                <a:solidFill>
                  <a:srgbClr val="FFFFFF"/>
                </a:solidFill>
                <a:effectLst/>
                <a:latin typeface="Monaco"/>
              </a:rPr>
              <a:t> </a:t>
            </a:r>
            <a:r>
              <a:rPr kumimoji="0" lang="en-US" altLang="en-US" sz="4000" b="1" i="0" u="none" strike="noStrike" cap="none" normalizeH="0" baseline="0" dirty="0">
                <a:ln>
                  <a:noFill/>
                </a:ln>
                <a:solidFill>
                  <a:srgbClr val="006699"/>
                </a:solidFill>
                <a:effectLst/>
                <a:latin typeface="Monaco"/>
              </a:rPr>
              <a:t>class</a:t>
            </a:r>
            <a:r>
              <a:rPr kumimoji="0" lang="en-US" altLang="en-US" sz="4000" b="0" i="0" u="none" strike="noStrike" cap="none" normalizeH="0" baseline="0" dirty="0">
                <a:ln>
                  <a:noFill/>
                </a:ln>
                <a:solidFill>
                  <a:srgbClr val="FFFFFF"/>
                </a:solidFill>
                <a:effectLst/>
                <a:latin typeface="Monaco"/>
              </a:rPr>
              <a:t> </a:t>
            </a:r>
            <a:r>
              <a:rPr kumimoji="0" lang="en-US" altLang="en-US" sz="4000" b="0" i="0" u="none" strike="noStrike" cap="none" normalizeH="0" baseline="0" dirty="0" err="1">
                <a:ln>
                  <a:noFill/>
                </a:ln>
                <a:solidFill>
                  <a:srgbClr val="000000"/>
                </a:solidFill>
                <a:effectLst/>
                <a:latin typeface="Monaco"/>
              </a:rPr>
              <a:t>StudentBean</a:t>
            </a:r>
            <a:r>
              <a:rPr kumimoji="0" lang="en-US" altLang="en-US" sz="4000" b="0" i="0" u="none" strike="noStrike" cap="none" normalizeH="0" baseline="0" dirty="0">
                <a:ln>
                  <a:noFill/>
                </a:ln>
                <a:solidFill>
                  <a:srgbClr val="000000"/>
                </a:solidFill>
                <a:effectLst/>
                <a:latin typeface="Monaco"/>
              </a:rPr>
              <a:t>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Monaco"/>
              </a:rPr>
              <a:t>{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Monaco"/>
              </a:rPr>
              <a:t>String name; </a:t>
            </a:r>
            <a:r>
              <a:rPr kumimoji="0" lang="en-US" altLang="en-US" sz="4000" b="1" i="0" u="none" strike="noStrike" cap="none" normalizeH="0" baseline="0" dirty="0">
                <a:ln>
                  <a:noFill/>
                </a:ln>
                <a:solidFill>
                  <a:srgbClr val="006699"/>
                </a:solidFill>
                <a:effectLst/>
                <a:latin typeface="Monaco"/>
              </a:rPr>
              <a:t>public</a:t>
            </a:r>
            <a:r>
              <a:rPr kumimoji="0" lang="en-US" altLang="en-US" sz="4000" b="0" i="0" u="none" strike="noStrike" cap="none" normalizeH="0" baseline="0" dirty="0">
                <a:ln>
                  <a:noFill/>
                </a:ln>
                <a:solidFill>
                  <a:srgbClr val="FFFFFF"/>
                </a:solidFill>
                <a:effectLst/>
                <a:latin typeface="Monaco"/>
              </a:rPr>
              <a:t> </a:t>
            </a:r>
            <a:r>
              <a:rPr kumimoji="0" lang="en-US" altLang="en-US" sz="4000" b="0" i="0" u="none" strike="noStrike" cap="none" normalizeH="0" baseline="0" dirty="0">
                <a:ln>
                  <a:noFill/>
                </a:ln>
                <a:solidFill>
                  <a:srgbClr val="000000"/>
                </a:solidFill>
                <a:effectLst/>
                <a:latin typeface="Monaco"/>
              </a:rPr>
              <a:t>String </a:t>
            </a:r>
            <a:r>
              <a:rPr kumimoji="0" lang="en-US" altLang="en-US" sz="4000" b="0" i="0" u="none" strike="noStrike" cap="none" normalizeH="0" baseline="0" dirty="0" err="1">
                <a:ln>
                  <a:noFill/>
                </a:ln>
                <a:solidFill>
                  <a:srgbClr val="000000"/>
                </a:solidFill>
                <a:effectLst/>
                <a:latin typeface="Monaco"/>
              </a:rPr>
              <a:t>getName</a:t>
            </a:r>
            <a:r>
              <a:rPr kumimoji="0" lang="en-US" altLang="en-US" sz="4000" b="0" i="0" u="none" strike="noStrike" cap="none" normalizeH="0" baseline="0" dirty="0">
                <a:ln>
                  <a:noFill/>
                </a:ln>
                <a:solidFill>
                  <a:srgbClr val="000000"/>
                </a:solidFill>
                <a:effectLst/>
                <a:latin typeface="Monaco"/>
              </a:rPr>
              <a:t>()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Monaco"/>
              </a:rPr>
              <a:t>{ </a:t>
            </a:r>
            <a:r>
              <a:rPr kumimoji="0" lang="en-US" altLang="en-US" sz="4000" b="1" i="0" u="none" strike="noStrike" cap="none" normalizeH="0" baseline="0" dirty="0">
                <a:ln>
                  <a:noFill/>
                </a:ln>
                <a:solidFill>
                  <a:srgbClr val="006699"/>
                </a:solidFill>
                <a:effectLst/>
                <a:latin typeface="Monaco"/>
              </a:rPr>
              <a:t>return</a:t>
            </a:r>
            <a:r>
              <a:rPr kumimoji="0" lang="en-US" altLang="en-US" sz="4000" b="0" i="0" u="none" strike="noStrike" cap="none" normalizeH="0" baseline="0" dirty="0">
                <a:ln>
                  <a:noFill/>
                </a:ln>
                <a:solidFill>
                  <a:srgbClr val="FFFFFF"/>
                </a:solidFill>
                <a:effectLst/>
                <a:latin typeface="Monaco"/>
              </a:rPr>
              <a:t> </a:t>
            </a:r>
            <a:r>
              <a:rPr kumimoji="0" lang="en-US" altLang="en-US" sz="4000" b="0" i="0" u="none" strike="noStrike" cap="none" normalizeH="0" baseline="0" dirty="0">
                <a:ln>
                  <a:noFill/>
                </a:ln>
                <a:solidFill>
                  <a:srgbClr val="000000"/>
                </a:solidFill>
                <a:effectLst/>
                <a:latin typeface="Monaco"/>
              </a:rPr>
              <a:t>name; }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006699"/>
                </a:solidFill>
                <a:effectLst/>
                <a:latin typeface="Monaco"/>
              </a:rPr>
              <a:t>public</a:t>
            </a:r>
            <a:r>
              <a:rPr kumimoji="0" lang="en-US" altLang="en-US" sz="4000" b="0" i="0" u="none" strike="noStrike" cap="none" normalizeH="0" baseline="0" dirty="0">
                <a:ln>
                  <a:noFill/>
                </a:ln>
                <a:solidFill>
                  <a:srgbClr val="FFFFFF"/>
                </a:solidFill>
                <a:effectLst/>
                <a:latin typeface="Monaco"/>
              </a:rPr>
              <a:t> </a:t>
            </a:r>
            <a:r>
              <a:rPr kumimoji="0" lang="en-US" altLang="en-US" sz="4000" b="1" i="0" u="none" strike="noStrike" cap="none" normalizeH="0" baseline="0" dirty="0">
                <a:ln>
                  <a:noFill/>
                </a:ln>
                <a:solidFill>
                  <a:srgbClr val="006699"/>
                </a:solidFill>
                <a:effectLst/>
                <a:latin typeface="Monaco"/>
              </a:rPr>
              <a:t>void</a:t>
            </a:r>
            <a:r>
              <a:rPr kumimoji="0" lang="en-US" altLang="en-US" sz="4000" b="0" i="0" u="none" strike="noStrike" cap="none" normalizeH="0" baseline="0" dirty="0">
                <a:ln>
                  <a:noFill/>
                </a:ln>
                <a:solidFill>
                  <a:srgbClr val="FFFFFF"/>
                </a:solidFill>
                <a:effectLst/>
                <a:latin typeface="Monaco"/>
              </a:rPr>
              <a:t> </a:t>
            </a:r>
            <a:r>
              <a:rPr kumimoji="0" lang="en-US" altLang="en-US" sz="4000" b="0" i="0" u="none" strike="noStrike" cap="none" normalizeH="0" baseline="0" dirty="0" err="1">
                <a:ln>
                  <a:noFill/>
                </a:ln>
                <a:solidFill>
                  <a:srgbClr val="000000"/>
                </a:solidFill>
                <a:effectLst/>
                <a:latin typeface="Monaco"/>
              </a:rPr>
              <a:t>setName</a:t>
            </a:r>
            <a:r>
              <a:rPr kumimoji="0" lang="en-US" altLang="en-US" sz="4000" b="0" i="0" u="none" strike="noStrike" cap="none" normalizeH="0" baseline="0" dirty="0">
                <a:ln>
                  <a:noFill/>
                </a:ln>
                <a:solidFill>
                  <a:srgbClr val="000000"/>
                </a:solidFill>
                <a:effectLst/>
                <a:latin typeface="Monaco"/>
              </a:rPr>
              <a:t>(String name)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Monaco"/>
              </a:rPr>
              <a:t>{ </a:t>
            </a:r>
            <a:r>
              <a:rPr kumimoji="0" lang="en-US" altLang="en-US" sz="4000" b="1" i="0" u="none" strike="noStrike" cap="none" normalizeH="0" baseline="0" dirty="0">
                <a:ln>
                  <a:noFill/>
                </a:ln>
                <a:solidFill>
                  <a:srgbClr val="006699"/>
                </a:solidFill>
                <a:effectLst/>
                <a:latin typeface="Monaco"/>
              </a:rPr>
              <a:t>this</a:t>
            </a:r>
            <a:r>
              <a:rPr kumimoji="0" lang="en-US" altLang="en-US" sz="4000" b="0" i="0" u="none" strike="noStrike" cap="none" normalizeH="0" baseline="0" dirty="0">
                <a:ln>
                  <a:noFill/>
                </a:ln>
                <a:solidFill>
                  <a:srgbClr val="000000"/>
                </a:solidFill>
                <a:effectLst/>
                <a:latin typeface="Monaco"/>
              </a:rPr>
              <a:t>.name = name; }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006699"/>
                </a:solidFill>
                <a:effectLst/>
                <a:latin typeface="Monaco"/>
              </a:rPr>
              <a:t>public</a:t>
            </a:r>
            <a:r>
              <a:rPr kumimoji="0" lang="en-US" altLang="en-US" sz="4000" b="0" i="0" u="none" strike="noStrike" cap="none" normalizeH="0" baseline="0" dirty="0">
                <a:ln>
                  <a:noFill/>
                </a:ln>
                <a:solidFill>
                  <a:srgbClr val="FFFFFF"/>
                </a:solidFill>
                <a:effectLst/>
                <a:latin typeface="Monaco"/>
              </a:rPr>
              <a:t> </a:t>
            </a:r>
            <a:r>
              <a:rPr kumimoji="0" lang="en-US" altLang="en-US" sz="4000" b="1" i="0" u="none" strike="noStrike" cap="none" normalizeH="0" baseline="0" dirty="0">
                <a:ln>
                  <a:noFill/>
                </a:ln>
                <a:solidFill>
                  <a:srgbClr val="006699"/>
                </a:solidFill>
                <a:effectLst/>
                <a:latin typeface="Monaco"/>
              </a:rPr>
              <a:t>void</a:t>
            </a:r>
            <a:r>
              <a:rPr kumimoji="0" lang="en-US" altLang="en-US" sz="4000" b="0" i="0" u="none" strike="noStrike" cap="none" normalizeH="0" baseline="0" dirty="0">
                <a:ln>
                  <a:noFill/>
                </a:ln>
                <a:solidFill>
                  <a:srgbClr val="FFFFFF"/>
                </a:solidFill>
                <a:effectLst/>
                <a:latin typeface="Monaco"/>
              </a:rPr>
              <a:t> </a:t>
            </a:r>
            <a:r>
              <a:rPr kumimoji="0" lang="en-US" altLang="en-US" sz="4000" b="0" i="0" u="none" strike="noStrike" cap="none" normalizeH="0" baseline="0" dirty="0" err="1">
                <a:ln>
                  <a:noFill/>
                </a:ln>
                <a:solidFill>
                  <a:srgbClr val="000000"/>
                </a:solidFill>
                <a:effectLst/>
                <a:latin typeface="Monaco"/>
              </a:rPr>
              <a:t>displayInfo</a:t>
            </a:r>
            <a:r>
              <a:rPr kumimoji="0" lang="en-US" altLang="en-US" sz="4000" b="0" i="0" u="none" strike="noStrike" cap="none" normalizeH="0" baseline="0" dirty="0">
                <a:ln>
                  <a:noFill/>
                </a:ln>
                <a:solidFill>
                  <a:srgbClr val="000000"/>
                </a:solidFill>
                <a:effectLst/>
                <a:latin typeface="Monaco"/>
              </a:rPr>
              <a:t>()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Monaco"/>
              </a:rPr>
              <a:t>{ </a:t>
            </a:r>
            <a:r>
              <a:rPr kumimoji="0" lang="en-US" altLang="en-US" sz="4000" b="0" i="0" u="none" strike="noStrike" cap="none" normalizeH="0" baseline="0" dirty="0" err="1">
                <a:ln>
                  <a:noFill/>
                </a:ln>
                <a:solidFill>
                  <a:srgbClr val="000000"/>
                </a:solidFill>
                <a:effectLst/>
                <a:latin typeface="Monaco"/>
              </a:rPr>
              <a:t>System.out.println</a:t>
            </a:r>
            <a:r>
              <a:rPr kumimoji="0" lang="en-US" altLang="en-US" sz="4000" b="0" i="0" u="none" strike="noStrike" cap="none" normalizeH="0" baseline="0" dirty="0">
                <a:ln>
                  <a:noFill/>
                </a:ln>
                <a:solidFill>
                  <a:srgbClr val="000000"/>
                </a:solidFill>
                <a:effectLst/>
                <a:latin typeface="Monaco"/>
              </a:rPr>
              <a:t>(</a:t>
            </a:r>
            <a:r>
              <a:rPr kumimoji="0" lang="en-US" altLang="en-US" sz="4000" b="0" i="0" u="none" strike="noStrike" cap="none" normalizeH="0" baseline="0" dirty="0">
                <a:ln>
                  <a:noFill/>
                </a:ln>
                <a:solidFill>
                  <a:srgbClr val="0000FF"/>
                </a:solidFill>
                <a:effectLst/>
                <a:latin typeface="Monaco"/>
              </a:rPr>
              <a:t>"Hello: "</a:t>
            </a:r>
            <a:r>
              <a:rPr kumimoji="0" lang="en-US" altLang="en-US" sz="4000" b="0" i="0" u="none" strike="noStrike" cap="none" normalizeH="0" baseline="0" dirty="0">
                <a:ln>
                  <a:noFill/>
                </a:ln>
                <a:solidFill>
                  <a:srgbClr val="000000"/>
                </a:solidFill>
                <a:effectLst/>
                <a:latin typeface="Monaco"/>
              </a:rPr>
              <a:t>+ name); } </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Monac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3859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B5BD-E16F-455C-8DF2-26C880FD2C43}"/>
              </a:ext>
            </a:extLst>
          </p:cNvPr>
          <p:cNvSpPr>
            <a:spLocks noGrp="1"/>
          </p:cNvSpPr>
          <p:nvPr>
            <p:ph type="title"/>
          </p:nvPr>
        </p:nvSpPr>
        <p:spPr/>
        <p:txBody>
          <a:bodyPr/>
          <a:lstStyle/>
          <a:p>
            <a:r>
              <a:rPr lang="en-US" b="1" dirty="0"/>
              <a:t>Step II: Create</a:t>
            </a:r>
            <a:r>
              <a:rPr lang="en-US" dirty="0"/>
              <a:t> </a:t>
            </a:r>
            <a:r>
              <a:rPr lang="en-US" b="1" dirty="0"/>
              <a:t>a XML file</a:t>
            </a:r>
            <a:endParaRPr lang="en-US" dirty="0"/>
          </a:p>
        </p:txBody>
      </p:sp>
      <p:sp>
        <p:nvSpPr>
          <p:cNvPr id="3" name="Content Placeholder 2">
            <a:extLst>
              <a:ext uri="{FF2B5EF4-FFF2-40B4-BE49-F238E27FC236}">
                <a16:creationId xmlns:a16="http://schemas.microsoft.com/office/drawing/2014/main" id="{68D42618-6E82-4680-8166-FD0FF5545732}"/>
              </a:ext>
            </a:extLst>
          </p:cNvPr>
          <p:cNvSpPr>
            <a:spLocks noGrp="1"/>
          </p:cNvSpPr>
          <p:nvPr>
            <p:ph idx="1"/>
          </p:nvPr>
        </p:nvSpPr>
        <p:spPr/>
        <p:txBody>
          <a:bodyPr>
            <a:normAutofit fontScale="25000" lnSpcReduction="20000"/>
          </a:bodyPr>
          <a:lstStyle/>
          <a:p>
            <a:r>
              <a:rPr lang="en-US" sz="7200" dirty="0"/>
              <a:t>Right click on </a:t>
            </a:r>
            <a:r>
              <a:rPr lang="en-US" sz="7200" dirty="0" err="1"/>
              <a:t>src</a:t>
            </a:r>
            <a:r>
              <a:rPr lang="en-US" sz="7200" dirty="0"/>
              <a:t> &gt; New &gt; Other &gt; XML File</a:t>
            </a:r>
          </a:p>
          <a:p>
            <a:pPr marL="0" indent="0">
              <a:buNone/>
            </a:pPr>
            <a:r>
              <a:rPr lang="en-US" sz="7200" b="1" i="1" dirty="0">
                <a:solidFill>
                  <a:schemeClr val="accent1"/>
                </a:solidFill>
              </a:rPr>
              <a:t>&lt;?xml version="1.0" encoding="UTF-8"?&gt;</a:t>
            </a:r>
          </a:p>
          <a:p>
            <a:pPr marL="0" indent="0">
              <a:buNone/>
            </a:pPr>
            <a:r>
              <a:rPr lang="en-US" sz="7200" b="1" i="1" dirty="0">
                <a:solidFill>
                  <a:schemeClr val="accent1"/>
                </a:solidFill>
              </a:rPr>
              <a:t>&lt;beans </a:t>
            </a:r>
            <a:r>
              <a:rPr lang="en-US" sz="7200" b="1" i="1" dirty="0" err="1">
                <a:solidFill>
                  <a:schemeClr val="accent1"/>
                </a:solidFill>
              </a:rPr>
              <a:t>xmlns</a:t>
            </a:r>
            <a:r>
              <a:rPr lang="en-US" sz="7200" b="1" i="1" dirty="0">
                <a:solidFill>
                  <a:schemeClr val="accent1"/>
                </a:solidFill>
              </a:rPr>
              <a:t>="http://www.springframework.org/schema/beans"</a:t>
            </a:r>
          </a:p>
          <a:p>
            <a:pPr marL="0" indent="0">
              <a:buNone/>
            </a:pPr>
            <a:r>
              <a:rPr lang="en-US" sz="7200" b="1" i="1" dirty="0">
                <a:solidFill>
                  <a:schemeClr val="accent1"/>
                </a:solidFill>
              </a:rPr>
              <a:t>       </a:t>
            </a:r>
            <a:r>
              <a:rPr lang="en-US" sz="7200" b="1" i="1" dirty="0" err="1">
                <a:solidFill>
                  <a:schemeClr val="accent1"/>
                </a:solidFill>
              </a:rPr>
              <a:t>xmlns:xsi</a:t>
            </a:r>
            <a:r>
              <a:rPr lang="en-US" sz="7200" b="1" i="1" dirty="0">
                <a:solidFill>
                  <a:schemeClr val="accent1"/>
                </a:solidFill>
              </a:rPr>
              <a:t>="http://www.w3.org/2001/XMLSchema-instance"</a:t>
            </a:r>
          </a:p>
          <a:p>
            <a:pPr marL="0" indent="0">
              <a:buNone/>
            </a:pPr>
            <a:r>
              <a:rPr lang="en-US" sz="7200" b="1" i="1" dirty="0">
                <a:solidFill>
                  <a:schemeClr val="accent1"/>
                </a:solidFill>
              </a:rPr>
              <a:t>       </a:t>
            </a:r>
            <a:r>
              <a:rPr lang="en-US" sz="7200" b="1" i="1" dirty="0" err="1">
                <a:solidFill>
                  <a:schemeClr val="accent1"/>
                </a:solidFill>
              </a:rPr>
              <a:t>xsi:schemaLocation</a:t>
            </a:r>
            <a:r>
              <a:rPr lang="en-US" sz="7200" b="1" i="1" dirty="0">
                <a:solidFill>
                  <a:schemeClr val="accent1"/>
                </a:solidFill>
              </a:rPr>
              <a:t>="http://www.springframework.org/schema/beans</a:t>
            </a:r>
          </a:p>
          <a:p>
            <a:pPr marL="0" indent="0">
              <a:buNone/>
            </a:pPr>
            <a:r>
              <a:rPr lang="en-US" sz="7200" b="1" i="1" dirty="0">
                <a:solidFill>
                  <a:schemeClr val="accent1"/>
                </a:solidFill>
              </a:rPr>
              <a:t>           http://www.springframework.org/schema/beans/spring-beans.xsd"&gt;  </a:t>
            </a:r>
          </a:p>
          <a:p>
            <a:pPr marL="0" indent="0">
              <a:buNone/>
            </a:pPr>
            <a:r>
              <a:rPr lang="en-US" sz="7200" b="1" i="1" dirty="0">
                <a:solidFill>
                  <a:schemeClr val="accent1"/>
                </a:solidFill>
              </a:rPr>
              <a:t>&lt;bean id="</a:t>
            </a:r>
            <a:r>
              <a:rPr lang="en-US" sz="7200" b="1" i="1" dirty="0" err="1">
                <a:solidFill>
                  <a:schemeClr val="accent1"/>
                </a:solidFill>
              </a:rPr>
              <a:t>studentbean</a:t>
            </a:r>
            <a:r>
              <a:rPr lang="en-US" sz="7200" b="1" i="1" dirty="0">
                <a:solidFill>
                  <a:schemeClr val="accent1"/>
                </a:solidFill>
              </a:rPr>
              <a:t>" class="</a:t>
            </a:r>
            <a:r>
              <a:rPr lang="en-US" sz="7200" b="1" i="1" dirty="0" err="1">
                <a:solidFill>
                  <a:schemeClr val="accent1"/>
                </a:solidFill>
              </a:rPr>
              <a:t>firstSpring.bean.StudentBean</a:t>
            </a:r>
            <a:r>
              <a:rPr lang="en-US" sz="7200" b="1" i="1" dirty="0">
                <a:solidFill>
                  <a:schemeClr val="accent1"/>
                </a:solidFill>
              </a:rPr>
              <a:t>"&gt; </a:t>
            </a:r>
          </a:p>
          <a:p>
            <a:pPr marL="0" indent="0">
              <a:buNone/>
            </a:pPr>
            <a:r>
              <a:rPr lang="en-US" sz="7200" b="1" i="1" dirty="0">
                <a:solidFill>
                  <a:schemeClr val="accent1"/>
                </a:solidFill>
              </a:rPr>
              <a:t>&lt;property name="name" value="Abhishek"&gt;&lt;/property&gt; </a:t>
            </a:r>
          </a:p>
          <a:p>
            <a:pPr marL="0" indent="0">
              <a:buNone/>
            </a:pPr>
            <a:r>
              <a:rPr lang="en-US" sz="7200" b="1" i="1" dirty="0">
                <a:solidFill>
                  <a:schemeClr val="accent1"/>
                </a:solidFill>
              </a:rPr>
              <a:t>&lt;/bean&gt;</a:t>
            </a:r>
          </a:p>
          <a:p>
            <a:pPr marL="0" indent="0">
              <a:buNone/>
            </a:pPr>
            <a:r>
              <a:rPr lang="en-US" sz="7200" b="1" i="1" dirty="0">
                <a:solidFill>
                  <a:schemeClr val="accent1"/>
                </a:solidFill>
              </a:rPr>
              <a:t>&lt;/beans&gt;</a:t>
            </a:r>
          </a:p>
          <a:p>
            <a:pPr marL="0" indent="0">
              <a:buNone/>
            </a:pPr>
            <a:r>
              <a:rPr lang="en-US" sz="7300" dirty="0"/>
              <a:t>The </a:t>
            </a:r>
            <a:r>
              <a:rPr lang="en-US" sz="7300" b="1" dirty="0"/>
              <a:t>&lt;bean&gt;</a:t>
            </a:r>
            <a:r>
              <a:rPr lang="en-US" sz="7300" dirty="0"/>
              <a:t> tag is used to define the bean for the given class.</a:t>
            </a:r>
            <a:br>
              <a:rPr lang="en-US" sz="7300" dirty="0"/>
            </a:br>
            <a:endParaRPr lang="en-US" sz="7300" dirty="0"/>
          </a:p>
          <a:p>
            <a:r>
              <a:rPr lang="en-US" sz="7300" dirty="0"/>
              <a:t>The </a:t>
            </a:r>
            <a:r>
              <a:rPr lang="en-US" sz="7300" b="1" dirty="0"/>
              <a:t>&lt;property&gt;</a:t>
            </a:r>
            <a:r>
              <a:rPr lang="en-US" sz="7300" dirty="0"/>
              <a:t> tag is a </a:t>
            </a:r>
            <a:r>
              <a:rPr lang="en-US" sz="7300" dirty="0" err="1"/>
              <a:t>subelement</a:t>
            </a:r>
            <a:r>
              <a:rPr lang="en-US" sz="7300" dirty="0"/>
              <a:t> of bean, and specifies the property of the Student class. The value specified in the property element will be set in the Student class object by the </a:t>
            </a:r>
            <a:r>
              <a:rPr lang="en-US" sz="7300" dirty="0" err="1"/>
              <a:t>IoC</a:t>
            </a:r>
            <a:r>
              <a:rPr lang="en-US" sz="7300" dirty="0"/>
              <a:t> container.</a:t>
            </a:r>
          </a:p>
          <a:p>
            <a:pPr marL="0" indent="0">
              <a:buNone/>
            </a:pPr>
            <a:endParaRPr lang="en-US" b="1" i="1" dirty="0">
              <a:solidFill>
                <a:schemeClr val="accent1"/>
              </a:solidFill>
            </a:endParaRPr>
          </a:p>
        </p:txBody>
      </p:sp>
    </p:spTree>
    <p:extLst>
      <p:ext uri="{BB962C8B-B14F-4D97-AF65-F5344CB8AC3E}">
        <p14:creationId xmlns:p14="http://schemas.microsoft.com/office/powerpoint/2010/main" val="1615345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CD16-7030-4B95-B646-4F29F1B882B1}"/>
              </a:ext>
            </a:extLst>
          </p:cNvPr>
          <p:cNvSpPr>
            <a:spLocks noGrp="1"/>
          </p:cNvSpPr>
          <p:nvPr>
            <p:ph type="title"/>
          </p:nvPr>
        </p:nvSpPr>
        <p:spPr/>
        <p:txBody>
          <a:bodyPr/>
          <a:lstStyle/>
          <a:p>
            <a:r>
              <a:rPr lang="en-US" b="1" dirty="0"/>
              <a:t>Step III: Create the main class</a:t>
            </a:r>
            <a:endParaRPr lang="en-US" dirty="0"/>
          </a:p>
        </p:txBody>
      </p:sp>
      <p:sp>
        <p:nvSpPr>
          <p:cNvPr id="3" name="Content Placeholder 2">
            <a:extLst>
              <a:ext uri="{FF2B5EF4-FFF2-40B4-BE49-F238E27FC236}">
                <a16:creationId xmlns:a16="http://schemas.microsoft.com/office/drawing/2014/main" id="{0B9E03F2-E1C9-4C03-A106-AAC038AEDED3}"/>
              </a:ext>
            </a:extLst>
          </p:cNvPr>
          <p:cNvSpPr>
            <a:spLocks noGrp="1"/>
          </p:cNvSpPr>
          <p:nvPr>
            <p:ph idx="1"/>
          </p:nvPr>
        </p:nvSpPr>
        <p:spPr>
          <a:xfrm>
            <a:off x="838200" y="1360967"/>
            <a:ext cx="10515600" cy="4815996"/>
          </a:xfrm>
        </p:spPr>
        <p:txBody>
          <a:bodyPr>
            <a:noAutofit/>
          </a:bodyPr>
          <a:lstStyle/>
          <a:p>
            <a:r>
              <a:rPr lang="en-US" sz="1800" dirty="0"/>
              <a:t>Right click on package &gt; New &gt; Class</a:t>
            </a:r>
          </a:p>
          <a:p>
            <a:r>
              <a:rPr lang="en-US" sz="1800" dirty="0"/>
              <a:t>Here is an example of </a:t>
            </a:r>
            <a:r>
              <a:rPr lang="en-US" sz="1800" dirty="0" err="1"/>
              <a:t>StudentDemo</a:t>
            </a:r>
            <a:r>
              <a:rPr lang="en-US" sz="1800" dirty="0"/>
              <a:t> class:</a:t>
            </a:r>
          </a:p>
          <a:p>
            <a:pPr marL="0" indent="0">
              <a:buNone/>
            </a:pPr>
            <a:r>
              <a:rPr lang="en-US" sz="1800" b="1" dirty="0">
                <a:solidFill>
                  <a:srgbClr val="0070C0"/>
                </a:solidFill>
              </a:rPr>
              <a:t>package </a:t>
            </a:r>
            <a:r>
              <a:rPr lang="en-US" sz="1800" b="1" dirty="0" err="1">
                <a:solidFill>
                  <a:srgbClr val="0070C0"/>
                </a:solidFill>
              </a:rPr>
              <a:t>firstSpring.demo</a:t>
            </a:r>
            <a:r>
              <a:rPr lang="en-US" sz="1800" b="1" dirty="0">
                <a:solidFill>
                  <a:srgbClr val="0070C0"/>
                </a:solidFill>
              </a:rPr>
              <a:t>;</a:t>
            </a:r>
          </a:p>
          <a:p>
            <a:pPr marL="0" indent="0">
              <a:buNone/>
            </a:pPr>
            <a:r>
              <a:rPr lang="en-US" sz="1800" b="1" dirty="0">
                <a:solidFill>
                  <a:srgbClr val="0070C0"/>
                </a:solidFill>
              </a:rPr>
              <a:t>import </a:t>
            </a:r>
            <a:r>
              <a:rPr lang="en-US" sz="1800" b="1" dirty="0" err="1">
                <a:solidFill>
                  <a:srgbClr val="0070C0"/>
                </a:solidFill>
              </a:rPr>
              <a:t>org.springframework.context.ApplicationContext</a:t>
            </a:r>
            <a:r>
              <a:rPr lang="en-US" sz="1800" b="1" dirty="0">
                <a:solidFill>
                  <a:srgbClr val="0070C0"/>
                </a:solidFill>
              </a:rPr>
              <a:t>;</a:t>
            </a:r>
          </a:p>
          <a:p>
            <a:pPr marL="0" indent="0">
              <a:buNone/>
            </a:pPr>
            <a:r>
              <a:rPr lang="en-US" sz="1800" b="1" dirty="0">
                <a:solidFill>
                  <a:srgbClr val="0070C0"/>
                </a:solidFill>
              </a:rPr>
              <a:t>import org.springframework.context.support.ClassPathXmlApplicationContext;</a:t>
            </a:r>
          </a:p>
          <a:p>
            <a:pPr marL="0" indent="0">
              <a:buNone/>
            </a:pPr>
            <a:r>
              <a:rPr lang="en-US" sz="1800" b="1" dirty="0">
                <a:solidFill>
                  <a:srgbClr val="0070C0"/>
                </a:solidFill>
              </a:rPr>
              <a:t>import </a:t>
            </a:r>
            <a:r>
              <a:rPr lang="en-US" sz="1800" b="1" dirty="0" err="1">
                <a:solidFill>
                  <a:srgbClr val="0070C0"/>
                </a:solidFill>
              </a:rPr>
              <a:t>firstSpring.bean.StudentBean</a:t>
            </a:r>
            <a:r>
              <a:rPr lang="en-US" sz="1800" b="1" dirty="0">
                <a:solidFill>
                  <a:srgbClr val="0070C0"/>
                </a:solidFill>
              </a:rPr>
              <a:t>; </a:t>
            </a:r>
          </a:p>
          <a:p>
            <a:pPr marL="0" indent="0">
              <a:buNone/>
            </a:pPr>
            <a:r>
              <a:rPr lang="en-US" sz="1800" b="1" dirty="0">
                <a:solidFill>
                  <a:srgbClr val="0070C0"/>
                </a:solidFill>
              </a:rPr>
              <a:t>public class </a:t>
            </a:r>
            <a:r>
              <a:rPr lang="en-US" sz="1800" b="1" dirty="0" err="1">
                <a:solidFill>
                  <a:srgbClr val="0070C0"/>
                </a:solidFill>
              </a:rPr>
              <a:t>StudentDemo</a:t>
            </a:r>
            <a:r>
              <a:rPr lang="en-US" sz="1800" b="1" dirty="0">
                <a:solidFill>
                  <a:srgbClr val="0070C0"/>
                </a:solidFill>
              </a:rPr>
              <a:t> </a:t>
            </a:r>
          </a:p>
          <a:p>
            <a:pPr marL="0" indent="0">
              <a:buNone/>
            </a:pPr>
            <a:r>
              <a:rPr lang="en-US" sz="1800" b="1" dirty="0">
                <a:solidFill>
                  <a:srgbClr val="0070C0"/>
                </a:solidFill>
              </a:rPr>
              <a:t>{ </a:t>
            </a:r>
          </a:p>
          <a:p>
            <a:pPr marL="0" indent="0">
              <a:buNone/>
            </a:pPr>
            <a:r>
              <a:rPr lang="en-US" sz="1800" b="1" dirty="0">
                <a:solidFill>
                  <a:srgbClr val="0070C0"/>
                </a:solidFill>
              </a:rPr>
              <a:t>public static void main(String[] </a:t>
            </a:r>
            <a:r>
              <a:rPr lang="en-US" sz="1800" b="1" dirty="0" err="1">
                <a:solidFill>
                  <a:srgbClr val="0070C0"/>
                </a:solidFill>
              </a:rPr>
              <a:t>args</a:t>
            </a:r>
            <a:r>
              <a:rPr lang="en-US" sz="1800" b="1" dirty="0">
                <a:solidFill>
                  <a:srgbClr val="0070C0"/>
                </a:solidFill>
              </a:rPr>
              <a:t>) </a:t>
            </a:r>
          </a:p>
          <a:p>
            <a:pPr marL="0" indent="0">
              <a:buNone/>
            </a:pPr>
            <a:r>
              <a:rPr lang="en-US" sz="1800" b="1" dirty="0">
                <a:solidFill>
                  <a:srgbClr val="0070C0"/>
                </a:solidFill>
              </a:rPr>
              <a:t>{ </a:t>
            </a:r>
          </a:p>
          <a:p>
            <a:pPr marL="0" indent="0">
              <a:buNone/>
            </a:pPr>
            <a:r>
              <a:rPr lang="en-US" sz="1800" b="1" dirty="0" err="1">
                <a:solidFill>
                  <a:srgbClr val="0070C0"/>
                </a:solidFill>
              </a:rPr>
              <a:t>ApplicationContext</a:t>
            </a:r>
            <a:r>
              <a:rPr lang="en-US" sz="1800" b="1" dirty="0">
                <a:solidFill>
                  <a:srgbClr val="0070C0"/>
                </a:solidFill>
              </a:rPr>
              <a:t> </a:t>
            </a:r>
            <a:r>
              <a:rPr lang="en-US" sz="1800" b="1" dirty="0" err="1">
                <a:solidFill>
                  <a:srgbClr val="0070C0"/>
                </a:solidFill>
              </a:rPr>
              <a:t>appCon</a:t>
            </a:r>
            <a:r>
              <a:rPr lang="en-US" sz="1800" b="1" dirty="0">
                <a:solidFill>
                  <a:srgbClr val="0070C0"/>
                </a:solidFill>
              </a:rPr>
              <a:t>=new </a:t>
            </a:r>
            <a:r>
              <a:rPr lang="en-US" sz="1800" b="1" dirty="0" err="1">
                <a:solidFill>
                  <a:srgbClr val="0070C0"/>
                </a:solidFill>
              </a:rPr>
              <a:t>ClassPathXmlApplicationContext</a:t>
            </a:r>
            <a:r>
              <a:rPr lang="en-US" sz="1800" b="1" dirty="0">
                <a:solidFill>
                  <a:srgbClr val="0070C0"/>
                </a:solidFill>
              </a:rPr>
              <a:t>("META-INF\\StudentConfig.xml"); </a:t>
            </a:r>
          </a:p>
          <a:p>
            <a:pPr marL="0" indent="0">
              <a:buNone/>
            </a:pPr>
            <a:r>
              <a:rPr lang="en-US" sz="1800" b="1" dirty="0" err="1">
                <a:solidFill>
                  <a:srgbClr val="0070C0"/>
                </a:solidFill>
              </a:rPr>
              <a:t>StudentBean</a:t>
            </a:r>
            <a:r>
              <a:rPr lang="en-US" sz="1800" b="1" dirty="0">
                <a:solidFill>
                  <a:srgbClr val="0070C0"/>
                </a:solidFill>
              </a:rPr>
              <a:t> factory=(</a:t>
            </a:r>
            <a:r>
              <a:rPr lang="en-US" sz="1800" b="1" dirty="0" err="1">
                <a:solidFill>
                  <a:srgbClr val="0070C0"/>
                </a:solidFill>
              </a:rPr>
              <a:t>StudentBean</a:t>
            </a:r>
            <a:r>
              <a:rPr lang="en-US" sz="1800" b="1" dirty="0">
                <a:solidFill>
                  <a:srgbClr val="0070C0"/>
                </a:solidFill>
              </a:rPr>
              <a:t>)</a:t>
            </a:r>
            <a:r>
              <a:rPr lang="en-US" sz="1800" b="1" dirty="0" err="1">
                <a:solidFill>
                  <a:srgbClr val="0070C0"/>
                </a:solidFill>
              </a:rPr>
              <a:t>appCon.getBean</a:t>
            </a:r>
            <a:r>
              <a:rPr lang="en-US" sz="1800" b="1" dirty="0">
                <a:solidFill>
                  <a:srgbClr val="0070C0"/>
                </a:solidFill>
              </a:rPr>
              <a:t>("</a:t>
            </a:r>
            <a:r>
              <a:rPr lang="en-US" sz="1800" b="1" dirty="0" err="1">
                <a:solidFill>
                  <a:srgbClr val="0070C0"/>
                </a:solidFill>
              </a:rPr>
              <a:t>studentbean</a:t>
            </a:r>
            <a:r>
              <a:rPr lang="en-US" sz="1800" b="1" dirty="0">
                <a:solidFill>
                  <a:srgbClr val="0070C0"/>
                </a:solidFill>
              </a:rPr>
              <a:t>"); </a:t>
            </a:r>
          </a:p>
          <a:p>
            <a:pPr marL="0" indent="0">
              <a:buNone/>
            </a:pPr>
            <a:r>
              <a:rPr lang="en-US" sz="1800" b="1" dirty="0" err="1">
                <a:solidFill>
                  <a:srgbClr val="0070C0"/>
                </a:solidFill>
              </a:rPr>
              <a:t>factory.displayInfo</a:t>
            </a:r>
            <a:r>
              <a:rPr lang="en-US" sz="1800" b="1" dirty="0">
                <a:solidFill>
                  <a:srgbClr val="0070C0"/>
                </a:solidFill>
              </a:rPr>
              <a:t>(); </a:t>
            </a:r>
          </a:p>
          <a:p>
            <a:pPr marL="0" indent="0">
              <a:buNone/>
            </a:pPr>
            <a:r>
              <a:rPr lang="en-US" sz="1800" b="1" dirty="0">
                <a:solidFill>
                  <a:srgbClr val="0070C0"/>
                </a:solidFill>
              </a:rPr>
              <a:t>} </a:t>
            </a:r>
          </a:p>
          <a:p>
            <a:pPr marL="0" indent="0">
              <a:buNone/>
            </a:pPr>
            <a:r>
              <a:rPr lang="en-US" sz="1800" b="1" dirty="0">
                <a:solidFill>
                  <a:srgbClr val="0070C0"/>
                </a:solidFill>
              </a:rPr>
              <a:t>}</a:t>
            </a:r>
          </a:p>
        </p:txBody>
      </p:sp>
    </p:spTree>
    <p:extLst>
      <p:ext uri="{BB962C8B-B14F-4D97-AF65-F5344CB8AC3E}">
        <p14:creationId xmlns:p14="http://schemas.microsoft.com/office/powerpoint/2010/main" val="5809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7B89-4BBF-4DF2-9B27-7F7EDCA15313}"/>
              </a:ext>
            </a:extLst>
          </p:cNvPr>
          <p:cNvSpPr>
            <a:spLocks noGrp="1"/>
          </p:cNvSpPr>
          <p:nvPr>
            <p:ph type="title"/>
          </p:nvPr>
        </p:nvSpPr>
        <p:spPr/>
        <p:txBody>
          <a:bodyPr/>
          <a:lstStyle/>
          <a:p>
            <a:r>
              <a:rPr lang="en-US" b="1" dirty="0"/>
              <a:t>Spring </a:t>
            </a:r>
            <a:r>
              <a:rPr lang="en-US" b="1" dirty="0" err="1"/>
              <a:t>IoC</a:t>
            </a:r>
            <a:r>
              <a:rPr lang="en-US" b="1" dirty="0"/>
              <a:t> Container</a:t>
            </a:r>
            <a:br>
              <a:rPr lang="en-US" dirty="0"/>
            </a:br>
            <a:endParaRPr lang="en-US" dirty="0"/>
          </a:p>
        </p:txBody>
      </p:sp>
      <p:sp>
        <p:nvSpPr>
          <p:cNvPr id="3" name="Content Placeholder 2">
            <a:extLst>
              <a:ext uri="{FF2B5EF4-FFF2-40B4-BE49-F238E27FC236}">
                <a16:creationId xmlns:a16="http://schemas.microsoft.com/office/drawing/2014/main" id="{5A3258E1-A509-41E0-B9E3-122C458F5174}"/>
              </a:ext>
            </a:extLst>
          </p:cNvPr>
          <p:cNvSpPr>
            <a:spLocks noGrp="1"/>
          </p:cNvSpPr>
          <p:nvPr>
            <p:ph idx="1"/>
          </p:nvPr>
        </p:nvSpPr>
        <p:spPr/>
        <p:txBody>
          <a:bodyPr/>
          <a:lstStyle/>
          <a:p>
            <a:pPr marL="0" indent="0">
              <a:buNone/>
            </a:pPr>
            <a:r>
              <a:rPr lang="en-US" dirty="0"/>
              <a:t>Spring </a:t>
            </a:r>
            <a:r>
              <a:rPr lang="en-US" dirty="0" err="1"/>
              <a:t>IoC</a:t>
            </a:r>
            <a:r>
              <a:rPr lang="en-US" dirty="0"/>
              <a:t> stands for Inversion of Control. It is the heart of the Spring Framework. The important tasks performed by the </a:t>
            </a:r>
            <a:r>
              <a:rPr lang="en-US" dirty="0" err="1"/>
              <a:t>IoC</a:t>
            </a:r>
            <a:r>
              <a:rPr lang="en-US" dirty="0"/>
              <a:t> container are:</a:t>
            </a:r>
          </a:p>
          <a:p>
            <a:r>
              <a:rPr lang="en-US" dirty="0"/>
              <a:t>Instantiating the bean</a:t>
            </a:r>
          </a:p>
          <a:p>
            <a:r>
              <a:rPr lang="en-US" dirty="0"/>
              <a:t>Wiring the beans together</a:t>
            </a:r>
          </a:p>
          <a:p>
            <a:r>
              <a:rPr lang="en-US" dirty="0"/>
              <a:t>Configuring the beans</a:t>
            </a:r>
          </a:p>
          <a:p>
            <a:r>
              <a:rPr lang="en-US" dirty="0"/>
              <a:t>Managing the bean’s entire life-cycle</a:t>
            </a:r>
          </a:p>
        </p:txBody>
      </p:sp>
    </p:spTree>
    <p:extLst>
      <p:ext uri="{BB962C8B-B14F-4D97-AF65-F5344CB8AC3E}">
        <p14:creationId xmlns:p14="http://schemas.microsoft.com/office/powerpoint/2010/main" val="3784326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DDF5A4-E7AA-455F-80DE-D857BCCB0549}"/>
              </a:ext>
            </a:extLst>
          </p:cNvPr>
          <p:cNvSpPr>
            <a:spLocks noGrp="1"/>
          </p:cNvSpPr>
          <p:nvPr>
            <p:ph idx="1"/>
          </p:nvPr>
        </p:nvSpPr>
        <p:spPr>
          <a:xfrm>
            <a:off x="838200" y="786809"/>
            <a:ext cx="10515600" cy="5390153"/>
          </a:xfrm>
        </p:spPr>
        <p:txBody>
          <a:bodyPr/>
          <a:lstStyle/>
          <a:p>
            <a:pPr marL="0" indent="0">
              <a:buNone/>
            </a:pPr>
            <a:r>
              <a:rPr lang="en-US" dirty="0"/>
              <a:t>Here is a diagrammatic representation of how beans are wired together by </a:t>
            </a:r>
            <a:r>
              <a:rPr lang="en-US" dirty="0" err="1"/>
              <a:t>IoC</a:t>
            </a:r>
            <a:r>
              <a:rPr lang="en-US" dirty="0"/>
              <a:t> container and An Abstract View of the working of Spring framework.</a:t>
            </a:r>
          </a:p>
          <a:p>
            <a:pPr marL="0" indent="0">
              <a:buNone/>
            </a:pPr>
            <a:endParaRPr lang="en-US" dirty="0"/>
          </a:p>
          <a:p>
            <a:pPr marL="0" indent="0">
              <a:buNone/>
            </a:pPr>
            <a:endParaRPr lang="en-US" dirty="0"/>
          </a:p>
        </p:txBody>
      </p:sp>
      <p:pic>
        <p:nvPicPr>
          <p:cNvPr id="7172" name="Picture 4" descr="bean wiring - Spring Tutorial - Edureka!">
            <a:extLst>
              <a:ext uri="{FF2B5EF4-FFF2-40B4-BE49-F238E27FC236}">
                <a16:creationId xmlns:a16="http://schemas.microsoft.com/office/drawing/2014/main" id="{8F32F81A-2063-4227-8D26-AF8542454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72" y="2211294"/>
            <a:ext cx="4935553" cy="351937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ioc - Spring Tutorial - Edureka!">
            <a:extLst>
              <a:ext uri="{FF2B5EF4-FFF2-40B4-BE49-F238E27FC236}">
                <a16:creationId xmlns:a16="http://schemas.microsoft.com/office/drawing/2014/main" id="{F13646AA-EFA7-4CB5-821D-09BD4235CE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722196"/>
            <a:ext cx="5857875"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107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11520-02DC-4241-A8A2-3B3C1A40E085}"/>
              </a:ext>
            </a:extLst>
          </p:cNvPr>
          <p:cNvSpPr>
            <a:spLocks noGrp="1"/>
          </p:cNvSpPr>
          <p:nvPr>
            <p:ph type="title"/>
          </p:nvPr>
        </p:nvSpPr>
        <p:spPr/>
        <p:txBody>
          <a:bodyPr/>
          <a:lstStyle/>
          <a:p>
            <a:r>
              <a:rPr lang="en-US" dirty="0"/>
              <a:t>What is Spring Framework?</a:t>
            </a:r>
            <a:br>
              <a:rPr lang="en-US" dirty="0"/>
            </a:br>
            <a:endParaRPr lang="en-US" dirty="0"/>
          </a:p>
        </p:txBody>
      </p:sp>
      <p:sp>
        <p:nvSpPr>
          <p:cNvPr id="3" name="Content Placeholder 2">
            <a:extLst>
              <a:ext uri="{FF2B5EF4-FFF2-40B4-BE49-F238E27FC236}">
                <a16:creationId xmlns:a16="http://schemas.microsoft.com/office/drawing/2014/main" id="{89DCC812-C736-4635-84B6-EF8EB0ECAC58}"/>
              </a:ext>
            </a:extLst>
          </p:cNvPr>
          <p:cNvSpPr>
            <a:spLocks noGrp="1"/>
          </p:cNvSpPr>
          <p:nvPr>
            <p:ph idx="1"/>
          </p:nvPr>
        </p:nvSpPr>
        <p:spPr/>
        <p:txBody>
          <a:bodyPr/>
          <a:lstStyle/>
          <a:p>
            <a:pPr marL="0" indent="0" algn="ctr">
              <a:buNone/>
            </a:pPr>
            <a:r>
              <a:rPr lang="en-US" i="1" dirty="0"/>
              <a:t>Spring is a powerful lightweight application development framework used for Java Enterprise Edition (JEE).</a:t>
            </a:r>
          </a:p>
          <a:p>
            <a:pPr marL="0" indent="0" algn="ctr">
              <a:buNone/>
            </a:pPr>
            <a:endParaRPr lang="en-US" b="1" dirty="0"/>
          </a:p>
          <a:p>
            <a:pPr marL="0" indent="0" algn="ctr">
              <a:buNone/>
            </a:pPr>
            <a:r>
              <a:rPr lang="en-US" b="1" dirty="0"/>
              <a:t>Roderick B. Johnson, </a:t>
            </a:r>
            <a:r>
              <a:rPr lang="en-US" dirty="0"/>
              <a:t>an Australian computer specialist officially released the Spring Framework in 2002.</a:t>
            </a:r>
          </a:p>
          <a:p>
            <a:pPr marL="0" indent="0" algn="ctr">
              <a:buNone/>
            </a:pPr>
            <a:endParaRPr lang="en-US" i="1" dirty="0"/>
          </a:p>
        </p:txBody>
      </p:sp>
    </p:spTree>
    <p:extLst>
      <p:ext uri="{BB962C8B-B14F-4D97-AF65-F5344CB8AC3E}">
        <p14:creationId xmlns:p14="http://schemas.microsoft.com/office/powerpoint/2010/main" val="1483559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A1429-63E4-43DE-AE7E-20B9338E7421}"/>
              </a:ext>
            </a:extLst>
          </p:cNvPr>
          <p:cNvSpPr>
            <a:spLocks noGrp="1"/>
          </p:cNvSpPr>
          <p:nvPr>
            <p:ph type="title"/>
          </p:nvPr>
        </p:nvSpPr>
        <p:spPr/>
        <p:txBody>
          <a:bodyPr/>
          <a:lstStyle/>
          <a:p>
            <a:r>
              <a:rPr lang="en-US" dirty="0" err="1"/>
              <a:t>IoC</a:t>
            </a:r>
            <a:r>
              <a:rPr lang="en-US" dirty="0"/>
              <a:t> containers</a:t>
            </a:r>
          </a:p>
        </p:txBody>
      </p:sp>
      <p:sp>
        <p:nvSpPr>
          <p:cNvPr id="4" name="Content Placeholder 3">
            <a:extLst>
              <a:ext uri="{FF2B5EF4-FFF2-40B4-BE49-F238E27FC236}">
                <a16:creationId xmlns:a16="http://schemas.microsoft.com/office/drawing/2014/main" id="{C832FDD8-A118-45E9-A3ED-EAFDFDE2BCB7}"/>
              </a:ext>
            </a:extLst>
          </p:cNvPr>
          <p:cNvSpPr>
            <a:spLocks noGrp="1"/>
          </p:cNvSpPr>
          <p:nvPr>
            <p:ph idx="1"/>
          </p:nvPr>
        </p:nvSpPr>
        <p:spPr/>
        <p:txBody>
          <a:bodyPr/>
          <a:lstStyle/>
          <a:p>
            <a:pPr marL="0" indent="0">
              <a:buNone/>
            </a:pPr>
            <a:r>
              <a:rPr lang="en-US" dirty="0"/>
              <a:t>There are two types of </a:t>
            </a:r>
            <a:r>
              <a:rPr lang="en-US" dirty="0" err="1"/>
              <a:t>IoC</a:t>
            </a:r>
            <a:r>
              <a:rPr lang="en-US" dirty="0"/>
              <a:t> containers:</a:t>
            </a:r>
          </a:p>
          <a:p>
            <a:r>
              <a:rPr lang="en-US" dirty="0" err="1"/>
              <a:t>BeanFactory</a:t>
            </a:r>
            <a:endParaRPr lang="en-US" dirty="0"/>
          </a:p>
          <a:p>
            <a:r>
              <a:rPr lang="en-US" dirty="0" err="1"/>
              <a:t>ApplicationContext</a:t>
            </a:r>
            <a:endParaRPr lang="en-US" dirty="0"/>
          </a:p>
          <a:p>
            <a:endParaRPr lang="en-US" dirty="0"/>
          </a:p>
        </p:txBody>
      </p:sp>
    </p:spTree>
    <p:extLst>
      <p:ext uri="{BB962C8B-B14F-4D97-AF65-F5344CB8AC3E}">
        <p14:creationId xmlns:p14="http://schemas.microsoft.com/office/powerpoint/2010/main" val="259518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9F1F-26CA-4C99-95E3-57D73DA2741B}"/>
              </a:ext>
            </a:extLst>
          </p:cNvPr>
          <p:cNvSpPr>
            <a:spLocks noGrp="1"/>
          </p:cNvSpPr>
          <p:nvPr>
            <p:ph type="title"/>
          </p:nvPr>
        </p:nvSpPr>
        <p:spPr/>
        <p:txBody>
          <a:bodyPr/>
          <a:lstStyle/>
          <a:p>
            <a:r>
              <a:rPr lang="en-US" b="1" dirty="0" err="1"/>
              <a:t>BeanFactory</a:t>
            </a:r>
            <a:endParaRPr lang="en-US" dirty="0"/>
          </a:p>
        </p:txBody>
      </p:sp>
      <p:sp>
        <p:nvSpPr>
          <p:cNvPr id="3" name="Content Placeholder 2">
            <a:extLst>
              <a:ext uri="{FF2B5EF4-FFF2-40B4-BE49-F238E27FC236}">
                <a16:creationId xmlns:a16="http://schemas.microsoft.com/office/drawing/2014/main" id="{E3114D73-C818-418E-9E64-B0A505AD1214}"/>
              </a:ext>
            </a:extLst>
          </p:cNvPr>
          <p:cNvSpPr>
            <a:spLocks noGrp="1"/>
          </p:cNvSpPr>
          <p:nvPr>
            <p:ph idx="1"/>
          </p:nvPr>
        </p:nvSpPr>
        <p:spPr/>
        <p:txBody>
          <a:bodyPr>
            <a:normAutofit fontScale="92500" lnSpcReduction="10000"/>
          </a:bodyPr>
          <a:lstStyle/>
          <a:p>
            <a:r>
              <a:rPr lang="en-US" sz="2600" dirty="0"/>
              <a:t>It is an interface defined in </a:t>
            </a:r>
            <a:r>
              <a:rPr lang="en-US" sz="2600" dirty="0" err="1"/>
              <a:t>org.springframework.beans.factory.</a:t>
            </a:r>
            <a:r>
              <a:rPr lang="en-US" sz="2600" b="1" dirty="0" err="1"/>
              <a:t>BeanFactory</a:t>
            </a:r>
            <a:r>
              <a:rPr lang="en-US" sz="2600" dirty="0"/>
              <a:t>.</a:t>
            </a:r>
          </a:p>
          <a:p>
            <a:r>
              <a:rPr lang="en-US" sz="2600" dirty="0"/>
              <a:t>Bean Factory provides the basic support for Dependency Injection.</a:t>
            </a:r>
          </a:p>
          <a:p>
            <a:r>
              <a:rPr lang="en-US" sz="2600" dirty="0"/>
              <a:t>It is based on factory design pattern which creates the beans of any type.</a:t>
            </a:r>
          </a:p>
          <a:p>
            <a:r>
              <a:rPr lang="en-US" sz="2600" dirty="0" err="1"/>
              <a:t>BeanFactory</a:t>
            </a:r>
            <a:r>
              <a:rPr lang="en-US" sz="2600" dirty="0"/>
              <a:t> follows lazy-initialization technique which means beans are loaded as soon as bean factory instance is created but the beans are created only when </a:t>
            </a:r>
            <a:r>
              <a:rPr lang="en-US" sz="2600" i="1" dirty="0" err="1"/>
              <a:t>getBean</a:t>
            </a:r>
            <a:r>
              <a:rPr lang="en-US" sz="2600" i="1" dirty="0"/>
              <a:t>()</a:t>
            </a:r>
            <a:r>
              <a:rPr lang="en-US" sz="2600" dirty="0"/>
              <a:t> method is called.</a:t>
            </a:r>
          </a:p>
          <a:p>
            <a:r>
              <a:rPr lang="en-US" sz="2600" dirty="0"/>
              <a:t>The </a:t>
            </a:r>
            <a:r>
              <a:rPr lang="en-US" sz="2600" dirty="0" err="1"/>
              <a:t>XmlBeanFactory</a:t>
            </a:r>
            <a:r>
              <a:rPr lang="en-US" sz="2600" dirty="0"/>
              <a:t> is the implementation class for the </a:t>
            </a:r>
            <a:r>
              <a:rPr lang="en-US" sz="2600" dirty="0" err="1"/>
              <a:t>BeanFactory</a:t>
            </a:r>
            <a:r>
              <a:rPr lang="en-US" sz="2600" dirty="0"/>
              <a:t> interface. To use the </a:t>
            </a:r>
            <a:r>
              <a:rPr lang="en-US" sz="2600" dirty="0" err="1"/>
              <a:t>BeanFactory</a:t>
            </a:r>
            <a:r>
              <a:rPr lang="en-US" sz="2600" dirty="0"/>
              <a:t>, you need to create the instance of </a:t>
            </a:r>
            <a:r>
              <a:rPr lang="en-US" sz="2600" dirty="0" err="1"/>
              <a:t>XmlBeanFactory</a:t>
            </a:r>
            <a:r>
              <a:rPr lang="en-US" sz="2600" dirty="0"/>
              <a:t> class as shown below:</a:t>
            </a:r>
            <a:r>
              <a:rPr lang="en-US" dirty="0"/>
              <a:t> </a:t>
            </a:r>
          </a:p>
          <a:p>
            <a:pPr marL="0" indent="0">
              <a:buNone/>
            </a:pPr>
            <a:r>
              <a:rPr lang="en-US" b="1" i="1" dirty="0" err="1">
                <a:solidFill>
                  <a:srgbClr val="0070C0"/>
                </a:solidFill>
              </a:rPr>
              <a:t>BeanFactory</a:t>
            </a:r>
            <a:r>
              <a:rPr lang="en-US" b="1" i="1" dirty="0">
                <a:solidFill>
                  <a:srgbClr val="0070C0"/>
                </a:solidFill>
              </a:rPr>
              <a:t> </a:t>
            </a:r>
            <a:r>
              <a:rPr lang="en-US" b="1" i="1" dirty="0" err="1">
                <a:solidFill>
                  <a:srgbClr val="0070C0"/>
                </a:solidFill>
              </a:rPr>
              <a:t>beanFactory</a:t>
            </a:r>
            <a:r>
              <a:rPr lang="en-US" b="1" i="1" dirty="0">
                <a:solidFill>
                  <a:srgbClr val="0070C0"/>
                </a:solidFill>
              </a:rPr>
              <a:t> = new </a:t>
            </a:r>
            <a:r>
              <a:rPr lang="en-US" b="1" i="1" dirty="0" err="1">
                <a:solidFill>
                  <a:srgbClr val="0070C0"/>
                </a:solidFill>
              </a:rPr>
              <a:t>XmlBeanFactory</a:t>
            </a:r>
            <a:r>
              <a:rPr lang="en-US" b="1" i="1" dirty="0">
                <a:solidFill>
                  <a:srgbClr val="0070C0"/>
                </a:solidFill>
              </a:rPr>
              <a:t>(new </a:t>
            </a:r>
            <a:r>
              <a:rPr lang="en-US" b="1" i="1" dirty="0" err="1">
                <a:solidFill>
                  <a:srgbClr val="0070C0"/>
                </a:solidFill>
              </a:rPr>
              <a:t>ClassPathResource</a:t>
            </a:r>
            <a:r>
              <a:rPr lang="en-US" b="1" i="1" dirty="0">
                <a:solidFill>
                  <a:srgbClr val="0070C0"/>
                </a:solidFill>
              </a:rPr>
              <a:t>("beans.xml"));</a:t>
            </a:r>
          </a:p>
          <a:p>
            <a:endParaRPr lang="en-US" dirty="0"/>
          </a:p>
        </p:txBody>
      </p:sp>
    </p:spTree>
    <p:extLst>
      <p:ext uri="{BB962C8B-B14F-4D97-AF65-F5344CB8AC3E}">
        <p14:creationId xmlns:p14="http://schemas.microsoft.com/office/powerpoint/2010/main" val="2327677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4635D-6416-4BBE-BB9D-1979AE7BBA22}"/>
              </a:ext>
            </a:extLst>
          </p:cNvPr>
          <p:cNvSpPr>
            <a:spLocks noGrp="1"/>
          </p:cNvSpPr>
          <p:nvPr>
            <p:ph type="title"/>
          </p:nvPr>
        </p:nvSpPr>
        <p:spPr/>
        <p:txBody>
          <a:bodyPr/>
          <a:lstStyle/>
          <a:p>
            <a:r>
              <a:rPr lang="en-US" b="1" dirty="0" err="1"/>
              <a:t>ApplicationContext</a:t>
            </a:r>
            <a:endParaRPr lang="en-US" dirty="0"/>
          </a:p>
        </p:txBody>
      </p:sp>
      <p:sp>
        <p:nvSpPr>
          <p:cNvPr id="3" name="Content Placeholder 2">
            <a:extLst>
              <a:ext uri="{FF2B5EF4-FFF2-40B4-BE49-F238E27FC236}">
                <a16:creationId xmlns:a16="http://schemas.microsoft.com/office/drawing/2014/main" id="{90872F15-4DCD-4E91-93EC-F87806132404}"/>
              </a:ext>
            </a:extLst>
          </p:cNvPr>
          <p:cNvSpPr>
            <a:spLocks noGrp="1"/>
          </p:cNvSpPr>
          <p:nvPr>
            <p:ph idx="1"/>
          </p:nvPr>
        </p:nvSpPr>
        <p:spPr/>
        <p:txBody>
          <a:bodyPr>
            <a:normAutofit fontScale="92500" lnSpcReduction="10000"/>
          </a:bodyPr>
          <a:lstStyle/>
          <a:p>
            <a:r>
              <a:rPr lang="en-US" sz="2600" dirty="0"/>
              <a:t>It is an interface defined in </a:t>
            </a:r>
            <a:r>
              <a:rPr lang="en-US" sz="2600" dirty="0" err="1"/>
              <a:t>org.springframework.context.</a:t>
            </a:r>
            <a:r>
              <a:rPr lang="en-US" sz="2600" b="1" dirty="0" err="1"/>
              <a:t>ApplicationContext</a:t>
            </a:r>
            <a:r>
              <a:rPr lang="en-US" sz="2600" dirty="0"/>
              <a:t>.</a:t>
            </a:r>
          </a:p>
          <a:p>
            <a:r>
              <a:rPr lang="en-US" sz="2600" dirty="0"/>
              <a:t>It is the advanced Spring container and is built on top of the </a:t>
            </a:r>
            <a:r>
              <a:rPr lang="en-US" sz="2600" dirty="0" err="1"/>
              <a:t>BeanFactory</a:t>
            </a:r>
            <a:r>
              <a:rPr lang="en-US" sz="2600" dirty="0"/>
              <a:t> interface.</a:t>
            </a:r>
          </a:p>
          <a:p>
            <a:r>
              <a:rPr lang="en-US" sz="2600" dirty="0" err="1"/>
              <a:t>ApplicationContext</a:t>
            </a:r>
            <a:r>
              <a:rPr lang="en-US" sz="2600" dirty="0"/>
              <a:t> supports the features supported by Bean Factory but also provides some additional functionalities.</a:t>
            </a:r>
          </a:p>
          <a:p>
            <a:r>
              <a:rPr lang="en-US" sz="2600" dirty="0" err="1"/>
              <a:t>ApplicationContext</a:t>
            </a:r>
            <a:r>
              <a:rPr lang="en-US" sz="2600" dirty="0"/>
              <a:t> follows eager-initialization technique which means instance of beans are created as soon as you create the instance of Application context.</a:t>
            </a:r>
          </a:p>
          <a:p>
            <a:r>
              <a:rPr lang="en-US" sz="2600" dirty="0"/>
              <a:t>The </a:t>
            </a:r>
            <a:r>
              <a:rPr lang="en-US" sz="2600" dirty="0" err="1"/>
              <a:t>ClassPathXmlApplicationContext</a:t>
            </a:r>
            <a:r>
              <a:rPr lang="en-US" sz="2600" dirty="0"/>
              <a:t> class is the implementation class of </a:t>
            </a:r>
            <a:r>
              <a:rPr lang="en-US" sz="2600" dirty="0" err="1"/>
              <a:t>ApplicationContext</a:t>
            </a:r>
            <a:r>
              <a:rPr lang="en-US" sz="2600" dirty="0"/>
              <a:t> interface. You need to instantiate the </a:t>
            </a:r>
            <a:r>
              <a:rPr lang="en-US" sz="2600" dirty="0" err="1"/>
              <a:t>ClassPathXmlApplicationContext</a:t>
            </a:r>
            <a:r>
              <a:rPr lang="en-US" sz="2600" dirty="0"/>
              <a:t> class to use the </a:t>
            </a:r>
            <a:r>
              <a:rPr lang="en-US" sz="2600" dirty="0" err="1"/>
              <a:t>ApplicationContext</a:t>
            </a:r>
            <a:r>
              <a:rPr lang="en-US" sz="2600" dirty="0"/>
              <a:t> as shown below:</a:t>
            </a:r>
          </a:p>
          <a:p>
            <a:pPr marL="0" indent="0">
              <a:buNone/>
            </a:pPr>
            <a:r>
              <a:rPr lang="fr-FR" sz="2600" b="1" i="1" dirty="0" err="1">
                <a:solidFill>
                  <a:srgbClr val="0070C0"/>
                </a:solidFill>
              </a:rPr>
              <a:t>ApplicationContext</a:t>
            </a:r>
            <a:r>
              <a:rPr lang="fr-FR" sz="2600" b="1" i="1" dirty="0">
                <a:solidFill>
                  <a:srgbClr val="0070C0"/>
                </a:solidFill>
              </a:rPr>
              <a:t> </a:t>
            </a:r>
            <a:r>
              <a:rPr lang="fr-FR" sz="2600" b="1" i="1" dirty="0" err="1">
                <a:solidFill>
                  <a:srgbClr val="0070C0"/>
                </a:solidFill>
              </a:rPr>
              <a:t>context</a:t>
            </a:r>
            <a:r>
              <a:rPr lang="fr-FR" sz="2600" b="1" i="1" dirty="0">
                <a:solidFill>
                  <a:srgbClr val="0070C0"/>
                </a:solidFill>
              </a:rPr>
              <a:t>=new </a:t>
            </a:r>
            <a:r>
              <a:rPr lang="fr-FR" sz="2600" b="1" i="1" dirty="0" err="1">
                <a:solidFill>
                  <a:srgbClr val="0070C0"/>
                </a:solidFill>
              </a:rPr>
              <a:t>ClassPathXmlApplicationContext</a:t>
            </a:r>
            <a:r>
              <a:rPr lang="fr-FR" sz="2600" b="1" i="1" dirty="0">
                <a:solidFill>
                  <a:srgbClr val="0070C0"/>
                </a:solidFill>
              </a:rPr>
              <a:t>("beans.xml");</a:t>
            </a:r>
            <a:endParaRPr lang="en-US" sz="2600" b="1" i="1" dirty="0">
              <a:solidFill>
                <a:srgbClr val="0070C0"/>
              </a:solidFill>
            </a:endParaRPr>
          </a:p>
          <a:p>
            <a:endParaRPr lang="en-US" dirty="0"/>
          </a:p>
          <a:p>
            <a:endParaRPr lang="en-US" dirty="0"/>
          </a:p>
        </p:txBody>
      </p:sp>
    </p:spTree>
    <p:extLst>
      <p:ext uri="{BB962C8B-B14F-4D97-AF65-F5344CB8AC3E}">
        <p14:creationId xmlns:p14="http://schemas.microsoft.com/office/powerpoint/2010/main" val="625788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D303-D794-4CB0-82A9-6B795FEC2480}"/>
              </a:ext>
            </a:extLst>
          </p:cNvPr>
          <p:cNvSpPr>
            <a:spLocks noGrp="1"/>
          </p:cNvSpPr>
          <p:nvPr>
            <p:ph type="title"/>
          </p:nvPr>
        </p:nvSpPr>
        <p:spPr/>
        <p:txBody>
          <a:bodyPr/>
          <a:lstStyle/>
          <a:p>
            <a:r>
              <a:rPr lang="en-US" b="1" dirty="0"/>
              <a:t>Dependency Injection</a:t>
            </a:r>
            <a:endParaRPr lang="en-US" dirty="0"/>
          </a:p>
        </p:txBody>
      </p:sp>
      <p:sp>
        <p:nvSpPr>
          <p:cNvPr id="3" name="Content Placeholder 2">
            <a:extLst>
              <a:ext uri="{FF2B5EF4-FFF2-40B4-BE49-F238E27FC236}">
                <a16:creationId xmlns:a16="http://schemas.microsoft.com/office/drawing/2014/main" id="{C02D78E9-3EDB-4C2A-8780-BC9100AC33CA}"/>
              </a:ext>
            </a:extLst>
          </p:cNvPr>
          <p:cNvSpPr>
            <a:spLocks noGrp="1"/>
          </p:cNvSpPr>
          <p:nvPr>
            <p:ph idx="1"/>
          </p:nvPr>
        </p:nvSpPr>
        <p:spPr/>
        <p:txBody>
          <a:bodyPr>
            <a:normAutofit fontScale="92500" lnSpcReduction="20000"/>
          </a:bodyPr>
          <a:lstStyle/>
          <a:p>
            <a:pPr marL="0" indent="0">
              <a:buNone/>
            </a:pPr>
            <a:r>
              <a:rPr lang="en-US" dirty="0"/>
              <a:t>A design pattern that removes the dependency from the code. That is, the Spring Framework provides the dependencies of the class itself so that it can be easy to manage and test the application.</a:t>
            </a:r>
          </a:p>
          <a:p>
            <a:pPr marL="0" indent="0">
              <a:buNone/>
            </a:pPr>
            <a:r>
              <a:rPr lang="en-US" dirty="0"/>
              <a:t>You can provide information from external source such as XML file. Here, you do not create the objects instead you just define how they should be created and </a:t>
            </a:r>
            <a:r>
              <a:rPr lang="en-US" dirty="0" err="1"/>
              <a:t>IoC</a:t>
            </a:r>
            <a:r>
              <a:rPr lang="en-US" dirty="0"/>
              <a:t> container will create the objects for you.</a:t>
            </a:r>
          </a:p>
          <a:p>
            <a:pPr marL="0" indent="0">
              <a:buNone/>
            </a:pPr>
            <a:endParaRPr lang="en-US" dirty="0"/>
          </a:p>
          <a:p>
            <a:pPr marL="0" indent="0">
              <a:buNone/>
            </a:pPr>
            <a:r>
              <a:rPr lang="en-US" dirty="0"/>
              <a:t>Dependencies can be injected in two ways:</a:t>
            </a:r>
          </a:p>
          <a:p>
            <a:r>
              <a:rPr lang="en-US" b="1" dirty="0"/>
              <a:t>By constructor</a:t>
            </a:r>
          </a:p>
          <a:p>
            <a:r>
              <a:rPr lang="en-US" b="1" dirty="0"/>
              <a:t>By setter method</a:t>
            </a:r>
          </a:p>
          <a:p>
            <a:pPr marL="0" indent="0">
              <a:buNone/>
            </a:pPr>
            <a:br>
              <a:rPr lang="en-US" dirty="0"/>
            </a:br>
            <a:endParaRPr lang="en-US" dirty="0"/>
          </a:p>
        </p:txBody>
      </p:sp>
    </p:spTree>
    <p:extLst>
      <p:ext uri="{BB962C8B-B14F-4D97-AF65-F5344CB8AC3E}">
        <p14:creationId xmlns:p14="http://schemas.microsoft.com/office/powerpoint/2010/main" val="569533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F63C-CE75-4684-AEBF-95076E1635F9}"/>
              </a:ext>
            </a:extLst>
          </p:cNvPr>
          <p:cNvSpPr>
            <a:spLocks noGrp="1"/>
          </p:cNvSpPr>
          <p:nvPr>
            <p:ph type="title"/>
          </p:nvPr>
        </p:nvSpPr>
        <p:spPr/>
        <p:txBody>
          <a:bodyPr/>
          <a:lstStyle/>
          <a:p>
            <a:r>
              <a:rPr lang="en-US" dirty="0"/>
              <a:t>Dependency Injection – By Constructor</a:t>
            </a:r>
          </a:p>
        </p:txBody>
      </p:sp>
      <p:sp>
        <p:nvSpPr>
          <p:cNvPr id="3" name="Content Placeholder 2">
            <a:extLst>
              <a:ext uri="{FF2B5EF4-FFF2-40B4-BE49-F238E27FC236}">
                <a16:creationId xmlns:a16="http://schemas.microsoft.com/office/drawing/2014/main" id="{1D024660-405F-4C30-8B39-6F103FFD798E}"/>
              </a:ext>
            </a:extLst>
          </p:cNvPr>
          <p:cNvSpPr>
            <a:spLocks noGrp="1"/>
          </p:cNvSpPr>
          <p:nvPr>
            <p:ph idx="1"/>
          </p:nvPr>
        </p:nvSpPr>
        <p:spPr>
          <a:xfrm>
            <a:off x="983765" y="1804360"/>
            <a:ext cx="10515600" cy="4351338"/>
          </a:xfrm>
        </p:spPr>
        <p:txBody>
          <a:bodyPr>
            <a:normAutofit/>
          </a:bodyPr>
          <a:lstStyle/>
          <a:p>
            <a:r>
              <a:rPr lang="en-US" dirty="0"/>
              <a:t>The &lt;constructor-</a:t>
            </a:r>
            <a:r>
              <a:rPr lang="en-US" dirty="0" err="1"/>
              <a:t>arg</a:t>
            </a:r>
            <a:r>
              <a:rPr lang="en-US" dirty="0"/>
              <a:t>&gt; </a:t>
            </a:r>
            <a:r>
              <a:rPr lang="en-US" dirty="0" err="1"/>
              <a:t>subelement</a:t>
            </a:r>
            <a:r>
              <a:rPr lang="en-US" dirty="0"/>
              <a:t> of &lt;bean&gt; is used for constructor injection. </a:t>
            </a:r>
            <a:r>
              <a:rPr lang="en-US" dirty="0" err="1"/>
              <a:t>e.g</a:t>
            </a:r>
            <a:r>
              <a:rPr lang="en-US" dirty="0"/>
              <a:t>:</a:t>
            </a:r>
          </a:p>
          <a:p>
            <a:pPr marL="0" indent="0">
              <a:buNone/>
            </a:pPr>
            <a:r>
              <a:rPr lang="en-US" b="1" i="1" dirty="0">
                <a:solidFill>
                  <a:srgbClr val="0070C0"/>
                </a:solidFill>
              </a:rPr>
              <a:t>&lt;constructor-</a:t>
            </a:r>
            <a:r>
              <a:rPr lang="en-US" b="1" i="1" dirty="0" err="1">
                <a:solidFill>
                  <a:srgbClr val="0070C0"/>
                </a:solidFill>
              </a:rPr>
              <a:t>arg</a:t>
            </a:r>
            <a:r>
              <a:rPr lang="en-US" b="1" i="1" dirty="0">
                <a:solidFill>
                  <a:srgbClr val="0070C0"/>
                </a:solidFill>
              </a:rPr>
              <a:t> value="101" type="int"&gt;&lt;/constructor-</a:t>
            </a:r>
            <a:r>
              <a:rPr lang="en-US" b="1" i="1" dirty="0" err="1">
                <a:solidFill>
                  <a:srgbClr val="0070C0"/>
                </a:solidFill>
              </a:rPr>
              <a:t>arg</a:t>
            </a:r>
            <a:r>
              <a:rPr lang="en-US" b="1" i="1" dirty="0">
                <a:solidFill>
                  <a:srgbClr val="0070C0"/>
                </a:solidFill>
              </a:rPr>
              <a:t>&gt;</a:t>
            </a:r>
          </a:p>
          <a:p>
            <a:r>
              <a:rPr lang="en-US" dirty="0"/>
              <a:t>By default when the Spring container loads the bean, it instantiates the bean with the default constructor. But you can also define a constructor argument in bean definition, using an argument constructor.</a:t>
            </a:r>
          </a:p>
        </p:txBody>
      </p:sp>
    </p:spTree>
    <p:extLst>
      <p:ext uri="{BB962C8B-B14F-4D97-AF65-F5344CB8AC3E}">
        <p14:creationId xmlns:p14="http://schemas.microsoft.com/office/powerpoint/2010/main" val="4285261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A778-6EC7-4B1A-89C5-4B9C97D27450}"/>
              </a:ext>
            </a:extLst>
          </p:cNvPr>
          <p:cNvSpPr>
            <a:spLocks noGrp="1"/>
          </p:cNvSpPr>
          <p:nvPr>
            <p:ph type="title"/>
          </p:nvPr>
        </p:nvSpPr>
        <p:spPr/>
        <p:txBody>
          <a:bodyPr/>
          <a:lstStyle/>
          <a:p>
            <a:r>
              <a:rPr lang="en-US" dirty="0"/>
              <a:t>Dependency Injection- By Setter Method</a:t>
            </a:r>
          </a:p>
        </p:txBody>
      </p:sp>
      <p:sp>
        <p:nvSpPr>
          <p:cNvPr id="3" name="Content Placeholder 2">
            <a:extLst>
              <a:ext uri="{FF2B5EF4-FFF2-40B4-BE49-F238E27FC236}">
                <a16:creationId xmlns:a16="http://schemas.microsoft.com/office/drawing/2014/main" id="{DCC2526C-A811-4681-91E9-BBD446382140}"/>
              </a:ext>
            </a:extLst>
          </p:cNvPr>
          <p:cNvSpPr>
            <a:spLocks noGrp="1"/>
          </p:cNvSpPr>
          <p:nvPr>
            <p:ph idx="1"/>
          </p:nvPr>
        </p:nvSpPr>
        <p:spPr/>
        <p:txBody>
          <a:bodyPr/>
          <a:lstStyle/>
          <a:p>
            <a:r>
              <a:rPr lang="en-US" dirty="0"/>
              <a:t>The &lt;property&gt; </a:t>
            </a:r>
            <a:r>
              <a:rPr lang="en-US" dirty="0" err="1"/>
              <a:t>subelement</a:t>
            </a:r>
            <a:r>
              <a:rPr lang="en-US" dirty="0"/>
              <a:t> of &lt;bean&gt; is used for setter </a:t>
            </a:r>
            <a:r>
              <a:rPr lang="en-US" dirty="0" err="1"/>
              <a:t>injection.e.g</a:t>
            </a:r>
            <a:r>
              <a:rPr lang="en-US" dirty="0"/>
              <a:t>:</a:t>
            </a:r>
          </a:p>
          <a:p>
            <a:pPr marL="0" indent="0">
              <a:buNone/>
            </a:pPr>
            <a:r>
              <a:rPr lang="en-US" b="1" i="1" dirty="0">
                <a:solidFill>
                  <a:srgbClr val="0070C0"/>
                </a:solidFill>
              </a:rPr>
              <a:t>&lt;property name="id" value="101"&gt;&lt;/property&gt;</a:t>
            </a:r>
          </a:p>
          <a:p>
            <a:r>
              <a:rPr lang="en-US" dirty="0"/>
              <a:t>Setter-based Dependency Injection is accomplished by the container calling setter methods on your beans after invoking a no-argument.</a:t>
            </a:r>
          </a:p>
        </p:txBody>
      </p:sp>
    </p:spTree>
    <p:extLst>
      <p:ext uri="{BB962C8B-B14F-4D97-AF65-F5344CB8AC3E}">
        <p14:creationId xmlns:p14="http://schemas.microsoft.com/office/powerpoint/2010/main" val="13974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1C81-339D-4EC4-96B4-1EDBE72A401A}"/>
              </a:ext>
            </a:extLst>
          </p:cNvPr>
          <p:cNvSpPr>
            <a:spLocks noGrp="1"/>
          </p:cNvSpPr>
          <p:nvPr>
            <p:ph type="title"/>
          </p:nvPr>
        </p:nvSpPr>
        <p:spPr/>
        <p:txBody>
          <a:bodyPr/>
          <a:lstStyle/>
          <a:p>
            <a:r>
              <a:rPr lang="en-US" b="1" dirty="0"/>
              <a:t>Features Of Spring Framework</a:t>
            </a:r>
            <a:br>
              <a:rPr lang="en-US" dirty="0"/>
            </a:br>
            <a:endParaRPr lang="en-US" dirty="0"/>
          </a:p>
        </p:txBody>
      </p:sp>
      <p:sp>
        <p:nvSpPr>
          <p:cNvPr id="4" name="Content Placeholder 3">
            <a:extLst>
              <a:ext uri="{FF2B5EF4-FFF2-40B4-BE49-F238E27FC236}">
                <a16:creationId xmlns:a16="http://schemas.microsoft.com/office/drawing/2014/main" id="{E130EC0D-FD39-4187-BAED-D618AD04292A}"/>
              </a:ext>
            </a:extLst>
          </p:cNvPr>
          <p:cNvSpPr>
            <a:spLocks noGrp="1"/>
          </p:cNvSpPr>
          <p:nvPr>
            <p:ph idx="1"/>
          </p:nvPr>
        </p:nvSpPr>
        <p:spPr/>
        <p:txBody>
          <a:bodyPr>
            <a:normAutofit fontScale="70000" lnSpcReduction="20000"/>
          </a:bodyPr>
          <a:lstStyle/>
          <a:p>
            <a:r>
              <a:rPr lang="en-US" b="1" dirty="0"/>
              <a:t>Lightweight: </a:t>
            </a:r>
            <a:r>
              <a:rPr lang="en-US" dirty="0"/>
              <a:t>Spring Framework is lightweight with respect to size and transparency. </a:t>
            </a:r>
          </a:p>
          <a:p>
            <a:r>
              <a:rPr lang="en-US" b="1" dirty="0"/>
              <a:t>Inversion Of Control (IOC): </a:t>
            </a:r>
            <a:r>
              <a:rPr lang="en-US" dirty="0"/>
              <a:t>In Spring Framework, loose coupling is achieved using Inversion of Control. The objects give their own dependencies instead of creating or looking for dependent objects.</a:t>
            </a:r>
          </a:p>
          <a:p>
            <a:r>
              <a:rPr lang="en-US" b="1" dirty="0"/>
              <a:t>Aspect Oriented Programming (AOP): </a:t>
            </a:r>
            <a:r>
              <a:rPr lang="en-US" dirty="0"/>
              <a:t>By separating application business logic from system services, Spring Framework supports Aspect Oriented Programming and enables cohesive development.</a:t>
            </a:r>
          </a:p>
          <a:p>
            <a:r>
              <a:rPr lang="en-US" b="1" dirty="0"/>
              <a:t>Container: </a:t>
            </a:r>
            <a:r>
              <a:rPr lang="en-US" dirty="0"/>
              <a:t>Spring Framework creates and manages the life cycle and configuration of application objects.</a:t>
            </a:r>
          </a:p>
          <a:p>
            <a:r>
              <a:rPr lang="en-US" b="1" dirty="0"/>
              <a:t>MVC Framework: </a:t>
            </a:r>
            <a:r>
              <a:rPr lang="en-US" dirty="0"/>
              <a:t>Spring Framework is a MVC web application framework. This framework is configurable via interfaces and accommodates multiple view technologies.</a:t>
            </a:r>
          </a:p>
          <a:p>
            <a:r>
              <a:rPr lang="en-US" b="1" dirty="0"/>
              <a:t>Transaction Management: </a:t>
            </a:r>
            <a:r>
              <a:rPr lang="en-US" dirty="0"/>
              <a:t>For transaction management,</a:t>
            </a:r>
            <a:r>
              <a:rPr lang="en-US" b="1" dirty="0"/>
              <a:t> </a:t>
            </a:r>
            <a:r>
              <a:rPr lang="en-US" dirty="0"/>
              <a:t>Spring framework provides a generic abstraction layer. It is not tied to J2EE environments and it can be used in container-less environments.</a:t>
            </a:r>
          </a:p>
          <a:p>
            <a:r>
              <a:rPr lang="en-US" b="1" dirty="0"/>
              <a:t>JDBC Exception Handling: </a:t>
            </a:r>
            <a:r>
              <a:rPr lang="en-US" dirty="0"/>
              <a:t>The JDBC abstraction layer of the Spring Framework offers an exception hierarchy, which simplifies the error handling strategy.</a:t>
            </a:r>
          </a:p>
          <a:p>
            <a:endParaRPr lang="en-US" dirty="0"/>
          </a:p>
        </p:txBody>
      </p:sp>
    </p:spTree>
    <p:extLst>
      <p:ext uri="{BB962C8B-B14F-4D97-AF65-F5344CB8AC3E}">
        <p14:creationId xmlns:p14="http://schemas.microsoft.com/office/powerpoint/2010/main" val="1205980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B82C-3BC3-46F2-8A78-30B089A3512E}"/>
              </a:ext>
            </a:extLst>
          </p:cNvPr>
          <p:cNvSpPr>
            <a:spLocks noGrp="1"/>
          </p:cNvSpPr>
          <p:nvPr>
            <p:ph type="title"/>
          </p:nvPr>
        </p:nvSpPr>
        <p:spPr/>
        <p:txBody>
          <a:bodyPr/>
          <a:lstStyle/>
          <a:p>
            <a:r>
              <a:rPr lang="en-US" dirty="0"/>
              <a:t>Various Projects Undertaken By Spring</a:t>
            </a:r>
          </a:p>
        </p:txBody>
      </p:sp>
      <p:pic>
        <p:nvPicPr>
          <p:cNvPr id="8" name="Picture 7">
            <a:extLst>
              <a:ext uri="{FF2B5EF4-FFF2-40B4-BE49-F238E27FC236}">
                <a16:creationId xmlns:a16="http://schemas.microsoft.com/office/drawing/2014/main" id="{BC147443-C763-4C4C-A0F5-45D4B63131EC}"/>
              </a:ext>
            </a:extLst>
          </p:cNvPr>
          <p:cNvPicPr>
            <a:picLocks noChangeAspect="1"/>
          </p:cNvPicPr>
          <p:nvPr/>
        </p:nvPicPr>
        <p:blipFill>
          <a:blip r:embed="rId2"/>
          <a:stretch>
            <a:fillRect/>
          </a:stretch>
        </p:blipFill>
        <p:spPr>
          <a:xfrm>
            <a:off x="956931" y="1825625"/>
            <a:ext cx="9245736" cy="3901778"/>
          </a:xfrm>
          <a:prstGeom prst="rect">
            <a:avLst/>
          </a:prstGeom>
        </p:spPr>
      </p:pic>
    </p:spTree>
    <p:extLst>
      <p:ext uri="{BB962C8B-B14F-4D97-AF65-F5344CB8AC3E}">
        <p14:creationId xmlns:p14="http://schemas.microsoft.com/office/powerpoint/2010/main" val="931865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136B-99F8-4CC1-B74E-93FDA50C1129}"/>
              </a:ext>
            </a:extLst>
          </p:cNvPr>
          <p:cNvSpPr>
            <a:spLocks noGrp="1"/>
          </p:cNvSpPr>
          <p:nvPr>
            <p:ph type="title"/>
          </p:nvPr>
        </p:nvSpPr>
        <p:spPr/>
        <p:txBody>
          <a:bodyPr/>
          <a:lstStyle/>
          <a:p>
            <a:r>
              <a:rPr lang="en-US" b="1" dirty="0"/>
              <a:t>Advantages Of Using Spring Framework</a:t>
            </a:r>
            <a:br>
              <a:rPr lang="en-US" dirty="0"/>
            </a:br>
            <a:endParaRPr lang="en-US" dirty="0"/>
          </a:p>
        </p:txBody>
      </p:sp>
      <p:sp>
        <p:nvSpPr>
          <p:cNvPr id="3" name="Content Placeholder 2">
            <a:extLst>
              <a:ext uri="{FF2B5EF4-FFF2-40B4-BE49-F238E27FC236}">
                <a16:creationId xmlns:a16="http://schemas.microsoft.com/office/drawing/2014/main" id="{EDE32639-4622-4FE8-85B6-714D5654AD0E}"/>
              </a:ext>
            </a:extLst>
          </p:cNvPr>
          <p:cNvSpPr>
            <a:spLocks noGrp="1"/>
          </p:cNvSpPr>
          <p:nvPr>
            <p:ph idx="1"/>
          </p:nvPr>
        </p:nvSpPr>
        <p:spPr/>
        <p:txBody>
          <a:bodyPr>
            <a:normAutofit fontScale="92500" lnSpcReduction="20000"/>
          </a:bodyPr>
          <a:lstStyle/>
          <a:p>
            <a:r>
              <a:rPr lang="en-US" dirty="0"/>
              <a:t>Works on </a:t>
            </a:r>
            <a:r>
              <a:rPr lang="en-US" b="1" dirty="0"/>
              <a:t>POJO</a:t>
            </a:r>
            <a:r>
              <a:rPr lang="en-US" dirty="0"/>
              <a:t>s (Plain Old Java Object) which makes your application lightweight.</a:t>
            </a:r>
          </a:p>
          <a:p>
            <a:r>
              <a:rPr lang="en-US" dirty="0"/>
              <a:t>Provides predefined templates for JDBC, Hibernate, JPA etc., thus reducing your effort of writing too much code.</a:t>
            </a:r>
          </a:p>
          <a:p>
            <a:r>
              <a:rPr lang="en-US" dirty="0"/>
              <a:t>Because of dependency injection feature, your code becomes loosely coupled.</a:t>
            </a:r>
          </a:p>
          <a:p>
            <a:r>
              <a:rPr lang="en-US" dirty="0"/>
              <a:t>Using Spring Framework, the development of </a:t>
            </a:r>
            <a:r>
              <a:rPr lang="en-US" b="1" dirty="0"/>
              <a:t>Java Enterprise Edition</a:t>
            </a:r>
            <a:r>
              <a:rPr lang="en-US" dirty="0"/>
              <a:t> (JEE) applications became faster.</a:t>
            </a:r>
          </a:p>
          <a:p>
            <a:r>
              <a:rPr lang="en-US" dirty="0"/>
              <a:t>It also provides strong abstraction to Java Enterprise Edition (JEE) specifications. </a:t>
            </a:r>
          </a:p>
          <a:p>
            <a:r>
              <a:rPr lang="en-US" dirty="0"/>
              <a:t>It provides declarative support for transactions, validation, caching and formatting.</a:t>
            </a:r>
          </a:p>
        </p:txBody>
      </p:sp>
    </p:spTree>
    <p:extLst>
      <p:ext uri="{BB962C8B-B14F-4D97-AF65-F5344CB8AC3E}">
        <p14:creationId xmlns:p14="http://schemas.microsoft.com/office/powerpoint/2010/main" val="711150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680CF-336F-4043-9B96-34330693FE3E}"/>
              </a:ext>
            </a:extLst>
          </p:cNvPr>
          <p:cNvSpPr>
            <a:spLocks noGrp="1"/>
          </p:cNvSpPr>
          <p:nvPr>
            <p:ph type="title"/>
          </p:nvPr>
        </p:nvSpPr>
        <p:spPr/>
        <p:txBody>
          <a:bodyPr/>
          <a:lstStyle/>
          <a:p>
            <a:r>
              <a:rPr lang="en-US" b="1" dirty="0"/>
              <a:t>Spring Framework Architecture</a:t>
            </a:r>
            <a:br>
              <a:rPr lang="en-US" dirty="0"/>
            </a:br>
            <a:endParaRPr lang="en-US" dirty="0"/>
          </a:p>
        </p:txBody>
      </p:sp>
      <p:pic>
        <p:nvPicPr>
          <p:cNvPr id="5" name="Content Placeholder 4">
            <a:extLst>
              <a:ext uri="{FF2B5EF4-FFF2-40B4-BE49-F238E27FC236}">
                <a16:creationId xmlns:a16="http://schemas.microsoft.com/office/drawing/2014/main" id="{998D7BEE-D028-4957-BF63-3409A90DD9D9}"/>
              </a:ext>
            </a:extLst>
          </p:cNvPr>
          <p:cNvPicPr>
            <a:picLocks noGrp="1" noChangeAspect="1"/>
          </p:cNvPicPr>
          <p:nvPr>
            <p:ph idx="1"/>
          </p:nvPr>
        </p:nvPicPr>
        <p:blipFill>
          <a:blip r:embed="rId3"/>
          <a:stretch>
            <a:fillRect/>
          </a:stretch>
        </p:blipFill>
        <p:spPr>
          <a:xfrm>
            <a:off x="3021063" y="1909422"/>
            <a:ext cx="6149873" cy="4183743"/>
          </a:xfrm>
          <a:prstGeom prst="rect">
            <a:avLst/>
          </a:prstGeom>
        </p:spPr>
      </p:pic>
    </p:spTree>
    <p:extLst>
      <p:ext uri="{BB962C8B-B14F-4D97-AF65-F5344CB8AC3E}">
        <p14:creationId xmlns:p14="http://schemas.microsoft.com/office/powerpoint/2010/main" val="3330395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AB3E-E57E-4036-9EAE-B8BD55A7F813}"/>
              </a:ext>
            </a:extLst>
          </p:cNvPr>
          <p:cNvSpPr>
            <a:spLocks noGrp="1"/>
          </p:cNvSpPr>
          <p:nvPr>
            <p:ph type="title"/>
          </p:nvPr>
        </p:nvSpPr>
        <p:spPr/>
        <p:txBody>
          <a:bodyPr>
            <a:normAutofit fontScale="90000"/>
          </a:bodyPr>
          <a:lstStyle/>
          <a:p>
            <a:r>
              <a:rPr lang="en-US" b="1" dirty="0"/>
              <a:t>Modules Of Spring Framework</a:t>
            </a:r>
            <a:br>
              <a:rPr lang="en-US" dirty="0"/>
            </a:br>
            <a:br>
              <a:rPr lang="en-US" dirty="0"/>
            </a:br>
            <a:endParaRPr lang="en-US" dirty="0"/>
          </a:p>
        </p:txBody>
      </p:sp>
      <p:sp>
        <p:nvSpPr>
          <p:cNvPr id="3" name="Content Placeholder 2">
            <a:extLst>
              <a:ext uri="{FF2B5EF4-FFF2-40B4-BE49-F238E27FC236}">
                <a16:creationId xmlns:a16="http://schemas.microsoft.com/office/drawing/2014/main" id="{3C536A19-2F28-4B12-9FD6-23D1A41E7DC7}"/>
              </a:ext>
            </a:extLst>
          </p:cNvPr>
          <p:cNvSpPr>
            <a:spLocks noGrp="1"/>
          </p:cNvSpPr>
          <p:nvPr>
            <p:ph idx="1"/>
          </p:nvPr>
        </p:nvSpPr>
        <p:spPr/>
        <p:txBody>
          <a:bodyPr>
            <a:normAutofit fontScale="85000" lnSpcReduction="10000"/>
          </a:bodyPr>
          <a:lstStyle/>
          <a:p>
            <a:pPr marL="0" indent="0">
              <a:buNone/>
            </a:pPr>
            <a:r>
              <a:rPr lang="en-US" b="1" dirty="0"/>
              <a:t>Core Container</a:t>
            </a:r>
            <a:endParaRPr lang="en-US" dirty="0"/>
          </a:p>
          <a:p>
            <a:pPr marL="0" indent="0">
              <a:buNone/>
            </a:pPr>
            <a:r>
              <a:rPr lang="en-US" dirty="0"/>
              <a:t>This container has the following four modules :</a:t>
            </a:r>
          </a:p>
          <a:p>
            <a:r>
              <a:rPr lang="en-US" b="1" dirty="0"/>
              <a:t>Spring Core: </a:t>
            </a:r>
            <a:r>
              <a:rPr lang="en-US" dirty="0"/>
              <a:t>This module is the core of the Spring Framework. It provides implementation for features like  </a:t>
            </a:r>
            <a:r>
              <a:rPr lang="en-US" dirty="0" err="1"/>
              <a:t>IoC</a:t>
            </a:r>
            <a:r>
              <a:rPr lang="en-US" dirty="0"/>
              <a:t> (Inversion of Control) and Dependency Injection with singleton design pattern.</a:t>
            </a:r>
          </a:p>
          <a:p>
            <a:r>
              <a:rPr lang="en-US" b="1" dirty="0"/>
              <a:t>Spring Bean: </a:t>
            </a:r>
            <a:r>
              <a:rPr lang="en-US" dirty="0"/>
              <a:t>This module provides implementation for the factory design pattern through </a:t>
            </a:r>
            <a:r>
              <a:rPr lang="en-US" dirty="0" err="1"/>
              <a:t>BeanFactory</a:t>
            </a:r>
            <a:r>
              <a:rPr lang="en-US" dirty="0"/>
              <a:t>.</a:t>
            </a:r>
          </a:p>
          <a:p>
            <a:r>
              <a:rPr lang="en-US" b="1" dirty="0"/>
              <a:t>Spring Context:</a:t>
            </a:r>
            <a:r>
              <a:rPr lang="en-US" dirty="0"/>
              <a:t> This module is built on the solid base provided by the Core and the Beans modules and is a medium to access any object defined and configured.</a:t>
            </a:r>
          </a:p>
          <a:p>
            <a:r>
              <a:rPr lang="en-US" b="1" dirty="0"/>
              <a:t>Spring Expression Languages (</a:t>
            </a:r>
            <a:r>
              <a:rPr lang="en-US" b="1" dirty="0" err="1"/>
              <a:t>SpEL</a:t>
            </a:r>
            <a:r>
              <a:rPr lang="en-US" b="1" dirty="0"/>
              <a:t>):</a:t>
            </a:r>
            <a:r>
              <a:rPr lang="en-US" dirty="0"/>
              <a:t> This module is an extension to expression language supported by Java server pages. It provides a powerful expression language for querying and manipulating an object graph, at runtime.</a:t>
            </a:r>
          </a:p>
          <a:p>
            <a:endParaRPr lang="en-US" dirty="0"/>
          </a:p>
        </p:txBody>
      </p:sp>
    </p:spTree>
    <p:extLst>
      <p:ext uri="{BB962C8B-B14F-4D97-AF65-F5344CB8AC3E}">
        <p14:creationId xmlns:p14="http://schemas.microsoft.com/office/powerpoint/2010/main" val="2464933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70E48-38E9-4989-9DE8-E1F4227700F1}"/>
              </a:ext>
            </a:extLst>
          </p:cNvPr>
          <p:cNvSpPr>
            <a:spLocks noGrp="1"/>
          </p:cNvSpPr>
          <p:nvPr>
            <p:ph type="title"/>
          </p:nvPr>
        </p:nvSpPr>
        <p:spPr/>
        <p:txBody>
          <a:bodyPr/>
          <a:lstStyle/>
          <a:p>
            <a:r>
              <a:rPr lang="en-US" b="1" dirty="0"/>
              <a:t>Spring Data Access/ Integration</a:t>
            </a:r>
            <a:endParaRPr lang="en-US" dirty="0"/>
          </a:p>
        </p:txBody>
      </p:sp>
      <p:sp>
        <p:nvSpPr>
          <p:cNvPr id="3" name="Content Placeholder 2">
            <a:extLst>
              <a:ext uri="{FF2B5EF4-FFF2-40B4-BE49-F238E27FC236}">
                <a16:creationId xmlns:a16="http://schemas.microsoft.com/office/drawing/2014/main" id="{57643491-4B89-4355-947D-D64A7686BA65}"/>
              </a:ext>
            </a:extLst>
          </p:cNvPr>
          <p:cNvSpPr>
            <a:spLocks noGrp="1"/>
          </p:cNvSpPr>
          <p:nvPr>
            <p:ph idx="1"/>
          </p:nvPr>
        </p:nvSpPr>
        <p:spPr/>
        <p:txBody>
          <a:bodyPr>
            <a:normAutofit fontScale="77500" lnSpcReduction="20000"/>
          </a:bodyPr>
          <a:lstStyle/>
          <a:p>
            <a:pPr marL="0" indent="0">
              <a:buNone/>
            </a:pPr>
            <a:r>
              <a:rPr lang="en-US" dirty="0"/>
              <a:t>It consists of the following five modules:</a:t>
            </a:r>
          </a:p>
          <a:p>
            <a:r>
              <a:rPr lang="en-US" b="1" dirty="0"/>
              <a:t>JDBC: </a:t>
            </a:r>
            <a:r>
              <a:rPr lang="en-US" dirty="0"/>
              <a:t>This module provides</a:t>
            </a:r>
            <a:r>
              <a:rPr lang="en-US" b="1" dirty="0"/>
              <a:t> </a:t>
            </a:r>
            <a:r>
              <a:rPr lang="en-US" dirty="0"/>
              <a:t>JDBC abstraction layer which eliminates the need of repetitive and unnecessary exception handling overhead.</a:t>
            </a:r>
          </a:p>
          <a:p>
            <a:r>
              <a:rPr lang="en-US" b="1" dirty="0"/>
              <a:t>ORM: </a:t>
            </a:r>
            <a:r>
              <a:rPr lang="en-US" dirty="0"/>
              <a:t>ORM stands for </a:t>
            </a:r>
            <a:r>
              <a:rPr lang="en-US" b="1" dirty="0"/>
              <a:t>O</a:t>
            </a:r>
            <a:r>
              <a:rPr lang="en-US" dirty="0"/>
              <a:t>bject </a:t>
            </a:r>
            <a:r>
              <a:rPr lang="en-US" b="1" dirty="0"/>
              <a:t>R</a:t>
            </a:r>
            <a:r>
              <a:rPr lang="en-US" dirty="0"/>
              <a:t>elational</a:t>
            </a:r>
            <a:r>
              <a:rPr lang="en-US" b="1" dirty="0"/>
              <a:t> M</a:t>
            </a:r>
            <a:r>
              <a:rPr lang="en-US" dirty="0"/>
              <a:t>apping. This module provides consistency/ portability to our code regardless of data access technologies based on object oriented mapping concept.</a:t>
            </a:r>
          </a:p>
          <a:p>
            <a:r>
              <a:rPr lang="en-US" b="1" dirty="0"/>
              <a:t>OXM: </a:t>
            </a:r>
            <a:r>
              <a:rPr lang="en-US" dirty="0"/>
              <a:t>OXM stands for </a:t>
            </a:r>
            <a:r>
              <a:rPr lang="en-US" b="1" dirty="0"/>
              <a:t>O</a:t>
            </a:r>
            <a:r>
              <a:rPr lang="en-US" dirty="0"/>
              <a:t>bject </a:t>
            </a:r>
            <a:r>
              <a:rPr lang="en-US" b="1" dirty="0"/>
              <a:t>X</a:t>
            </a:r>
            <a:r>
              <a:rPr lang="en-US" dirty="0"/>
              <a:t>ML </a:t>
            </a:r>
            <a:r>
              <a:rPr lang="en-US" b="1" dirty="0"/>
              <a:t>M</a:t>
            </a:r>
            <a:r>
              <a:rPr lang="en-US" dirty="0"/>
              <a:t>appers. It is used to convert the objects into XML format and vice versa. The Spring OXM provides an uniform API to access any of these OXM frameworks.</a:t>
            </a:r>
          </a:p>
          <a:p>
            <a:r>
              <a:rPr lang="en-US" b="1" dirty="0"/>
              <a:t>JMS: </a:t>
            </a:r>
            <a:r>
              <a:rPr lang="en-US" dirty="0"/>
              <a:t>JMS</a:t>
            </a:r>
            <a:r>
              <a:rPr lang="en-US" b="1" dirty="0"/>
              <a:t> </a:t>
            </a:r>
            <a:r>
              <a:rPr lang="en-US" dirty="0"/>
              <a:t>stands for </a:t>
            </a:r>
            <a:r>
              <a:rPr lang="en-US" b="1" dirty="0"/>
              <a:t>J</a:t>
            </a:r>
            <a:r>
              <a:rPr lang="en-US" dirty="0"/>
              <a:t>ava </a:t>
            </a:r>
            <a:r>
              <a:rPr lang="en-US" b="1" dirty="0"/>
              <a:t>M</a:t>
            </a:r>
            <a:r>
              <a:rPr lang="en-US" dirty="0"/>
              <a:t>essaging </a:t>
            </a:r>
            <a:r>
              <a:rPr lang="en-US" b="1" dirty="0"/>
              <a:t>S</a:t>
            </a:r>
            <a:r>
              <a:rPr lang="en-US" dirty="0"/>
              <a:t>ervice. This module contains features for producing and consuming messages among various clients.</a:t>
            </a:r>
          </a:p>
          <a:p>
            <a:r>
              <a:rPr lang="en-US" b="1" dirty="0"/>
              <a:t>Transaction: </a:t>
            </a:r>
            <a:r>
              <a:rPr lang="en-US" dirty="0"/>
              <a:t>This module supports programmatic and declarative transaction management for classes that implement special interfaces and for all your POJOs. All the enterprise level transaction implementation concepts can be implemented in Spring by using this module.</a:t>
            </a:r>
          </a:p>
          <a:p>
            <a:pPr marL="0" indent="0">
              <a:buNone/>
            </a:pPr>
            <a:endParaRPr lang="en-US" dirty="0"/>
          </a:p>
        </p:txBody>
      </p:sp>
    </p:spTree>
    <p:extLst>
      <p:ext uri="{BB962C8B-B14F-4D97-AF65-F5344CB8AC3E}">
        <p14:creationId xmlns:p14="http://schemas.microsoft.com/office/powerpoint/2010/main" val="2561679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7845E-214E-4D20-AC3C-76AF680FED46}"/>
              </a:ext>
            </a:extLst>
          </p:cNvPr>
          <p:cNvSpPr>
            <a:spLocks noGrp="1"/>
          </p:cNvSpPr>
          <p:nvPr>
            <p:ph type="title"/>
          </p:nvPr>
        </p:nvSpPr>
        <p:spPr/>
        <p:txBody>
          <a:bodyPr/>
          <a:lstStyle/>
          <a:p>
            <a:r>
              <a:rPr lang="en-US" b="1" dirty="0"/>
              <a:t>Spring Web</a:t>
            </a:r>
          </a:p>
        </p:txBody>
      </p:sp>
      <p:sp>
        <p:nvSpPr>
          <p:cNvPr id="3" name="Content Placeholder 2">
            <a:extLst>
              <a:ext uri="{FF2B5EF4-FFF2-40B4-BE49-F238E27FC236}">
                <a16:creationId xmlns:a16="http://schemas.microsoft.com/office/drawing/2014/main" id="{D4553E59-973D-4695-AB6E-F7900189D6C3}"/>
              </a:ext>
            </a:extLst>
          </p:cNvPr>
          <p:cNvSpPr>
            <a:spLocks noGrp="1"/>
          </p:cNvSpPr>
          <p:nvPr>
            <p:ph idx="1"/>
          </p:nvPr>
        </p:nvSpPr>
        <p:spPr/>
        <p:txBody>
          <a:bodyPr>
            <a:normAutofit fontScale="92500" lnSpcReduction="20000"/>
          </a:bodyPr>
          <a:lstStyle/>
          <a:p>
            <a:pPr marL="0" indent="0">
              <a:buNone/>
            </a:pPr>
            <a:r>
              <a:rPr lang="en-US" dirty="0"/>
              <a:t>Web layer includes the following modules:</a:t>
            </a:r>
          </a:p>
          <a:p>
            <a:r>
              <a:rPr lang="en-US" b="1" dirty="0"/>
              <a:t>Web</a:t>
            </a:r>
            <a:r>
              <a:rPr lang="en-US" dirty="0"/>
              <a:t>: This module using servlet listeners and a web-oriented application context, provides basic web-oriented integration features like multi-part file upload functionality and the initialization of the </a:t>
            </a:r>
            <a:r>
              <a:rPr lang="en-US" dirty="0" err="1"/>
              <a:t>IoC</a:t>
            </a:r>
            <a:r>
              <a:rPr lang="en-US" dirty="0"/>
              <a:t> container.</a:t>
            </a:r>
          </a:p>
          <a:p>
            <a:r>
              <a:rPr lang="en-US" b="1" dirty="0"/>
              <a:t>Web-Servlet</a:t>
            </a:r>
            <a:r>
              <a:rPr lang="en-US" dirty="0"/>
              <a:t>: This module contains </a:t>
            </a:r>
            <a:r>
              <a:rPr lang="en-US" b="1" dirty="0"/>
              <a:t>Model-View-Controller</a:t>
            </a:r>
            <a:r>
              <a:rPr lang="en-US" dirty="0"/>
              <a:t> (MVC) based implementation for web applications. It provides all other features of MVC, including UI tags and data validations. </a:t>
            </a:r>
          </a:p>
          <a:p>
            <a:r>
              <a:rPr lang="en-US" b="1" dirty="0"/>
              <a:t>Web-Socket: </a:t>
            </a:r>
            <a:r>
              <a:rPr lang="en-US" dirty="0"/>
              <a:t>This module provides support for WebSocket based and two-way communication between the client and the server in web applications.</a:t>
            </a:r>
          </a:p>
          <a:p>
            <a:r>
              <a:rPr lang="en-US" b="1" dirty="0"/>
              <a:t>Web-Portlet: </a:t>
            </a:r>
            <a:r>
              <a:rPr lang="en-US" dirty="0"/>
              <a:t>This module is also known as Spring-MVC-Portlet module. It provides the support for Spring based Portlets and mirrors the functionality of a Web-Servlet module.</a:t>
            </a:r>
          </a:p>
          <a:p>
            <a:pPr marL="0" indent="0">
              <a:buNone/>
            </a:pPr>
            <a:endParaRPr lang="en-US" dirty="0"/>
          </a:p>
        </p:txBody>
      </p:sp>
    </p:spTree>
    <p:extLst>
      <p:ext uri="{BB962C8B-B14F-4D97-AF65-F5344CB8AC3E}">
        <p14:creationId xmlns:p14="http://schemas.microsoft.com/office/powerpoint/2010/main" val="745385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32CBC86C3BFB4E973F02A323362B87" ma:contentTypeVersion="6" ma:contentTypeDescription="Create a new document." ma:contentTypeScope="" ma:versionID="21f1244643f7351c54353315ec514369">
  <xsd:schema xmlns:xsd="http://www.w3.org/2001/XMLSchema" xmlns:xs="http://www.w3.org/2001/XMLSchema" xmlns:p="http://schemas.microsoft.com/office/2006/metadata/properties" xmlns:ns2="3328976f-070c-40b0-8060-9e11cf0251e1" targetNamespace="http://schemas.microsoft.com/office/2006/metadata/properties" ma:root="true" ma:fieldsID="9f6af5a9ce4b493f9ad88d52456bb4c8" ns2:_="">
    <xsd:import namespace="3328976f-070c-40b0-8060-9e11cf0251e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28976f-070c-40b0-8060-9e11cf0251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065C6DA-5835-4AAE-9367-3303CB1AB233}"/>
</file>

<file path=customXml/itemProps2.xml><?xml version="1.0" encoding="utf-8"?>
<ds:datastoreItem xmlns:ds="http://schemas.openxmlformats.org/officeDocument/2006/customXml" ds:itemID="{E4C67C9E-673F-4042-BC3F-34CECFA60302}"/>
</file>

<file path=customXml/itemProps3.xml><?xml version="1.0" encoding="utf-8"?>
<ds:datastoreItem xmlns:ds="http://schemas.openxmlformats.org/officeDocument/2006/customXml" ds:itemID="{4DE4CBBF-0C1E-47EA-A86C-170D485A4FEC}"/>
</file>

<file path=docProps/app.xml><?xml version="1.0" encoding="utf-8"?>
<Properties xmlns="http://schemas.openxmlformats.org/officeDocument/2006/extended-properties" xmlns:vt="http://schemas.openxmlformats.org/officeDocument/2006/docPropsVTypes">
  <TotalTime>215</TotalTime>
  <Words>723</Words>
  <Application>Microsoft Office PowerPoint</Application>
  <PresentationFormat>Widescreen</PresentationFormat>
  <Paragraphs>150</Paragraphs>
  <Slides>25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Monaco</vt:lpstr>
      <vt:lpstr>Office Theme</vt:lpstr>
      <vt:lpstr>Spring Framework</vt:lpstr>
      <vt:lpstr>What is Spring Framework? </vt:lpstr>
      <vt:lpstr>Features Of Spring Framework </vt:lpstr>
      <vt:lpstr>Various Projects Undertaken By Spring</vt:lpstr>
      <vt:lpstr>Advantages Of Using Spring Framework </vt:lpstr>
      <vt:lpstr>Spring Framework Architecture </vt:lpstr>
      <vt:lpstr>Modules Of Spring Framework  </vt:lpstr>
      <vt:lpstr>Spring Data Access/ Integration</vt:lpstr>
      <vt:lpstr>Spring Web</vt:lpstr>
      <vt:lpstr>Aspect Oriented Programming (AOP)</vt:lpstr>
      <vt:lpstr>Instrumentation</vt:lpstr>
      <vt:lpstr>Test</vt:lpstr>
      <vt:lpstr>First Spring Application</vt:lpstr>
      <vt:lpstr>Step I: Creating the Bean class:</vt:lpstr>
      <vt:lpstr>PowerPoint Presentation</vt:lpstr>
      <vt:lpstr>Step II: Create a XML file</vt:lpstr>
      <vt:lpstr>Step III: Create the main class</vt:lpstr>
      <vt:lpstr>Spring IoC Container </vt:lpstr>
      <vt:lpstr>PowerPoint Presentation</vt:lpstr>
      <vt:lpstr>IoC containers</vt:lpstr>
      <vt:lpstr>BeanFactory</vt:lpstr>
      <vt:lpstr>ApplicationContext</vt:lpstr>
      <vt:lpstr>Dependency Injection</vt:lpstr>
      <vt:lpstr>Dependency Injection – By Constructor</vt:lpstr>
      <vt:lpstr>Dependency Injection- By Setter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Framework</dc:title>
  <dc:creator>Admin</dc:creator>
  <cp:lastModifiedBy>Admin</cp:lastModifiedBy>
  <cp:revision>15</cp:revision>
  <dcterms:created xsi:type="dcterms:W3CDTF">2019-10-25T00:14:51Z</dcterms:created>
  <dcterms:modified xsi:type="dcterms:W3CDTF">2019-10-25T03:50:15Z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0x0101004132CBC86C3BFB4E973F02A323362B87</vt:lpwstr>
  </property>
</Properties>
</file>