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3"/>
  </p:notesMasterIdLst>
  <p:sldIdLst>
    <p:sldId id="256" r:id="rId2"/>
    <p:sldId id="469" r:id="rId3"/>
    <p:sldId id="440" r:id="rId4"/>
    <p:sldId id="441" r:id="rId5"/>
    <p:sldId id="481" r:id="rId6"/>
    <p:sldId id="442" r:id="rId7"/>
    <p:sldId id="482" r:id="rId8"/>
    <p:sldId id="470" r:id="rId9"/>
    <p:sldId id="443" r:id="rId10"/>
    <p:sldId id="471" r:id="rId11"/>
    <p:sldId id="445" r:id="rId12"/>
    <p:sldId id="446" r:id="rId13"/>
    <p:sldId id="447" r:id="rId14"/>
    <p:sldId id="472" r:id="rId15"/>
    <p:sldId id="488" r:id="rId16"/>
    <p:sldId id="483" r:id="rId17"/>
    <p:sldId id="484" r:id="rId18"/>
    <p:sldId id="448" r:id="rId19"/>
    <p:sldId id="473" r:id="rId20"/>
    <p:sldId id="474" r:id="rId21"/>
    <p:sldId id="475" r:id="rId22"/>
    <p:sldId id="480" r:id="rId23"/>
    <p:sldId id="476" r:id="rId24"/>
    <p:sldId id="477" r:id="rId25"/>
    <p:sldId id="478" r:id="rId26"/>
    <p:sldId id="479" r:id="rId27"/>
    <p:sldId id="485" r:id="rId28"/>
    <p:sldId id="486" r:id="rId29"/>
    <p:sldId id="487" r:id="rId30"/>
    <p:sldId id="449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367" r:id="rId42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67" autoAdjust="0"/>
  </p:normalViewPr>
  <p:slideViewPr>
    <p:cSldViewPr snapToGrid="0">
      <p:cViewPr varScale="1">
        <p:scale>
          <a:sx n="74" d="100"/>
          <a:sy n="74" d="100"/>
        </p:scale>
        <p:origin x="100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9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88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manage configurations?</a:t>
            </a:r>
          </a:p>
          <a:p>
            <a:r>
              <a:rPr lang="en-US" dirty="0"/>
              <a:t>Keeps you from making small or large changes that go undocumented</a:t>
            </a:r>
          </a:p>
          <a:p>
            <a:r>
              <a:rPr lang="en-US" dirty="0"/>
              <a:t>These misconfigurations can lead to poor performance, inconsistencies, or noncompliance and negatively impact business operations and security. </a:t>
            </a:r>
          </a:p>
          <a:p>
            <a:r>
              <a:rPr lang="en-US" dirty="0"/>
              <a:t>When undocumented changes are made across many systems and applications, it adds to instability and downtime.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42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AC619F-6048-4033-B019-434EFA8D1971}" type="datetime3">
              <a:rPr lang="en-US" smtClean="0"/>
              <a:t>8 November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4D2D-5B1E-477C-A3E7-4D3DED143AB7}" type="datetime3">
              <a:rPr lang="en-US" smtClean="0"/>
              <a:t>8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16C-7FD1-4D7F-AEE5-F03D5CE8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D410D9-3D6D-4518-AF9A-3BE86D63D8A9}" type="datetime3">
              <a:rPr lang="en-US" smtClean="0"/>
              <a:t>8 November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4AFAB8-4BAC-4327-B906-EDE46C0025A9}" type="datetime3">
              <a:rPr lang="en-US" smtClean="0"/>
              <a:t>8 November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5B9AD52-6368-46C5-BF27-EB7BDA0D3240}" type="datetime3">
              <a:rPr lang="en-US" smtClean="0"/>
              <a:t>8 November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EE84A08-CB8A-4D6F-AA4B-2E6A8A6A430D}" type="datetime3">
              <a:rPr lang="en-US" smtClean="0"/>
              <a:t>8 November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F75FDF1-E409-4FF1-873A-058612AB8ABF}" type="datetime3">
              <a:rPr lang="en-US" smtClean="0"/>
              <a:t>8 November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1544EBF-66AA-43C9-BC01-44E82826C516}" type="datetime3">
              <a:rPr lang="en-US" smtClean="0"/>
              <a:t>8 November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FA74254-00EA-4D89-8CCD-820AEA904F31}" type="datetime3">
              <a:rPr lang="en-US" smtClean="0"/>
              <a:t>8 November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6A73B40-B53E-4E0F-B182-0375F6B0DD46}" type="datetime3">
              <a:rPr lang="en-US" smtClean="0"/>
              <a:t>8 November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Apache Airflow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pache Airflow Documentation — Airflow Documentation">
            <a:extLst>
              <a:ext uri="{FF2B5EF4-FFF2-40B4-BE49-F238E27FC236}">
                <a16:creationId xmlns:a16="http://schemas.microsoft.com/office/drawing/2014/main" id="{4756FC22-E7C0-43D6-A449-30679956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1516" y="3809134"/>
            <a:ext cx="2897332" cy="28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B513-DCD2-4480-98C0-89072464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Airflow?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B0AE9-F151-43D5-8987-1E2AF984C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handle upstream/downstream dependencies gracefully</a:t>
            </a:r>
          </a:p>
          <a:p>
            <a:r>
              <a:rPr lang="en-GB" dirty="0"/>
              <a:t>Easy to reprocess historical jobs</a:t>
            </a:r>
          </a:p>
          <a:p>
            <a:r>
              <a:rPr lang="en-GB" dirty="0"/>
              <a:t>Handle errors and failures gracefully</a:t>
            </a:r>
          </a:p>
          <a:p>
            <a:pPr lvl="1"/>
            <a:r>
              <a:rPr lang="en-GB" dirty="0"/>
              <a:t>Automatically retry when a task fails</a:t>
            </a:r>
          </a:p>
          <a:p>
            <a:r>
              <a:rPr lang="en-GB" dirty="0"/>
              <a:t>Ease of deployment of workflow changes (continuous integration)</a:t>
            </a:r>
          </a:p>
          <a:p>
            <a:r>
              <a:rPr lang="en-GB" dirty="0"/>
              <a:t>Integrations with a lot of infrastructure</a:t>
            </a:r>
          </a:p>
          <a:p>
            <a:pPr lvl="1"/>
            <a:r>
              <a:rPr lang="en-GB" dirty="0"/>
              <a:t>Hive, Presto, Druid, AWS, Google cloud, etc</a:t>
            </a:r>
          </a:p>
          <a:p>
            <a:r>
              <a:rPr lang="en-GB" dirty="0"/>
              <a:t>Data sensors to trigger a DAG when data arrives</a:t>
            </a:r>
          </a:p>
          <a:p>
            <a:r>
              <a:rPr lang="en-GB" dirty="0"/>
              <a:t>Job testing through airflow itself</a:t>
            </a:r>
          </a:p>
          <a:p>
            <a:r>
              <a:rPr lang="en-GB" dirty="0"/>
              <a:t>Accessibility of log files and other meta-data through the web GUI</a:t>
            </a:r>
          </a:p>
          <a:p>
            <a:r>
              <a:rPr lang="en-GB" dirty="0"/>
              <a:t>Monitoring all jobs status in real time + Email alerts</a:t>
            </a:r>
          </a:p>
          <a:p>
            <a:r>
              <a:rPr lang="en-GB" dirty="0"/>
              <a:t>Community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10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the main components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DBEC7-9E64-47C2-AC2E-D372D142B4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4437" y="810702"/>
            <a:ext cx="7200900" cy="561411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2BA4C2-C6B6-4B7B-BC90-393AB967E1CA}"/>
              </a:ext>
            </a:extLst>
          </p:cNvPr>
          <p:cNvSpPr/>
          <p:nvPr/>
        </p:nvSpPr>
        <p:spPr>
          <a:xfrm>
            <a:off x="4592782" y="5133109"/>
            <a:ext cx="3584863" cy="12917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1404F5-7510-41CC-8EB5-6EEF5860ADB6}"/>
              </a:ext>
            </a:extLst>
          </p:cNvPr>
          <p:cNvSpPr/>
          <p:nvPr/>
        </p:nvSpPr>
        <p:spPr>
          <a:xfrm>
            <a:off x="4592781" y="2847108"/>
            <a:ext cx="3678383" cy="9663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0241A9-A271-403E-8E6B-4E3CD6D63F8A}"/>
              </a:ext>
            </a:extLst>
          </p:cNvPr>
          <p:cNvSpPr/>
          <p:nvPr/>
        </p:nvSpPr>
        <p:spPr>
          <a:xfrm>
            <a:off x="5008417" y="768186"/>
            <a:ext cx="2857501" cy="9663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involved to develop &amp; execute pipelines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6FF1A-B2F4-4837-AC9B-46C65ACC29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8" t="2088"/>
          <a:stretch/>
        </p:blipFill>
        <p:spPr>
          <a:xfrm>
            <a:off x="1624445" y="731134"/>
            <a:ext cx="8943110" cy="57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Interface of Airflow UI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C049D-F001-42BA-8481-FDCA3457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76" y="976745"/>
            <a:ext cx="10253848" cy="4904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AECCF5-83E2-4BE3-A48F-208FD1BE9CDC}"/>
              </a:ext>
            </a:extLst>
          </p:cNvPr>
          <p:cNvSpPr txBox="1"/>
          <p:nvPr/>
        </p:nvSpPr>
        <p:spPr>
          <a:xfrm>
            <a:off x="415635" y="6005947"/>
            <a:ext cx="11305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i="0" dirty="0">
                <a:solidFill>
                  <a:schemeClr val="tx1"/>
                </a:solidFill>
                <a:effectLst/>
                <a:latin typeface="FranklinGothic-Demi"/>
              </a:rPr>
              <a:t>The main page of Airflow’s web interface, showing an overview of the available DAGs and their recent results</a:t>
            </a:r>
            <a:r>
              <a:rPr lang="en-GB" sz="1800" b="1" dirty="0">
                <a:solidFill>
                  <a:schemeClr val="tx1"/>
                </a:solidFill>
              </a:rPr>
              <a:t> 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5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BF19-5D7C-4F9D-BF88-67343750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Airflow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A7C0-3F10-48C3-B6DD-88BA0D448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warehousing</a:t>
            </a:r>
          </a:p>
          <a:p>
            <a:r>
              <a:rPr lang="en-GB" dirty="0"/>
              <a:t>Machine Learning</a:t>
            </a:r>
          </a:p>
          <a:p>
            <a:r>
              <a:rPr lang="en-GB" dirty="0"/>
              <a:t>Email targeting</a:t>
            </a:r>
          </a:p>
          <a:p>
            <a:r>
              <a:rPr lang="en-GB" dirty="0"/>
              <a:t>Data infrastructure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39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80B-CD37-42EA-B89C-5A3FA5A7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Airflow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25B5D-CF76-4B4A-B7AE-31443C6BC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6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0351-4928-4C1F-93A8-37D58C28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Operators,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7FE05-30AB-470F-BE7D-E6BECDD06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443475" cy="5879250"/>
          </a:xfrm>
        </p:spPr>
        <p:txBody>
          <a:bodyPr/>
          <a:lstStyle/>
          <a:p>
            <a:r>
              <a:rPr lang="en-GB" dirty="0"/>
              <a:t>DAGs do not perform any actual computation</a:t>
            </a:r>
          </a:p>
          <a:p>
            <a:pPr lvl="1"/>
            <a:r>
              <a:rPr lang="en-GB" dirty="0"/>
              <a:t>Instead, </a:t>
            </a:r>
            <a:r>
              <a:rPr lang="en-GB" b="1" dirty="0"/>
              <a:t>Operators</a:t>
            </a:r>
            <a:r>
              <a:rPr lang="en-GB" dirty="0"/>
              <a:t> determine what actually gets done</a:t>
            </a:r>
          </a:p>
          <a:p>
            <a:r>
              <a:rPr lang="en-GB" dirty="0"/>
              <a:t>Task</a:t>
            </a:r>
          </a:p>
          <a:p>
            <a:pPr lvl="1"/>
            <a:r>
              <a:rPr lang="en-GB" dirty="0"/>
              <a:t>Once an operator is instantiated, it is referred to as a “task”</a:t>
            </a:r>
          </a:p>
          <a:p>
            <a:pPr lvl="1"/>
            <a:r>
              <a:rPr lang="en-GB" dirty="0"/>
              <a:t>An operator describes a single task in a workflow.</a:t>
            </a:r>
          </a:p>
          <a:p>
            <a:endParaRPr lang="en-GB" dirty="0"/>
          </a:p>
          <a:p>
            <a:r>
              <a:rPr lang="en-GB" dirty="0"/>
              <a:t>A DAG is a container that is used to organize tasks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D548C-0FC2-4D0F-82A8-6BD0EF0844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17377" y="727363"/>
            <a:ext cx="4156305" cy="51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4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3E72-C613-40B8-A530-49C3CF74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categories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30CB5-18A3-4C0E-871F-670BEA8F8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Sensors</a:t>
            </a:r>
          </a:p>
          <a:p>
            <a:pPr lvl="1"/>
            <a:r>
              <a:rPr lang="en-GB" dirty="0"/>
              <a:t>Will keep running until a certain criteria is met</a:t>
            </a:r>
          </a:p>
          <a:p>
            <a:pPr lvl="2"/>
            <a:r>
              <a:rPr lang="en-GB" dirty="0"/>
              <a:t>Example include waiting for a certain time, external file, or upstream data source.</a:t>
            </a:r>
          </a:p>
          <a:p>
            <a:endParaRPr lang="en-IN" dirty="0"/>
          </a:p>
          <a:p>
            <a:r>
              <a:rPr lang="en-IN" dirty="0"/>
              <a:t>Operators</a:t>
            </a:r>
          </a:p>
          <a:p>
            <a:pPr lvl="1"/>
            <a:r>
              <a:rPr lang="en-GB" dirty="0"/>
              <a:t>Triggers a certain action</a:t>
            </a:r>
          </a:p>
          <a:p>
            <a:pPr lvl="2"/>
            <a:r>
              <a:rPr lang="en-GB" dirty="0"/>
              <a:t>e.g. run a bash command, execute a python function, or execute a Hive query, etc</a:t>
            </a:r>
          </a:p>
          <a:p>
            <a:endParaRPr lang="en-IN" dirty="0"/>
          </a:p>
          <a:p>
            <a:r>
              <a:rPr lang="en-IN" dirty="0"/>
              <a:t>Transfers</a:t>
            </a:r>
          </a:p>
          <a:p>
            <a:pPr lvl="1"/>
            <a:r>
              <a:rPr lang="en-GB" dirty="0"/>
              <a:t>Moves data from one location to another</a:t>
            </a:r>
          </a:p>
          <a:p>
            <a:pPr lvl="2"/>
            <a:r>
              <a:rPr lang="en-GB" b="1" dirty="0" err="1"/>
              <a:t>MySqlToHiveTransfer</a:t>
            </a:r>
            <a:r>
              <a:rPr lang="en-GB" dirty="0"/>
              <a:t>: Moves data from </a:t>
            </a:r>
            <a:r>
              <a:rPr lang="en-GB" dirty="0" err="1"/>
              <a:t>MySql</a:t>
            </a:r>
            <a:r>
              <a:rPr lang="en-GB" dirty="0"/>
              <a:t> to Hive.</a:t>
            </a:r>
          </a:p>
          <a:p>
            <a:pPr lvl="2"/>
            <a:r>
              <a:rPr lang="en-GB" b="1" dirty="0"/>
              <a:t>S3ToRedshiftTransfer</a:t>
            </a:r>
            <a:r>
              <a:rPr lang="en-GB" dirty="0"/>
              <a:t>: load files from s3 to Redshift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97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Airflow Tasks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88340-6FAF-42A9-8518-62A1CFC4A8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279" y="710773"/>
            <a:ext cx="10591442" cy="5062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02085-39CE-4BA4-9CE6-A09E14CD066C}"/>
              </a:ext>
            </a:extLst>
          </p:cNvPr>
          <p:cNvSpPr txBox="1"/>
          <p:nvPr/>
        </p:nvSpPr>
        <p:spPr>
          <a:xfrm>
            <a:off x="2389909" y="6104106"/>
            <a:ext cx="83023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chemeClr val="tx1"/>
                </a:solidFill>
                <a:effectLst/>
                <a:latin typeface="FranklinGothic-Demi"/>
              </a:rPr>
              <a:t>Overview of the tasks in an individual DAG and the dependencies between these tasks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0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7E4CF6-1DBE-4D0C-A7C6-8C6A308D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an Airflow DAG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9AA5D-3C90-4834-ACDD-0AAE6A94C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AD066E-1BE1-4420-A3FA-7FE6E4BD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094CF-0D77-4987-9737-130A63D76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2D5070-AA83-45A6-A81C-4FDBDC72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76" y="2586038"/>
            <a:ext cx="11564847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942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D9FD-9935-4ED5-B4F1-F578C640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to write an Airflow DAG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B7B7-88C8-4FAA-9088-40F446E1B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Step 1: Importing modules</a:t>
            </a:r>
          </a:p>
          <a:p>
            <a:r>
              <a:rPr lang="en-GB" dirty="0"/>
              <a:t>Step 2: Default Arguments</a:t>
            </a:r>
          </a:p>
          <a:p>
            <a:r>
              <a:rPr lang="en-GB" dirty="0"/>
              <a:t>Step 3: Instantiate a DAG</a:t>
            </a:r>
          </a:p>
          <a:p>
            <a:r>
              <a:rPr lang="en-GB" dirty="0"/>
              <a:t>Step 4: Tasks</a:t>
            </a:r>
          </a:p>
          <a:p>
            <a:r>
              <a:rPr lang="en-GB" dirty="0"/>
              <a:t>Step 5: Setting up Dependencies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088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Importing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from datetime import </a:t>
            </a:r>
            <a:r>
              <a:rPr lang="en-IN" dirty="0" err="1">
                <a:solidFill>
                  <a:srgbClr val="0070C0"/>
                </a:solidFill>
              </a:rPr>
              <a:t>timedelta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import airflow</a:t>
            </a:r>
          </a:p>
          <a:p>
            <a:r>
              <a:rPr lang="en-IN" dirty="0">
                <a:solidFill>
                  <a:srgbClr val="0070C0"/>
                </a:solidFill>
              </a:rPr>
              <a:t>from airflow import DAG</a:t>
            </a:r>
          </a:p>
          <a:p>
            <a:r>
              <a:rPr lang="en-IN" dirty="0">
                <a:solidFill>
                  <a:srgbClr val="0070C0"/>
                </a:solidFill>
              </a:rPr>
              <a:t>from </a:t>
            </a:r>
            <a:r>
              <a:rPr lang="en-IN" dirty="0" err="1">
                <a:solidFill>
                  <a:srgbClr val="0070C0"/>
                </a:solidFill>
              </a:rPr>
              <a:t>airflow.operators.bash_operator</a:t>
            </a:r>
            <a:r>
              <a:rPr lang="en-IN" dirty="0">
                <a:solidFill>
                  <a:srgbClr val="0070C0"/>
                </a:solidFill>
              </a:rPr>
              <a:t> import </a:t>
            </a:r>
            <a:r>
              <a:rPr lang="en-IN" dirty="0" err="1">
                <a:solidFill>
                  <a:srgbClr val="0070C0"/>
                </a:solidFill>
              </a:rPr>
              <a:t>BashOperator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99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Default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default_args</a:t>
            </a:r>
            <a:r>
              <a:rPr lang="en-IN" dirty="0">
                <a:solidFill>
                  <a:srgbClr val="0070C0"/>
                </a:solidFill>
              </a:rPr>
              <a:t> = {</a:t>
            </a:r>
          </a:p>
          <a:p>
            <a:r>
              <a:rPr lang="en-IN" dirty="0">
                <a:solidFill>
                  <a:srgbClr val="0070C0"/>
                </a:solidFill>
              </a:rPr>
              <a:t>    'owner': 'airflow',    </a:t>
            </a:r>
          </a:p>
          <a:p>
            <a:r>
              <a:rPr lang="en-IN" dirty="0">
                <a:solidFill>
                  <a:srgbClr val="0070C0"/>
                </a:solidFill>
              </a:rPr>
              <a:t>    '</a:t>
            </a:r>
            <a:r>
              <a:rPr lang="en-IN" dirty="0" err="1">
                <a:solidFill>
                  <a:srgbClr val="0070C0"/>
                </a:solidFill>
              </a:rPr>
              <a:t>start_date</a:t>
            </a:r>
            <a:r>
              <a:rPr lang="en-IN" dirty="0">
                <a:solidFill>
                  <a:srgbClr val="0070C0"/>
                </a:solidFill>
              </a:rPr>
              <a:t>': </a:t>
            </a:r>
            <a:r>
              <a:rPr lang="en-IN" dirty="0" err="1">
                <a:solidFill>
                  <a:srgbClr val="0070C0"/>
                </a:solidFill>
              </a:rPr>
              <a:t>airflow.utils.dates.days_ago</a:t>
            </a:r>
            <a:r>
              <a:rPr lang="en-IN" dirty="0">
                <a:solidFill>
                  <a:srgbClr val="0070C0"/>
                </a:solidFill>
              </a:rPr>
              <a:t>(2),</a:t>
            </a:r>
          </a:p>
          <a:p>
            <a:r>
              <a:rPr lang="en-IN" dirty="0">
                <a:solidFill>
                  <a:srgbClr val="0070C0"/>
                </a:solidFill>
              </a:rPr>
              <a:t>    '</a:t>
            </a:r>
            <a:r>
              <a:rPr lang="en-IN" dirty="0" err="1">
                <a:solidFill>
                  <a:srgbClr val="0070C0"/>
                </a:solidFill>
              </a:rPr>
              <a:t>depends_on_past</a:t>
            </a:r>
            <a:r>
              <a:rPr lang="en-IN" dirty="0">
                <a:solidFill>
                  <a:srgbClr val="0070C0"/>
                </a:solidFill>
              </a:rPr>
              <a:t>': False,</a:t>
            </a:r>
          </a:p>
          <a:p>
            <a:r>
              <a:rPr lang="en-IN" dirty="0">
                <a:solidFill>
                  <a:srgbClr val="0070C0"/>
                </a:solidFill>
              </a:rPr>
              <a:t>    'email': ['airflow@example.com'],</a:t>
            </a:r>
          </a:p>
          <a:p>
            <a:r>
              <a:rPr lang="en-IN" dirty="0">
                <a:solidFill>
                  <a:srgbClr val="0070C0"/>
                </a:solidFill>
              </a:rPr>
              <a:t>    '</a:t>
            </a:r>
            <a:r>
              <a:rPr lang="en-IN" dirty="0" err="1">
                <a:solidFill>
                  <a:srgbClr val="0070C0"/>
                </a:solidFill>
              </a:rPr>
              <a:t>email_on_failure</a:t>
            </a:r>
            <a:r>
              <a:rPr lang="en-IN" dirty="0">
                <a:solidFill>
                  <a:srgbClr val="0070C0"/>
                </a:solidFill>
              </a:rPr>
              <a:t>': False,</a:t>
            </a:r>
          </a:p>
          <a:p>
            <a:r>
              <a:rPr lang="en-IN" dirty="0">
                <a:solidFill>
                  <a:srgbClr val="0070C0"/>
                </a:solidFill>
              </a:rPr>
              <a:t>    '</a:t>
            </a:r>
            <a:r>
              <a:rPr lang="en-IN" dirty="0" err="1">
                <a:solidFill>
                  <a:srgbClr val="0070C0"/>
                </a:solidFill>
              </a:rPr>
              <a:t>email_on_retry</a:t>
            </a:r>
            <a:r>
              <a:rPr lang="en-IN" dirty="0">
                <a:solidFill>
                  <a:srgbClr val="0070C0"/>
                </a:solidFill>
              </a:rPr>
              <a:t>': False,</a:t>
            </a:r>
          </a:p>
          <a:p>
            <a:r>
              <a:rPr lang="en-IN" dirty="0">
                <a:solidFill>
                  <a:schemeClr val="tx1"/>
                </a:solidFill>
              </a:rPr>
              <a:t>    # If a task fails, retry it once after waiting at least 5 minutes</a:t>
            </a:r>
          </a:p>
          <a:p>
            <a:r>
              <a:rPr lang="en-IN" dirty="0">
                <a:solidFill>
                  <a:srgbClr val="0070C0"/>
                </a:solidFill>
              </a:rPr>
              <a:t>    'retries': 1,</a:t>
            </a:r>
          </a:p>
          <a:p>
            <a:r>
              <a:rPr lang="en-IN" dirty="0">
                <a:solidFill>
                  <a:srgbClr val="0070C0"/>
                </a:solidFill>
              </a:rPr>
              <a:t>    '</a:t>
            </a:r>
            <a:r>
              <a:rPr lang="en-IN" dirty="0" err="1">
                <a:solidFill>
                  <a:srgbClr val="0070C0"/>
                </a:solidFill>
              </a:rPr>
              <a:t>retry_delay</a:t>
            </a:r>
            <a:r>
              <a:rPr lang="en-IN" dirty="0">
                <a:solidFill>
                  <a:srgbClr val="0070C0"/>
                </a:solidFill>
              </a:rPr>
              <a:t>': </a:t>
            </a:r>
            <a:r>
              <a:rPr lang="en-IN" dirty="0" err="1">
                <a:solidFill>
                  <a:srgbClr val="0070C0"/>
                </a:solidFill>
              </a:rPr>
              <a:t>timedelta</a:t>
            </a:r>
            <a:r>
              <a:rPr lang="en-IN" dirty="0">
                <a:solidFill>
                  <a:srgbClr val="0070C0"/>
                </a:solidFill>
              </a:rPr>
              <a:t>(minutes=5),</a:t>
            </a:r>
          </a:p>
          <a:p>
            <a:r>
              <a:rPr lang="en-IN" dirty="0">
                <a:solidFill>
                  <a:srgbClr val="0070C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004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Instantiate a DAG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dag</a:t>
            </a:r>
            <a:r>
              <a:rPr lang="en-IN" dirty="0">
                <a:solidFill>
                  <a:srgbClr val="0070C0"/>
                </a:solidFill>
              </a:rPr>
              <a:t> = DAG(</a:t>
            </a:r>
          </a:p>
          <a:p>
            <a:r>
              <a:rPr lang="en-IN" dirty="0">
                <a:solidFill>
                  <a:srgbClr val="0070C0"/>
                </a:solidFill>
              </a:rPr>
              <a:t>    ‘</a:t>
            </a:r>
            <a:r>
              <a:rPr lang="en-IN" dirty="0" err="1">
                <a:solidFill>
                  <a:srgbClr val="0070C0"/>
                </a:solidFill>
              </a:rPr>
              <a:t>dag</a:t>
            </a:r>
            <a:r>
              <a:rPr lang="en-IN" dirty="0">
                <a:solidFill>
                  <a:srgbClr val="0070C0"/>
                </a:solidFill>
              </a:rPr>
              <a:t>-sample',</a:t>
            </a:r>
          </a:p>
          <a:p>
            <a:r>
              <a:rPr lang="en-IN" dirty="0">
                <a:solidFill>
                  <a:srgbClr val="0070C0"/>
                </a:solidFill>
              </a:rPr>
              <a:t>    </a:t>
            </a:r>
            <a:r>
              <a:rPr lang="en-IN" dirty="0" err="1">
                <a:solidFill>
                  <a:srgbClr val="0070C0"/>
                </a:solidFill>
              </a:rPr>
              <a:t>default_args</a:t>
            </a:r>
            <a:r>
              <a:rPr lang="en-IN" dirty="0">
                <a:solidFill>
                  <a:srgbClr val="0070C0"/>
                </a:solidFill>
              </a:rPr>
              <a:t>=</a:t>
            </a:r>
            <a:r>
              <a:rPr lang="en-IN" dirty="0" err="1">
                <a:solidFill>
                  <a:srgbClr val="0070C0"/>
                </a:solidFill>
              </a:rPr>
              <a:t>default_args</a:t>
            </a:r>
            <a:r>
              <a:rPr lang="en-IN" dirty="0">
                <a:solidFill>
                  <a:srgbClr val="0070C0"/>
                </a:solidFill>
              </a:rPr>
              <a:t>,</a:t>
            </a:r>
          </a:p>
          <a:p>
            <a:r>
              <a:rPr lang="en-IN" dirty="0">
                <a:solidFill>
                  <a:srgbClr val="0070C0"/>
                </a:solidFill>
              </a:rPr>
              <a:t>    description='A simple tutorial DAG',</a:t>
            </a:r>
          </a:p>
          <a:p>
            <a:r>
              <a:rPr lang="en-IN" dirty="0">
                <a:solidFill>
                  <a:schemeClr val="tx1"/>
                </a:solidFill>
              </a:rPr>
              <a:t>    # Continue to run DAG once per day</a:t>
            </a:r>
          </a:p>
          <a:p>
            <a:r>
              <a:rPr lang="en-IN" dirty="0">
                <a:solidFill>
                  <a:srgbClr val="0070C0"/>
                </a:solidFill>
              </a:rPr>
              <a:t>    </a:t>
            </a:r>
            <a:r>
              <a:rPr lang="en-IN" dirty="0" err="1">
                <a:solidFill>
                  <a:srgbClr val="0070C0"/>
                </a:solidFill>
              </a:rPr>
              <a:t>schedule_interval</a:t>
            </a:r>
            <a:r>
              <a:rPr lang="en-IN" dirty="0">
                <a:solidFill>
                  <a:srgbClr val="0070C0"/>
                </a:solidFill>
              </a:rPr>
              <a:t>=</a:t>
            </a:r>
            <a:r>
              <a:rPr lang="en-IN" dirty="0" err="1">
                <a:solidFill>
                  <a:srgbClr val="0070C0"/>
                </a:solidFill>
              </a:rPr>
              <a:t>timedelta</a:t>
            </a:r>
            <a:r>
              <a:rPr lang="en-IN" dirty="0">
                <a:solidFill>
                  <a:srgbClr val="0070C0"/>
                </a:solidFill>
              </a:rPr>
              <a:t>(days=1),</a:t>
            </a:r>
          </a:p>
          <a:p>
            <a:r>
              <a:rPr lang="en-IN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4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4: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/>
                </a:solidFill>
              </a:rPr>
              <a:t># t1, t2 and t3 are examples of tasks created by instantiating operators</a:t>
            </a:r>
          </a:p>
          <a:p>
            <a:r>
              <a:rPr lang="en-IN" sz="2000" dirty="0">
                <a:solidFill>
                  <a:srgbClr val="0070C0"/>
                </a:solidFill>
              </a:rPr>
              <a:t>t1 = </a:t>
            </a:r>
            <a:r>
              <a:rPr lang="en-IN" sz="2000" dirty="0" err="1">
                <a:solidFill>
                  <a:srgbClr val="0070C0"/>
                </a:solidFill>
              </a:rPr>
              <a:t>BashOperator</a:t>
            </a:r>
            <a:r>
              <a:rPr lang="en-IN" sz="2000" dirty="0">
                <a:solidFill>
                  <a:srgbClr val="0070C0"/>
                </a:solidFill>
              </a:rPr>
              <a:t>(</a:t>
            </a:r>
            <a:r>
              <a:rPr lang="en-IN" sz="2000" dirty="0" err="1">
                <a:solidFill>
                  <a:srgbClr val="0070C0"/>
                </a:solidFill>
              </a:rPr>
              <a:t>task_id</a:t>
            </a:r>
            <a:r>
              <a:rPr lang="en-IN" sz="2000" dirty="0">
                <a:solidFill>
                  <a:srgbClr val="0070C0"/>
                </a:solidFill>
              </a:rPr>
              <a:t>='</a:t>
            </a:r>
            <a:r>
              <a:rPr lang="en-IN" sz="2000" dirty="0" err="1">
                <a:solidFill>
                  <a:srgbClr val="0070C0"/>
                </a:solidFill>
              </a:rPr>
              <a:t>print_date</a:t>
            </a:r>
            <a:r>
              <a:rPr lang="en-IN" sz="2000" dirty="0">
                <a:solidFill>
                  <a:srgbClr val="0070C0"/>
                </a:solidFill>
              </a:rPr>
              <a:t>’,  </a:t>
            </a:r>
            <a:r>
              <a:rPr lang="en-IN" sz="2000" dirty="0" err="1">
                <a:solidFill>
                  <a:srgbClr val="0070C0"/>
                </a:solidFill>
              </a:rPr>
              <a:t>bash_command</a:t>
            </a:r>
            <a:r>
              <a:rPr lang="en-IN" sz="2000" dirty="0">
                <a:solidFill>
                  <a:srgbClr val="0070C0"/>
                </a:solidFill>
              </a:rPr>
              <a:t>='date’,  </a:t>
            </a:r>
            <a:r>
              <a:rPr lang="en-IN" sz="2000" dirty="0" err="1">
                <a:solidFill>
                  <a:srgbClr val="0070C0"/>
                </a:solidFill>
              </a:rPr>
              <a:t>dag</a:t>
            </a:r>
            <a:r>
              <a:rPr lang="en-IN" sz="2000" dirty="0">
                <a:solidFill>
                  <a:srgbClr val="0070C0"/>
                </a:solidFill>
              </a:rPr>
              <a:t>=</a:t>
            </a:r>
            <a:r>
              <a:rPr lang="en-IN" sz="2000" dirty="0" err="1">
                <a:solidFill>
                  <a:srgbClr val="0070C0"/>
                </a:solidFill>
              </a:rPr>
              <a:t>dag</a:t>
            </a:r>
            <a:r>
              <a:rPr lang="en-IN" sz="2000" dirty="0">
                <a:solidFill>
                  <a:srgbClr val="0070C0"/>
                </a:solidFill>
              </a:rPr>
              <a:t>,)</a:t>
            </a:r>
          </a:p>
          <a:p>
            <a:endParaRPr lang="en-IN" sz="2000" dirty="0">
              <a:solidFill>
                <a:srgbClr val="0070C0"/>
              </a:solidFill>
            </a:endParaRPr>
          </a:p>
          <a:p>
            <a:r>
              <a:rPr lang="en-IN" sz="2000" dirty="0">
                <a:solidFill>
                  <a:srgbClr val="0070C0"/>
                </a:solidFill>
              </a:rPr>
              <a:t>t2 = </a:t>
            </a:r>
            <a:r>
              <a:rPr lang="en-IN" sz="2000" dirty="0" err="1">
                <a:solidFill>
                  <a:srgbClr val="0070C0"/>
                </a:solidFill>
              </a:rPr>
              <a:t>BashOperator</a:t>
            </a:r>
            <a:r>
              <a:rPr lang="en-IN" sz="2000" dirty="0">
                <a:solidFill>
                  <a:srgbClr val="0070C0"/>
                </a:solidFill>
              </a:rPr>
              <a:t>(</a:t>
            </a:r>
            <a:r>
              <a:rPr lang="en-IN" sz="2000" dirty="0" err="1">
                <a:solidFill>
                  <a:srgbClr val="0070C0"/>
                </a:solidFill>
              </a:rPr>
              <a:t>task_id</a:t>
            </a:r>
            <a:r>
              <a:rPr lang="en-IN" sz="2000" dirty="0">
                <a:solidFill>
                  <a:srgbClr val="0070C0"/>
                </a:solidFill>
              </a:rPr>
              <a:t>='sleep’,  </a:t>
            </a:r>
            <a:r>
              <a:rPr lang="en-IN" sz="2000" dirty="0" err="1">
                <a:solidFill>
                  <a:srgbClr val="0070C0"/>
                </a:solidFill>
              </a:rPr>
              <a:t>depends_on_past</a:t>
            </a:r>
            <a:r>
              <a:rPr lang="en-IN" sz="2000" dirty="0">
                <a:solidFill>
                  <a:srgbClr val="0070C0"/>
                </a:solidFill>
              </a:rPr>
              <a:t>=False, </a:t>
            </a:r>
            <a:r>
              <a:rPr lang="en-IN" sz="2000" dirty="0" err="1">
                <a:solidFill>
                  <a:srgbClr val="0070C0"/>
                </a:solidFill>
              </a:rPr>
              <a:t>bash_command</a:t>
            </a:r>
            <a:r>
              <a:rPr lang="en-IN" sz="2000" dirty="0">
                <a:solidFill>
                  <a:srgbClr val="0070C0"/>
                </a:solidFill>
              </a:rPr>
              <a:t>='sleep 5', </a:t>
            </a:r>
            <a:r>
              <a:rPr lang="en-IN" sz="2000" dirty="0" err="1">
                <a:solidFill>
                  <a:srgbClr val="0070C0"/>
                </a:solidFill>
              </a:rPr>
              <a:t>dag</a:t>
            </a:r>
            <a:r>
              <a:rPr lang="en-IN" sz="2000" dirty="0">
                <a:solidFill>
                  <a:srgbClr val="0070C0"/>
                </a:solidFill>
              </a:rPr>
              <a:t>=</a:t>
            </a:r>
            <a:r>
              <a:rPr lang="en-IN" sz="2000" dirty="0" err="1">
                <a:solidFill>
                  <a:srgbClr val="0070C0"/>
                </a:solidFill>
              </a:rPr>
              <a:t>dag</a:t>
            </a:r>
            <a:r>
              <a:rPr lang="en-IN" sz="2000" dirty="0">
                <a:solidFill>
                  <a:srgbClr val="0070C0"/>
                </a:solidFill>
              </a:rPr>
              <a:t>,)</a:t>
            </a:r>
          </a:p>
          <a:p>
            <a:endParaRPr lang="en-IN" sz="2000" dirty="0">
              <a:solidFill>
                <a:srgbClr val="0070C0"/>
              </a:solidFill>
            </a:endParaRPr>
          </a:p>
          <a:p>
            <a:r>
              <a:rPr lang="en-IN" sz="2000" b="1" dirty="0" err="1">
                <a:solidFill>
                  <a:srgbClr val="0070C0"/>
                </a:solidFill>
              </a:rPr>
              <a:t>templated_command</a:t>
            </a:r>
            <a:r>
              <a:rPr lang="en-IN" sz="2000" dirty="0">
                <a:solidFill>
                  <a:srgbClr val="0070C0"/>
                </a:solidFill>
              </a:rPr>
              <a:t> = """</a:t>
            </a:r>
          </a:p>
          <a:p>
            <a:r>
              <a:rPr lang="en-IN" sz="2000" dirty="0">
                <a:solidFill>
                  <a:srgbClr val="0070C0"/>
                </a:solidFill>
              </a:rPr>
              <a:t>{% for </a:t>
            </a:r>
            <a:r>
              <a:rPr lang="en-IN" sz="2000" dirty="0" err="1">
                <a:solidFill>
                  <a:srgbClr val="0070C0"/>
                </a:solidFill>
              </a:rPr>
              <a:t>i</a:t>
            </a:r>
            <a:r>
              <a:rPr lang="en-IN" sz="2000" dirty="0">
                <a:solidFill>
                  <a:srgbClr val="0070C0"/>
                </a:solidFill>
              </a:rPr>
              <a:t> in range(5) %}</a:t>
            </a:r>
          </a:p>
          <a:p>
            <a:r>
              <a:rPr lang="en-IN" sz="2000" dirty="0">
                <a:solidFill>
                  <a:srgbClr val="0070C0"/>
                </a:solidFill>
              </a:rPr>
              <a:t>    echo "{{ ds }}"</a:t>
            </a:r>
          </a:p>
          <a:p>
            <a:r>
              <a:rPr lang="en-IN" sz="2000" dirty="0">
                <a:solidFill>
                  <a:srgbClr val="0070C0"/>
                </a:solidFill>
              </a:rPr>
              <a:t>    echo "{{ </a:t>
            </a:r>
            <a:r>
              <a:rPr lang="en-IN" sz="2000" dirty="0" err="1">
                <a:solidFill>
                  <a:srgbClr val="0070C0"/>
                </a:solidFill>
              </a:rPr>
              <a:t>macros.ds_add</a:t>
            </a:r>
            <a:r>
              <a:rPr lang="en-IN" sz="2000" dirty="0">
                <a:solidFill>
                  <a:srgbClr val="0070C0"/>
                </a:solidFill>
              </a:rPr>
              <a:t>(ds, 7)}}"</a:t>
            </a:r>
          </a:p>
          <a:p>
            <a:r>
              <a:rPr lang="en-IN" sz="2000" dirty="0">
                <a:solidFill>
                  <a:srgbClr val="0070C0"/>
                </a:solidFill>
              </a:rPr>
              <a:t>    echo "{{ </a:t>
            </a:r>
            <a:r>
              <a:rPr lang="en-IN" sz="2000" dirty="0" err="1">
                <a:solidFill>
                  <a:srgbClr val="0070C0"/>
                </a:solidFill>
              </a:rPr>
              <a:t>params.my_param</a:t>
            </a:r>
            <a:r>
              <a:rPr lang="en-IN" sz="2000" dirty="0">
                <a:solidFill>
                  <a:srgbClr val="0070C0"/>
                </a:solidFill>
              </a:rPr>
              <a:t> }}"</a:t>
            </a:r>
          </a:p>
          <a:p>
            <a:r>
              <a:rPr lang="en-IN" sz="2000" dirty="0">
                <a:solidFill>
                  <a:srgbClr val="0070C0"/>
                </a:solidFill>
              </a:rPr>
              <a:t>{% </a:t>
            </a:r>
            <a:r>
              <a:rPr lang="en-IN" sz="2000" dirty="0" err="1">
                <a:solidFill>
                  <a:srgbClr val="0070C0"/>
                </a:solidFill>
              </a:rPr>
              <a:t>endfor</a:t>
            </a:r>
            <a:r>
              <a:rPr lang="en-IN" sz="2000" dirty="0">
                <a:solidFill>
                  <a:srgbClr val="0070C0"/>
                </a:solidFill>
              </a:rPr>
              <a:t> %}</a:t>
            </a:r>
          </a:p>
          <a:p>
            <a:r>
              <a:rPr lang="en-IN" sz="2000" dirty="0">
                <a:solidFill>
                  <a:srgbClr val="0070C0"/>
                </a:solidFill>
              </a:rPr>
              <a:t>"""</a:t>
            </a:r>
          </a:p>
          <a:p>
            <a:endParaRPr lang="en-IN" sz="2000" dirty="0">
              <a:solidFill>
                <a:srgbClr val="0070C0"/>
              </a:solidFill>
            </a:endParaRPr>
          </a:p>
          <a:p>
            <a:r>
              <a:rPr lang="en-IN" sz="2000" dirty="0">
                <a:solidFill>
                  <a:srgbClr val="0070C0"/>
                </a:solidFill>
              </a:rPr>
              <a:t>t3 = </a:t>
            </a:r>
            <a:r>
              <a:rPr lang="en-IN" sz="2000" dirty="0" err="1">
                <a:solidFill>
                  <a:srgbClr val="0070C0"/>
                </a:solidFill>
              </a:rPr>
              <a:t>BashOperator</a:t>
            </a:r>
            <a:r>
              <a:rPr lang="en-IN" sz="2000" dirty="0">
                <a:solidFill>
                  <a:srgbClr val="0070C0"/>
                </a:solidFill>
              </a:rPr>
              <a:t>(</a:t>
            </a:r>
            <a:r>
              <a:rPr lang="en-IN" sz="2000" dirty="0" err="1">
                <a:solidFill>
                  <a:srgbClr val="0070C0"/>
                </a:solidFill>
              </a:rPr>
              <a:t>task_id</a:t>
            </a:r>
            <a:r>
              <a:rPr lang="en-IN" sz="2000" dirty="0">
                <a:solidFill>
                  <a:srgbClr val="0070C0"/>
                </a:solidFill>
              </a:rPr>
              <a:t>='templated', </a:t>
            </a:r>
            <a:r>
              <a:rPr lang="en-IN" sz="2000" dirty="0" err="1">
                <a:solidFill>
                  <a:srgbClr val="0070C0"/>
                </a:solidFill>
              </a:rPr>
              <a:t>depends_on_past</a:t>
            </a:r>
            <a:r>
              <a:rPr lang="en-IN" sz="2000" dirty="0">
                <a:solidFill>
                  <a:srgbClr val="0070C0"/>
                </a:solidFill>
              </a:rPr>
              <a:t>=False,  </a:t>
            </a:r>
            <a:r>
              <a:rPr lang="en-IN" sz="2000" dirty="0" err="1">
                <a:solidFill>
                  <a:srgbClr val="0070C0"/>
                </a:solidFill>
              </a:rPr>
              <a:t>bash_command</a:t>
            </a:r>
            <a:r>
              <a:rPr lang="en-IN" sz="2000" dirty="0">
                <a:solidFill>
                  <a:srgbClr val="0070C0"/>
                </a:solidFill>
              </a:rPr>
              <a:t>=</a:t>
            </a:r>
            <a:r>
              <a:rPr lang="en-IN" sz="2000" b="1" dirty="0" err="1">
                <a:solidFill>
                  <a:srgbClr val="0070C0"/>
                </a:solidFill>
              </a:rPr>
              <a:t>templated_command</a:t>
            </a:r>
            <a:r>
              <a:rPr lang="en-IN" sz="2000" dirty="0">
                <a:solidFill>
                  <a:srgbClr val="0070C0"/>
                </a:solidFill>
              </a:rPr>
              <a:t>,  params={'</a:t>
            </a:r>
            <a:r>
              <a:rPr lang="en-IN" sz="2000" dirty="0" err="1">
                <a:solidFill>
                  <a:srgbClr val="0070C0"/>
                </a:solidFill>
              </a:rPr>
              <a:t>my_param</a:t>
            </a:r>
            <a:r>
              <a:rPr lang="en-IN" sz="2000" dirty="0">
                <a:solidFill>
                  <a:srgbClr val="0070C0"/>
                </a:solidFill>
              </a:rPr>
              <a:t>': 'Parameter I passed in'},  </a:t>
            </a:r>
            <a:r>
              <a:rPr lang="en-IN" sz="2000" dirty="0" err="1">
                <a:solidFill>
                  <a:srgbClr val="0070C0"/>
                </a:solidFill>
              </a:rPr>
              <a:t>dag</a:t>
            </a:r>
            <a:r>
              <a:rPr lang="en-IN" sz="2000" dirty="0">
                <a:solidFill>
                  <a:srgbClr val="0070C0"/>
                </a:solidFill>
              </a:rPr>
              <a:t>=</a:t>
            </a:r>
            <a:r>
              <a:rPr lang="en-IN" sz="2000" dirty="0" err="1">
                <a:solidFill>
                  <a:srgbClr val="0070C0"/>
                </a:solidFill>
              </a:rPr>
              <a:t>dag</a:t>
            </a:r>
            <a:r>
              <a:rPr lang="en-IN" sz="2000" dirty="0">
                <a:solidFill>
                  <a:srgbClr val="0070C0"/>
                </a:solidFill>
              </a:rPr>
              <a:t>,)</a:t>
            </a:r>
          </a:p>
        </p:txBody>
      </p:sp>
    </p:spTree>
    <p:extLst>
      <p:ext uri="{BB962C8B-B14F-4D97-AF65-F5344CB8AC3E}">
        <p14:creationId xmlns:p14="http://schemas.microsoft.com/office/powerpoint/2010/main" val="3284616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5: Setting up Dependencies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5857126" cy="587925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# t2 will depend on t1</a:t>
            </a:r>
          </a:p>
          <a:p>
            <a:r>
              <a:rPr lang="en-GB" dirty="0">
                <a:solidFill>
                  <a:srgbClr val="0070C0"/>
                </a:solidFill>
              </a:rPr>
              <a:t>t1.set_downstream(t2)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# t3 will depend on t1</a:t>
            </a:r>
          </a:p>
          <a:p>
            <a:r>
              <a:rPr lang="en-GB" dirty="0">
                <a:solidFill>
                  <a:srgbClr val="0070C0"/>
                </a:solidFill>
              </a:rPr>
              <a:t>t3.set_upstream(t1)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4042B59-FB24-40D4-8797-C908FD28B5F6}"/>
              </a:ext>
            </a:extLst>
          </p:cNvPr>
          <p:cNvSpPr txBox="1">
            <a:spLocks/>
          </p:cNvSpPr>
          <p:nvPr/>
        </p:nvSpPr>
        <p:spPr>
          <a:xfrm>
            <a:off x="6192982" y="583876"/>
            <a:ext cx="5857127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dirty="0">
                <a:solidFill>
                  <a:srgbClr val="0070C0"/>
                </a:solidFill>
              </a:rPr>
              <a:t>t1 &gt;&gt; t2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t2 &lt;&lt; t1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t1.set_downstream([t2, t3])</a:t>
            </a:r>
          </a:p>
          <a:p>
            <a:r>
              <a:rPr lang="en-IN" dirty="0">
                <a:solidFill>
                  <a:srgbClr val="0070C0"/>
                </a:solidFill>
              </a:rPr>
              <a:t>t1 &gt;&gt; [t2, t3]</a:t>
            </a:r>
          </a:p>
          <a:p>
            <a:r>
              <a:rPr lang="en-IN" dirty="0">
                <a:solidFill>
                  <a:srgbClr val="0070C0"/>
                </a:solidFill>
              </a:rPr>
              <a:t>[t2, t3] &lt;&lt; t1</a:t>
            </a:r>
          </a:p>
        </p:txBody>
      </p:sp>
    </p:spTree>
    <p:extLst>
      <p:ext uri="{BB962C8B-B14F-4D97-AF65-F5344CB8AC3E}">
        <p14:creationId xmlns:p14="http://schemas.microsoft.com/office/powerpoint/2010/main" val="417527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DagRuns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execution_time</a:t>
            </a:r>
            <a:endParaRPr lang="en-IN" dirty="0"/>
          </a:p>
          <a:p>
            <a:pPr lvl="1"/>
            <a:r>
              <a:rPr lang="en-GB" dirty="0"/>
              <a:t>Begin at the DAG’s </a:t>
            </a:r>
            <a:r>
              <a:rPr lang="en-GB" dirty="0" err="1"/>
              <a:t>start_date</a:t>
            </a:r>
            <a:r>
              <a:rPr lang="en-GB" dirty="0"/>
              <a:t> and repeat every </a:t>
            </a:r>
            <a:r>
              <a:rPr lang="en-GB" dirty="0" err="1"/>
              <a:t>schedule_interval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For each </a:t>
            </a:r>
            <a:r>
              <a:rPr lang="en-GB" dirty="0" err="1"/>
              <a:t>execution_time</a:t>
            </a:r>
            <a:r>
              <a:rPr lang="en-GB" dirty="0"/>
              <a:t>, a </a:t>
            </a:r>
            <a:r>
              <a:rPr lang="en-GB" dirty="0" err="1"/>
              <a:t>DagRun</a:t>
            </a:r>
            <a:r>
              <a:rPr lang="en-GB" dirty="0"/>
              <a:t> is created and operates under the context of that execution time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DagRun</a:t>
            </a:r>
            <a:r>
              <a:rPr lang="en-GB" dirty="0"/>
              <a:t> is simply a DAG that has a specific execution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494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TaskInstances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task that belongs to </a:t>
            </a:r>
            <a:r>
              <a:rPr lang="en-GB" dirty="0" err="1"/>
              <a:t>DagRuns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757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26F2-FA15-42A1-B683-8C08B018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DAG Graph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5F41D-DD46-4536-8644-25B80ED42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C99D11-E0E2-4ECA-918C-D6BA228BA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1336" y="1683327"/>
            <a:ext cx="11565082" cy="225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26F2-FA15-42A1-B683-8C08B018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DAG Tree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5F41D-DD46-4536-8644-25B80ED42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C99D11-E0E2-4ECA-918C-D6BA228BA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8795" y="731323"/>
            <a:ext cx="11834410" cy="520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6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Consist of several tasks</a:t>
            </a:r>
          </a:p>
          <a:p>
            <a:r>
              <a:rPr lang="en-GB" dirty="0"/>
              <a:t>To achieve the desired result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0465A-A2E5-41F3-AC70-782DDE69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60" y="2502910"/>
            <a:ext cx="7132489" cy="22665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950C69-B311-482A-91FB-7165FD3A609A}"/>
              </a:ext>
            </a:extLst>
          </p:cNvPr>
          <p:cNvSpPr txBox="1"/>
          <p:nvPr/>
        </p:nvSpPr>
        <p:spPr>
          <a:xfrm>
            <a:off x="2445760" y="4977246"/>
            <a:ext cx="7682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1"/>
                </a:solidFill>
                <a:effectLst/>
                <a:latin typeface="FranklinGothic-Demi"/>
              </a:rPr>
              <a:t>Overview of the weather dashboard use case, in which weather data is fetched from an external API and fed into a dynamic dashboard</a:t>
            </a:r>
            <a:r>
              <a:rPr lang="en-GB" sz="1800" b="1" dirty="0">
                <a:solidFill>
                  <a:schemeClr val="tx1"/>
                </a:solidFill>
              </a:rPr>
              <a:t> </a:t>
            </a:r>
            <a:br>
              <a:rPr lang="en-GB" sz="1800" b="1" dirty="0">
                <a:solidFill>
                  <a:schemeClr val="tx1"/>
                </a:solidFill>
              </a:rPr>
            </a:b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1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Incremental loading and backfilling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54B2D-1F57-4457-B170-DE31B612B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72" y="656369"/>
            <a:ext cx="9462656" cy="55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87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Scheduling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05FB6-6662-41C2-AB20-ADC4F49C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697110"/>
            <a:ext cx="9291698" cy="1843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C3155-D260-4F5F-BBED-29E888B5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96" y="2541082"/>
            <a:ext cx="9291698" cy="2354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A4E212-B31F-4496-9B0F-7E7771AF71FD}"/>
              </a:ext>
            </a:extLst>
          </p:cNvPr>
          <p:cNvSpPr txBox="1"/>
          <p:nvPr/>
        </p:nvSpPr>
        <p:spPr>
          <a:xfrm>
            <a:off x="734411" y="5112873"/>
            <a:ext cx="11315700" cy="1160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FranklinGothic-Demi"/>
              </a:rPr>
              <a:t>Schedule intervals for a daily scheduled DAG with a specified start date (2019-01-01)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FranklinGothic-Demi"/>
              </a:rPr>
              <a:t>Arrows indicate the time point at which a DAG is executed</a:t>
            </a:r>
            <a:endParaRPr lang="en-GB" sz="1600" b="1" dirty="0">
              <a:solidFill>
                <a:schemeClr val="tx1"/>
              </a:solidFill>
              <a:latin typeface="FranklinGothic-Dem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FranklinGothic-Demi"/>
              </a:rPr>
              <a:t>Without a specified end date, the DAG will keep being executed every day until the DAG is switched off.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25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Scheduling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Schedule intervals for a daily scheduled DAG with specified </a:t>
            </a:r>
          </a:p>
          <a:p>
            <a:pPr lvl="1"/>
            <a:r>
              <a:rPr lang="en-GB" dirty="0"/>
              <a:t>Start (2019-01-01) and </a:t>
            </a:r>
          </a:p>
          <a:p>
            <a:pPr lvl="1"/>
            <a:r>
              <a:rPr lang="en-GB" dirty="0"/>
              <a:t>End dates (2019-01-05)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1C0C1-BD11-4AAA-8C23-195B9192C2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1014" y="1423926"/>
            <a:ext cx="6827773" cy="1667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67E8B-D337-4B09-9370-9B0DA0C013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457" y="3930605"/>
            <a:ext cx="7871113" cy="17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65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Cron-based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0 * * * * = hourly (running on the hour)</a:t>
            </a:r>
          </a:p>
          <a:p>
            <a:pPr lvl="1"/>
            <a:r>
              <a:rPr lang="en-GB" dirty="0"/>
              <a:t>0 0 * * * = daily (running at midnight)</a:t>
            </a:r>
          </a:p>
          <a:p>
            <a:pPr lvl="1"/>
            <a:r>
              <a:rPr lang="en-GB" dirty="0"/>
              <a:t>0 0 * * 0 = weekly (running at midnight on Sunday)</a:t>
            </a:r>
          </a:p>
          <a:p>
            <a:r>
              <a:rPr lang="en-GB" dirty="0"/>
              <a:t>More complicated examples:</a:t>
            </a:r>
          </a:p>
          <a:p>
            <a:pPr lvl="1"/>
            <a:r>
              <a:rPr lang="en-GB" dirty="0"/>
              <a:t>0 0 1 * * = midnight on the first of every month</a:t>
            </a:r>
          </a:p>
          <a:p>
            <a:pPr lvl="1"/>
            <a:r>
              <a:rPr lang="en-GB" dirty="0"/>
              <a:t>45 23 * * SAT = 23:45 every Saturday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B4722-7F83-4F89-AD49-B08F12E4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5" y="737755"/>
            <a:ext cx="9477464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3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Airflow </a:t>
            </a:r>
            <a:r>
              <a:rPr lang="en-IN" dirty="0" err="1"/>
              <a:t>presets</a:t>
            </a:r>
            <a:r>
              <a:rPr lang="en-IN" dirty="0"/>
              <a:t> for frequently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6C21B-03F0-4589-B1D1-85C0C432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27" y="1353847"/>
            <a:ext cx="9757146" cy="44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2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Frequency-based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1B0B0-9853-42B8-8671-72FFABD4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8" y="626179"/>
            <a:ext cx="11596264" cy="1932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D8EE2-F824-4BB3-BED1-F0B88DF31EE9}"/>
              </a:ext>
            </a:extLst>
          </p:cNvPr>
          <p:cNvSpPr txBox="1"/>
          <p:nvPr/>
        </p:nvSpPr>
        <p:spPr>
          <a:xfrm>
            <a:off x="852054" y="2801910"/>
            <a:ext cx="10120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1"/>
                </a:solidFill>
                <a:effectLst/>
                <a:latin typeface="NewBaskerville-Roman"/>
              </a:rPr>
              <a:t>Run every three days following the start date (on the 4th, 7th, 10th, and so on of January 2019). 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18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dates in Airflow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D69EA-88BC-41A0-954E-A591B29E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28699"/>
            <a:ext cx="7860724" cy="27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4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date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Defined as start time of corresponding schedule interval rather than time at which the DAG is executed (which is typically the end of the interval)</a:t>
            </a:r>
          </a:p>
          <a:p>
            <a:r>
              <a:rPr lang="en-GB" dirty="0"/>
              <a:t>As such, value of </a:t>
            </a:r>
            <a:r>
              <a:rPr lang="en-GB" dirty="0" err="1"/>
              <a:t>execution_date</a:t>
            </a:r>
            <a:r>
              <a:rPr lang="en-GB" dirty="0"/>
              <a:t> points to start of the current interval, while the </a:t>
            </a:r>
            <a:r>
              <a:rPr lang="en-GB" dirty="0" err="1"/>
              <a:t>previous_execution_date</a:t>
            </a:r>
            <a:r>
              <a:rPr lang="en-GB" dirty="0"/>
              <a:t> and </a:t>
            </a:r>
            <a:r>
              <a:rPr lang="en-GB" dirty="0" err="1"/>
              <a:t>next_execution_date</a:t>
            </a:r>
            <a:r>
              <a:rPr lang="en-GB" dirty="0"/>
              <a:t> parameters point to start of previous and next schedule intervals, respectively</a:t>
            </a:r>
          </a:p>
          <a:p>
            <a:r>
              <a:rPr lang="en-GB" dirty="0"/>
              <a:t>Current interval can be derived from a combination of the </a:t>
            </a:r>
            <a:r>
              <a:rPr lang="en-GB" dirty="0" err="1"/>
              <a:t>execution_date</a:t>
            </a:r>
            <a:r>
              <a:rPr lang="en-GB" dirty="0"/>
              <a:t> and the </a:t>
            </a:r>
            <a:r>
              <a:rPr lang="en-GB" dirty="0" err="1"/>
              <a:t>next_execution_date</a:t>
            </a:r>
            <a:r>
              <a:rPr lang="en-GB" dirty="0"/>
              <a:t>, which signifies the start of the next interval and thus the end of the current one.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00E56-98BD-4DFD-8946-88691DCE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88" y="4188996"/>
            <a:ext cx="9077606" cy="22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2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Backfilling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DC393-2462-40B8-8ED3-BC2316B1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94" y="791781"/>
            <a:ext cx="9399011" cy="54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05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for designing tasks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Atomicity</a:t>
            </a:r>
          </a:p>
          <a:p>
            <a:pPr lvl="1"/>
            <a:r>
              <a:rPr lang="en-GB" dirty="0"/>
              <a:t>Either all occur or nothing occurs</a:t>
            </a:r>
            <a:endParaRPr lang="en-IN" dirty="0"/>
          </a:p>
          <a:p>
            <a:r>
              <a:rPr lang="en-IN" dirty="0"/>
              <a:t>Idempotency</a:t>
            </a:r>
          </a:p>
          <a:p>
            <a:pPr lvl="1"/>
            <a:r>
              <a:rPr lang="en-GB" dirty="0"/>
              <a:t>Rerunning a task without changing the inputs should not change the overall 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9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pipelines as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15D09-E33A-42EC-AAAA-D2D4AB7E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081212"/>
            <a:ext cx="9877425" cy="2695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232575-9866-4EC4-A15C-4C7F0F53AD56}"/>
              </a:ext>
            </a:extLst>
          </p:cNvPr>
          <p:cNvSpPr txBox="1"/>
          <p:nvPr/>
        </p:nvSpPr>
        <p:spPr>
          <a:xfrm>
            <a:off x="924791" y="4776787"/>
            <a:ext cx="1010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solidFill>
                  <a:schemeClr val="tx1"/>
                </a:solidFill>
                <a:effectLst/>
                <a:latin typeface="FranklinGothic-Demi"/>
              </a:rPr>
              <a:t>Graph representation of the data pipeline for the weather dashboard. </a:t>
            </a:r>
          </a:p>
        </p:txBody>
      </p:sp>
    </p:spTree>
    <p:extLst>
      <p:ext uri="{BB962C8B-B14F-4D97-AF65-F5344CB8AC3E}">
        <p14:creationId xmlns:p14="http://schemas.microsoft.com/office/powerpoint/2010/main" val="1432787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dependencies between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D004F4-A61D-45B0-A93F-37F736AC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1" y="717407"/>
            <a:ext cx="5971310" cy="96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ACDA1-3AD6-456F-A3CD-616FEE4F1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90" y="2195700"/>
            <a:ext cx="10977472" cy="1937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B7F07E-5E55-437D-BD7C-5186652E9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90" y="4917382"/>
            <a:ext cx="8198206" cy="58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13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4FCD6-50E8-41F4-A7FD-DB2A427A7F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957" y="668293"/>
            <a:ext cx="6877050" cy="1170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AE815-1644-4792-AEEA-9790474AD4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7385" y="2784763"/>
            <a:ext cx="6758390" cy="33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5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5EEA013-9E69-45A1-8ED2-97029051F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4913" y="1402773"/>
            <a:ext cx="9222176" cy="405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2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4F7DDA-FD15-4CC1-9EEF-867695CD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2073" y="703778"/>
            <a:ext cx="5347854" cy="55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59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77DB-2D7E-4AC6-B7D3-536434BF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Airflow DAG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CDA49-6A1D-479F-A7C7-A1BD3D643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2AC5D86-3A30-469E-B58B-CC24A589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4938" y="1018310"/>
            <a:ext cx="9722124" cy="482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70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open source solution for developing and monitoring workflows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2E2CD-9D63-4E4F-93A1-7068F5B3A9C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2418" y="1252528"/>
            <a:ext cx="9327693" cy="4225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5BA411-C7A0-436C-BE48-BE6629EAEFC1}"/>
              </a:ext>
            </a:extLst>
          </p:cNvPr>
          <p:cNvSpPr txBox="1"/>
          <p:nvPr/>
        </p:nvSpPr>
        <p:spPr>
          <a:xfrm>
            <a:off x="249380" y="5303355"/>
            <a:ext cx="10827328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1"/>
                </a:solidFill>
                <a:effectLst/>
                <a:latin typeface="FranklinGothic-Demi"/>
              </a:rPr>
              <a:t>Pipelines are defined as DAGs using Python code in DAG files </a:t>
            </a:r>
            <a:endParaRPr lang="en-GB" sz="1800" dirty="0">
              <a:solidFill>
                <a:schemeClr val="tx1"/>
              </a:solidFill>
              <a:latin typeface="FranklinGothic-Dem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1"/>
                </a:solidFill>
                <a:effectLst/>
                <a:latin typeface="FranklinGothic-Demi"/>
              </a:rPr>
              <a:t>Each DAG file typically defines one DAG, which describes the different tasks and their dependencies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1"/>
                </a:solidFill>
                <a:effectLst/>
                <a:latin typeface="FranklinGothic-Demi"/>
              </a:rPr>
              <a:t>Also defines a schedule interval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0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1304</Words>
  <Application>Microsoft Office PowerPoint</Application>
  <PresentationFormat>Widescreen</PresentationFormat>
  <Paragraphs>181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Bernard MT Condensed</vt:lpstr>
      <vt:lpstr>Calibri</vt:lpstr>
      <vt:lpstr>FranklinGothic-Demi</vt:lpstr>
      <vt:lpstr>NewBaskerville-Roman</vt:lpstr>
      <vt:lpstr>Office Theme</vt:lpstr>
      <vt:lpstr>Apache Airflow</vt:lpstr>
      <vt:lpstr>A typical workflow</vt:lpstr>
      <vt:lpstr>Data pipelines</vt:lpstr>
      <vt:lpstr>Data pipelines as graphs</vt:lpstr>
      <vt:lpstr>DAG</vt:lpstr>
      <vt:lpstr>DAG</vt:lpstr>
      <vt:lpstr>DAG</vt:lpstr>
      <vt:lpstr>Airflow DAG</vt:lpstr>
      <vt:lpstr>Airflow</vt:lpstr>
      <vt:lpstr>Why Airflow?</vt:lpstr>
      <vt:lpstr>Overview of the main components</vt:lpstr>
      <vt:lpstr>Process involved to develop &amp; execute pipelines</vt:lpstr>
      <vt:lpstr>Web Interface of Airflow UI</vt:lpstr>
      <vt:lpstr>Airflow applications</vt:lpstr>
      <vt:lpstr>Airflow Concepts</vt:lpstr>
      <vt:lpstr>Operators, and Tasks</vt:lpstr>
      <vt:lpstr>Operators categories</vt:lpstr>
      <vt:lpstr>Airflow Tasks</vt:lpstr>
      <vt:lpstr>Write an Airflow DAG</vt:lpstr>
      <vt:lpstr>Steps to write an Airflow DAG</vt:lpstr>
      <vt:lpstr>Step 1: Importing modules</vt:lpstr>
      <vt:lpstr>Step 2: Default Arguments</vt:lpstr>
      <vt:lpstr>Step 3: Instantiate a DAG</vt:lpstr>
      <vt:lpstr>Step 4: Tasks</vt:lpstr>
      <vt:lpstr>Step 5: Setting up Dependencies</vt:lpstr>
      <vt:lpstr>DagRuns</vt:lpstr>
      <vt:lpstr>TaskInstances</vt:lpstr>
      <vt:lpstr>UI DAG Graph View</vt:lpstr>
      <vt:lpstr>UI DAG Tree View</vt:lpstr>
      <vt:lpstr>Incremental loading and backfilling</vt:lpstr>
      <vt:lpstr>Scheduling intervals</vt:lpstr>
      <vt:lpstr>Scheduling intervals</vt:lpstr>
      <vt:lpstr>Cron-based intervals</vt:lpstr>
      <vt:lpstr>Airflow presets for frequently</vt:lpstr>
      <vt:lpstr>Frequency-based intervals</vt:lpstr>
      <vt:lpstr>Execution dates in Airflow</vt:lpstr>
      <vt:lpstr>Execution date</vt:lpstr>
      <vt:lpstr>Backfilling</vt:lpstr>
      <vt:lpstr>Best practices for designing tasks</vt:lpstr>
      <vt:lpstr>Defining dependencies between tasks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281</cp:revision>
  <cp:lastPrinted>2020-02-27T09:52:21Z</cp:lastPrinted>
  <dcterms:modified xsi:type="dcterms:W3CDTF">2021-11-08T03:00:24Z</dcterms:modified>
</cp:coreProperties>
</file>