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33"/>
  </p:notesMasterIdLst>
  <p:sldIdLst>
    <p:sldId id="256" r:id="rId2"/>
    <p:sldId id="536" r:id="rId3"/>
    <p:sldId id="537" r:id="rId4"/>
    <p:sldId id="538" r:id="rId5"/>
    <p:sldId id="539" r:id="rId6"/>
    <p:sldId id="540" r:id="rId7"/>
    <p:sldId id="541" r:id="rId8"/>
    <p:sldId id="542" r:id="rId9"/>
    <p:sldId id="543" r:id="rId10"/>
    <p:sldId id="544" r:id="rId11"/>
    <p:sldId id="545" r:id="rId12"/>
    <p:sldId id="546" r:id="rId13"/>
    <p:sldId id="547" r:id="rId14"/>
    <p:sldId id="548" r:id="rId15"/>
    <p:sldId id="549" r:id="rId16"/>
    <p:sldId id="550" r:id="rId17"/>
    <p:sldId id="551" r:id="rId18"/>
    <p:sldId id="552" r:id="rId19"/>
    <p:sldId id="553" r:id="rId20"/>
    <p:sldId id="554" r:id="rId21"/>
    <p:sldId id="555" r:id="rId22"/>
    <p:sldId id="556" r:id="rId23"/>
    <p:sldId id="557" r:id="rId24"/>
    <p:sldId id="558" r:id="rId25"/>
    <p:sldId id="559" r:id="rId26"/>
    <p:sldId id="560" r:id="rId27"/>
    <p:sldId id="561" r:id="rId28"/>
    <p:sldId id="562" r:id="rId29"/>
    <p:sldId id="563" r:id="rId30"/>
    <p:sldId id="564" r:id="rId31"/>
    <p:sldId id="367" r:id="rId32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067" autoAdjust="0"/>
  </p:normalViewPr>
  <p:slideViewPr>
    <p:cSldViewPr snapToGrid="0">
      <p:cViewPr varScale="1">
        <p:scale>
          <a:sx n="74" d="100"/>
          <a:sy n="74" d="100"/>
        </p:scale>
        <p:origin x="10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‹#›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89873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r>
              <a:rPr lang="en-US"/>
              <a:t>https://courses.cs.washington.edu/courses/cse403/13au/lectures/git.ppt.pdf</a:t>
            </a:r>
            <a:endParaRPr/>
          </a:p>
          <a:p>
            <a:pPr marL="0" indent="0"/>
            <a:r>
              <a:rPr lang="en-US"/>
              <a:t>http://enos.itcollege.ee/~jpoial/allalaadimised/git/getting-started-with-git.pdf</a:t>
            </a:r>
            <a:endParaRPr/>
          </a:p>
          <a:p>
            <a:pPr marL="0" indent="0"/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2881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0AC619F-6048-4033-B019-434EFA8D1971}" type="datetime3">
              <a:rPr lang="en-US" smtClean="0"/>
              <a:t>8 November 2021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4D2D-5B1E-477C-A3E7-4D3DED143AB7}" type="datetime3">
              <a:rPr lang="en-US" smtClean="0"/>
              <a:t>8 November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E16C-7FD1-4D7F-AEE5-F03D5CE84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6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7D410D9-3D6D-4518-AF9A-3BE86D63D8A9}" type="datetime3">
              <a:rPr lang="en-US" smtClean="0"/>
              <a:t>8 November 2021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74AFAB8-4BAC-4327-B906-EDE46C0025A9}" type="datetime3">
              <a:rPr lang="en-US" smtClean="0"/>
              <a:t>8 November 2021</a:t>
            </a:fld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5B9AD52-6368-46C5-BF27-EB7BDA0D3240}" type="datetime3">
              <a:rPr lang="en-US" smtClean="0"/>
              <a:t>8 November 2021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EE84A08-CB8A-4D6F-AA4B-2E6A8A6A430D}" type="datetime3">
              <a:rPr lang="en-US" smtClean="0"/>
              <a:t>8 November 2021</a:t>
            </a:fld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F75FDF1-E409-4FF1-873A-058612AB8ABF}" type="datetime3">
              <a:rPr lang="en-US" smtClean="0"/>
              <a:t>8 November 2021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1544EBF-66AA-43C9-BC01-44E82826C516}" type="datetime3">
              <a:rPr lang="en-US" smtClean="0"/>
              <a:t>8 November 2021</a:t>
            </a:fld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FA74254-00EA-4D89-8CCD-820AEA904F31}" type="datetime3">
              <a:rPr lang="en-US" smtClean="0"/>
              <a:t>8 November 2021</a:t>
            </a:fld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47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479685"/>
            <a:ext cx="10515600" cy="586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446290"/>
            <a:ext cx="8257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56A73B40-B53E-4E0F-B182-0375F6B0DD46}" type="datetime3">
              <a:rPr lang="en-US" smtClean="0"/>
              <a:t>8 November 2021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798819" y="6446290"/>
            <a:ext cx="89191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882858" y="6446290"/>
            <a:ext cx="47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49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/>
            <a:r>
              <a:rPr lang="en-US" dirty="0"/>
              <a:t>Distributing Apache Airflow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Apache Airflow Documentation — Airflow Documentation">
            <a:extLst>
              <a:ext uri="{FF2B5EF4-FFF2-40B4-BE49-F238E27FC236}">
                <a16:creationId xmlns:a16="http://schemas.microsoft.com/office/drawing/2014/main" id="{4756FC22-E7C0-43D6-A449-306799565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11516" y="3809134"/>
            <a:ext cx="2897332" cy="289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Local Executor?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 multiple tasks in parallel</a:t>
            </a:r>
          </a:p>
          <a:p>
            <a:r>
              <a:rPr lang="en-GB" dirty="0"/>
              <a:t>Base on the python module: multiprocessing Spawn processes to execute tasks</a:t>
            </a:r>
          </a:p>
          <a:p>
            <a:r>
              <a:rPr lang="en-GB" dirty="0"/>
              <a:t>Easy to set up</a:t>
            </a:r>
          </a:p>
          <a:p>
            <a:r>
              <a:rPr lang="en-GB" dirty="0"/>
              <a:t>Resource light</a:t>
            </a:r>
          </a:p>
          <a:p>
            <a:r>
              <a:rPr lang="en-GB" dirty="0"/>
              <a:t>Vertical Scaling</a:t>
            </a:r>
          </a:p>
          <a:p>
            <a:r>
              <a:rPr lang="en-GB" dirty="0"/>
              <a:t>Single point of failure</a:t>
            </a:r>
          </a:p>
          <a:p>
            <a:endParaRPr lang="en-GB" dirty="0"/>
          </a:p>
          <a:p>
            <a:pPr marL="114300" indent="0">
              <a:buNone/>
            </a:pPr>
            <a:r>
              <a:rPr lang="en-GB" dirty="0"/>
              <a:t>As a best practice, always try the Local Executor first! KISS (Keep it simple, stupid)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2656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PostgreSQL?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Object relational database</a:t>
            </a:r>
          </a:p>
          <a:p>
            <a:r>
              <a:rPr lang="en-GB" dirty="0"/>
              <a:t>ACID compliant</a:t>
            </a:r>
          </a:p>
          <a:p>
            <a:r>
              <a:rPr lang="en-GB" dirty="0"/>
              <a:t>Client-server database</a:t>
            </a:r>
          </a:p>
          <a:p>
            <a:r>
              <a:rPr lang="en-GB" dirty="0"/>
              <a:t>Handle concurrent connections</a:t>
            </a:r>
          </a:p>
          <a:p>
            <a:r>
              <a:rPr lang="en-GB" dirty="0"/>
              <a:t>SQL standard and advanced</a:t>
            </a:r>
          </a:p>
          <a:p>
            <a:r>
              <a:rPr lang="en-GB" dirty="0"/>
              <a:t>Highly scalable</a:t>
            </a:r>
          </a:p>
          <a:p>
            <a:r>
              <a:rPr lang="en-GB" dirty="0"/>
              <a:t>Extensible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688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Concurrency and parallelism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475001-F544-433B-AB47-2D1224A59ED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0377" y="1729592"/>
            <a:ext cx="8131245" cy="33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7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Local Executor strategies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parallelism = 0</a:t>
            </a:r>
          </a:p>
          <a:p>
            <a:pPr lvl="1"/>
            <a:r>
              <a:rPr lang="en-GB" dirty="0"/>
              <a:t>"Unlimited" parallelism</a:t>
            </a:r>
          </a:p>
          <a:p>
            <a:r>
              <a:rPr lang="en-GB" dirty="0"/>
              <a:t>parallelism &gt; 0</a:t>
            </a:r>
          </a:p>
          <a:p>
            <a:pPr lvl="1"/>
            <a:r>
              <a:rPr lang="en-GB" dirty="0"/>
              <a:t>Limited parallelism</a:t>
            </a:r>
          </a:p>
          <a:p>
            <a:endParaRPr lang="en-GB" dirty="0"/>
          </a:p>
          <a:p>
            <a:r>
              <a:rPr lang="en-GB" dirty="0"/>
              <a:t>As a best practice, set parallelism to:</a:t>
            </a:r>
          </a:p>
          <a:p>
            <a:pPr lvl="1"/>
            <a:r>
              <a:rPr lang="en-GB" dirty="0" err="1"/>
              <a:t>number_of_cores</a:t>
            </a:r>
            <a:r>
              <a:rPr lang="en-GB" dirty="0"/>
              <a:t> - 1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6724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Scale out Apache Airflow with Celery Executors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Distributed mode</a:t>
            </a:r>
          </a:p>
        </p:txBody>
      </p:sp>
    </p:spTree>
    <p:extLst>
      <p:ext uri="{BB962C8B-B14F-4D97-AF65-F5344CB8AC3E}">
        <p14:creationId xmlns:p14="http://schemas.microsoft.com/office/powerpoint/2010/main" val="3364516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Celery Executor?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Scale out Apache Airflow</a:t>
            </a:r>
          </a:p>
          <a:p>
            <a:r>
              <a:rPr lang="en-GB" dirty="0"/>
              <a:t>Backed by Celery: Asynchronous Distributed Task Queue</a:t>
            </a:r>
          </a:p>
          <a:p>
            <a:r>
              <a:rPr lang="en-GB" dirty="0"/>
              <a:t>Distribute tasks among worker nodes</a:t>
            </a:r>
          </a:p>
          <a:p>
            <a:r>
              <a:rPr lang="en-GB" dirty="0"/>
              <a:t>airflow worker: Create a worker to execute tasks</a:t>
            </a:r>
          </a:p>
          <a:p>
            <a:r>
              <a:rPr lang="en-GB" dirty="0"/>
              <a:t>Horizontal Scaling</a:t>
            </a:r>
          </a:p>
          <a:p>
            <a:r>
              <a:rPr lang="en-GB" dirty="0"/>
              <a:t>High availability: If one worker goes down, Airflow can still schedule tasks</a:t>
            </a:r>
          </a:p>
          <a:p>
            <a:r>
              <a:rPr lang="en-GB" dirty="0"/>
              <a:t>Need a message broker: RabbitMQ/Redis</a:t>
            </a:r>
          </a:p>
          <a:p>
            <a:r>
              <a:rPr lang="en-GB" dirty="0"/>
              <a:t>Can set different queues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2548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Celery Executor?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6222EF-E177-43A8-8DFF-41E1A55F6B8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422" y="1537854"/>
            <a:ext cx="11383156" cy="378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01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the drawbacks?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Need an extra component: Message Broker Service</a:t>
            </a:r>
          </a:p>
          <a:p>
            <a:r>
              <a:rPr lang="en-GB" dirty="0"/>
              <a:t>Take time and work to set up</a:t>
            </a:r>
          </a:p>
          <a:p>
            <a:r>
              <a:rPr lang="en-GB" dirty="0"/>
              <a:t>Worker maintenance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9107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4BB920-CFCE-4133-AD55-2C3D5524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Reminder about Kubernetes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8108EC-9D47-4998-9C1B-4106D2114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Before using the Kubernetes executors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2603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is extremely powerful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source project founded by Google in 2014.</a:t>
            </a:r>
          </a:p>
          <a:p>
            <a:r>
              <a:rPr lang="en-GB" dirty="0"/>
              <a:t>Container orchestrator</a:t>
            </a:r>
          </a:p>
          <a:p>
            <a:r>
              <a:rPr lang="en-GB" dirty="0"/>
              <a:t>Kubernetes automates sysadmin tasks:</a:t>
            </a:r>
          </a:p>
          <a:p>
            <a:pPr lvl="1"/>
            <a:r>
              <a:rPr lang="en-GB" dirty="0"/>
              <a:t>Upgrading servers, installing security patches, configuring </a:t>
            </a:r>
            <a:r>
              <a:rPr lang="en-GB" dirty="0" err="1"/>
              <a:t>neworks</a:t>
            </a:r>
            <a:r>
              <a:rPr lang="en-GB" dirty="0"/>
              <a:t>, running backups, failover, monitoring</a:t>
            </a:r>
          </a:p>
          <a:p>
            <a:r>
              <a:rPr lang="en-GB" dirty="0"/>
              <a:t>Zero-downtime deployments with rolling updates</a:t>
            </a:r>
          </a:p>
          <a:p>
            <a:r>
              <a:rPr lang="en-GB" dirty="0"/>
              <a:t>Provides facilities to implement CD practices: Canary / Blue-green</a:t>
            </a:r>
          </a:p>
          <a:p>
            <a:r>
              <a:rPr lang="en-GB" dirty="0"/>
              <a:t>Supports autoscaling (up and down)</a:t>
            </a:r>
          </a:p>
          <a:p>
            <a:r>
              <a:rPr lang="en-GB" dirty="0"/>
              <a:t>Redundancy and failover built in, applications more reliable and resilient</a:t>
            </a:r>
          </a:p>
          <a:p>
            <a:r>
              <a:rPr lang="en-GB" dirty="0"/>
              <a:t>And more...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6870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72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… but has some gotchas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Setting up correctly a K83 is a real pain.</a:t>
            </a:r>
          </a:p>
          <a:p>
            <a:r>
              <a:rPr lang="en-GB" dirty="0"/>
              <a:t>Hard to maintain.</a:t>
            </a:r>
          </a:p>
          <a:p>
            <a:r>
              <a:rPr lang="en-GB" dirty="0"/>
              <a:t>The learning curve is steep.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5247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01661-614F-49B9-90F4-AEE1ECBE3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144" y="914872"/>
            <a:ext cx="9171712" cy="502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39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Kubernetes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17B698-650A-4F6B-AEB7-40E6F8FCF3A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7930" y="1866764"/>
            <a:ext cx="8756139" cy="31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77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Kubernetes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Pod</a:t>
            </a:r>
          </a:p>
          <a:p>
            <a:pPr lvl="1"/>
            <a:r>
              <a:rPr lang="en-GB" dirty="0"/>
              <a:t>Group of one or more containers</a:t>
            </a:r>
          </a:p>
          <a:p>
            <a:r>
              <a:rPr lang="en-GB" dirty="0"/>
              <a:t>Replica Set</a:t>
            </a:r>
          </a:p>
          <a:p>
            <a:pPr lvl="1"/>
            <a:r>
              <a:rPr lang="en-GB" dirty="0"/>
              <a:t>Ensures that a specified number of pod replicas are running at any given time.</a:t>
            </a:r>
          </a:p>
          <a:p>
            <a:r>
              <a:rPr lang="en-GB" dirty="0"/>
              <a:t>Service</a:t>
            </a:r>
          </a:p>
          <a:p>
            <a:pPr lvl="1"/>
            <a:r>
              <a:rPr lang="en-GB" dirty="0"/>
              <a:t>Defines a logical set of Pods and a policy by which to access them.</a:t>
            </a:r>
          </a:p>
          <a:p>
            <a:r>
              <a:rPr lang="en-GB" dirty="0"/>
              <a:t>Storage class</a:t>
            </a:r>
          </a:p>
          <a:p>
            <a:pPr lvl="1"/>
            <a:r>
              <a:rPr lang="en-GB" dirty="0"/>
              <a:t>Provides a way to describe a "class” of storage. Represents a Persistent Volume.</a:t>
            </a:r>
          </a:p>
          <a:p>
            <a:r>
              <a:rPr lang="en-GB" dirty="0"/>
              <a:t>Persistent Volume Claim</a:t>
            </a:r>
          </a:p>
          <a:p>
            <a:pPr lvl="1"/>
            <a:r>
              <a:rPr lang="en-GB" dirty="0"/>
              <a:t>Abstraction of Persistent Volumes. A Persistent volume is a piece of storage in the cluster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260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Scaling Airflow with Kubernetes Executors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next level</a:t>
            </a:r>
          </a:p>
        </p:txBody>
      </p:sp>
    </p:spTree>
    <p:extLst>
      <p:ext uri="{BB962C8B-B14F-4D97-AF65-F5344CB8AC3E}">
        <p14:creationId xmlns:p14="http://schemas.microsoft.com/office/powerpoint/2010/main" val="2018139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Drawbacks of the Celery Executor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Need to set up tier applications (RabbitMQ, Celery, Flower)</a:t>
            </a:r>
          </a:p>
          <a:p>
            <a:r>
              <a:rPr lang="en-GB" dirty="0"/>
              <a:t>Deal with missing dependencies</a:t>
            </a:r>
          </a:p>
          <a:p>
            <a:r>
              <a:rPr lang="en-GB" dirty="0"/>
              <a:t>Wasting resources: airflow workers stay idle when no workload</a:t>
            </a:r>
          </a:p>
          <a:p>
            <a:r>
              <a:rPr lang="en-GB" dirty="0"/>
              <a:t>Worker nodes are not as resilient as you think</a:t>
            </a:r>
          </a:p>
          <a:p>
            <a:endParaRPr lang="en-GB" dirty="0"/>
          </a:p>
          <a:p>
            <a:pPr marL="114300" indent="0">
              <a:buNone/>
            </a:pPr>
            <a:r>
              <a:rPr lang="en-GB" dirty="0"/>
              <a:t>Nonetheless, it stays a widely used executor in production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0353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Kubernetes Executor?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Runs your tasks on Kubernetes</a:t>
            </a:r>
          </a:p>
          <a:p>
            <a:r>
              <a:rPr lang="en-GB" dirty="0"/>
              <a:t>One task = One Pod</a:t>
            </a:r>
          </a:p>
          <a:p>
            <a:r>
              <a:rPr lang="en-GB" dirty="0"/>
              <a:t>Task-level Pod configuration</a:t>
            </a:r>
          </a:p>
          <a:p>
            <a:r>
              <a:rPr lang="en-GB" dirty="0"/>
              <a:t>Expands and shrinks your cluster according to the workload</a:t>
            </a:r>
          </a:p>
          <a:p>
            <a:r>
              <a:rPr lang="en-GB" dirty="0"/>
              <a:t>Pods run to completion</a:t>
            </a:r>
          </a:p>
          <a:p>
            <a:r>
              <a:rPr lang="en-GB" dirty="0"/>
              <a:t>Scheduler subscribes to Kubernetes event stream</a:t>
            </a:r>
          </a:p>
          <a:p>
            <a:r>
              <a:rPr lang="en-GB" dirty="0"/>
              <a:t>DAG distribution</a:t>
            </a:r>
          </a:p>
          <a:p>
            <a:pPr lvl="1"/>
            <a:r>
              <a:rPr lang="en-GB" dirty="0"/>
              <a:t>Git clone with </a:t>
            </a:r>
            <a:r>
              <a:rPr lang="en-GB" dirty="0" err="1"/>
              <a:t>init</a:t>
            </a:r>
            <a:r>
              <a:rPr lang="en-GB" dirty="0"/>
              <a:t>-container for each Pod</a:t>
            </a:r>
          </a:p>
          <a:p>
            <a:pPr lvl="1"/>
            <a:r>
              <a:rPr lang="en-GB" dirty="0"/>
              <a:t>Mount volume with DAGs</a:t>
            </a:r>
          </a:p>
          <a:p>
            <a:pPr lvl="1"/>
            <a:r>
              <a:rPr lang="en-GB" dirty="0"/>
              <a:t>Build image with the DAG codes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6890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Kubernetes Executor?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Git clone with </a:t>
            </a:r>
            <a:r>
              <a:rPr lang="en-GB" dirty="0" err="1"/>
              <a:t>init</a:t>
            </a:r>
            <a:r>
              <a:rPr lang="en-GB" dirty="0"/>
              <a:t>-container for each Pod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565D85-9B25-4B93-ACD6-3D7611D66CF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6720" y="1973454"/>
            <a:ext cx="6698560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94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Kubernetes Executor?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Cl/CD pipeline with Airflow image containing DAGs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8F5F8-5C4F-49DF-AB2B-E57DFAD4120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7448" y="1996316"/>
            <a:ext cx="8817104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429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the drawbacks?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Kubernetes is hard</a:t>
            </a:r>
          </a:p>
          <a:p>
            <a:r>
              <a:rPr lang="en-GB" dirty="0"/>
              <a:t>Still new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63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Sequential Executor with SQLite</a:t>
            </a:r>
          </a:p>
          <a:p>
            <a:r>
              <a:rPr lang="en-GB" dirty="0"/>
              <a:t>Local Executor with Postgres</a:t>
            </a:r>
          </a:p>
          <a:p>
            <a:r>
              <a:rPr lang="en-GB" dirty="0"/>
              <a:t>Set up a cluster with Celery Executor and Docker</a:t>
            </a:r>
          </a:p>
          <a:p>
            <a:r>
              <a:rPr lang="en-GB" dirty="0"/>
              <a:t>Distributing your tasks with the Celery Executor</a:t>
            </a:r>
          </a:p>
          <a:p>
            <a:r>
              <a:rPr lang="en-GB" dirty="0"/>
              <a:t>How to specialize your workers</a:t>
            </a:r>
          </a:p>
          <a:p>
            <a:r>
              <a:rPr lang="en-GB" dirty="0"/>
              <a:t>How to limit task executions with Pools</a:t>
            </a:r>
          </a:p>
          <a:p>
            <a:r>
              <a:rPr lang="en-GB" dirty="0"/>
              <a:t>Scaling Airflow with Kubernetes Executors</a:t>
            </a:r>
          </a:p>
          <a:p>
            <a:r>
              <a:rPr lang="en-GB" dirty="0"/>
              <a:t>Set up a 3 nodes cluster with Kubernetes, Rancher and Vagrant</a:t>
            </a:r>
          </a:p>
          <a:p>
            <a:r>
              <a:rPr lang="en-GB" dirty="0"/>
              <a:t>And more …..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089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Kubernetes Executor?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0A70AB-C808-4B8F-833F-71E7DA367E3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8777" y="1813420"/>
            <a:ext cx="9754445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47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33632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6600" dirty="0">
                <a:latin typeface="Bernard MT Condensed" panose="02050806060905020404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38774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DDABB8-D379-487C-9185-D1C758A42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Sequential Executor with SQLite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D3E63-54F5-42EF-B1C6-70A03FA96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most basic settings</a:t>
            </a:r>
          </a:p>
        </p:txBody>
      </p:sp>
    </p:spTree>
    <p:extLst>
      <p:ext uri="{BB962C8B-B14F-4D97-AF65-F5344CB8AC3E}">
        <p14:creationId xmlns:p14="http://schemas.microsoft.com/office/powerpoint/2010/main" val="605575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SQLite?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  <a:p>
            <a:r>
              <a:rPr lang="en-GB" dirty="0"/>
              <a:t>Not a client-server, embedded into the end program ACID compliant</a:t>
            </a:r>
          </a:p>
          <a:p>
            <a:r>
              <a:rPr lang="en-GB" dirty="0"/>
              <a:t>Implement most of the SQL Standard</a:t>
            </a:r>
          </a:p>
          <a:p>
            <a:r>
              <a:rPr lang="en-GB" dirty="0"/>
              <a:t>Almost no configuration to run</a:t>
            </a:r>
          </a:p>
          <a:p>
            <a:r>
              <a:rPr lang="en-GB" dirty="0"/>
              <a:t>Unlimited number of readers</a:t>
            </a:r>
          </a:p>
          <a:p>
            <a:r>
              <a:rPr lang="en-GB" dirty="0"/>
              <a:t>Only one writer at any instant in time</a:t>
            </a:r>
          </a:p>
          <a:p>
            <a:r>
              <a:rPr lang="en-GB" dirty="0"/>
              <a:t>Limited in size up to 140 TB</a:t>
            </a:r>
          </a:p>
          <a:p>
            <a:r>
              <a:rPr lang="en-GB" dirty="0"/>
              <a:t>Database stored into a single disk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796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 task gets executed?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a DAG is scheduled, each task has a record with its status (queued, scheduled, running, success, failed) stored into the metadata database.</a:t>
            </a:r>
          </a:p>
          <a:p>
            <a:r>
              <a:rPr lang="en-GB" dirty="0"/>
              <a:t>The Scheduler periodically reads from the metadata database to check if there is any task to run.</a:t>
            </a:r>
          </a:p>
          <a:p>
            <a:r>
              <a:rPr lang="en-GB" dirty="0"/>
              <a:t>The Executor gets the tasks to run from its internal queue and specify how to execute it (Sequential, Local, Celery, K8s)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27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Sequential Executor?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Most basic executor</a:t>
            </a:r>
          </a:p>
          <a:p>
            <a:r>
              <a:rPr lang="en-GB" dirty="0"/>
              <a:t>Only run one task at a time</a:t>
            </a:r>
          </a:p>
          <a:p>
            <a:r>
              <a:rPr lang="en-GB" dirty="0"/>
              <a:t>Only executor to use with SQLite</a:t>
            </a:r>
          </a:p>
          <a:p>
            <a:r>
              <a:rPr lang="en-GB" dirty="0"/>
              <a:t>Default configuration</a:t>
            </a:r>
          </a:p>
          <a:p>
            <a:endParaRPr lang="en-GB" dirty="0"/>
          </a:p>
          <a:p>
            <a:pPr marL="114300" indent="0">
              <a:buNone/>
            </a:pPr>
            <a:r>
              <a:rPr lang="en-GB" dirty="0"/>
              <a:t>Should not be used in production, only for debugging purposes in the context of Airflow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7764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 </a:t>
            </a:r>
            <a:r>
              <a:rPr lang="en-IN" dirty="0" err="1"/>
              <a:t>airfiow.cfg</a:t>
            </a:r>
            <a:endParaRPr lang="en-IN" dirty="0"/>
          </a:p>
          <a:p>
            <a:pPr lvl="1"/>
            <a:r>
              <a:rPr lang="en-IN" dirty="0"/>
              <a:t>executor=</a:t>
            </a:r>
            <a:r>
              <a:rPr lang="en-IN" dirty="0" err="1"/>
              <a:t>SequentialExecutor</a:t>
            </a:r>
            <a:endParaRPr lang="en-IN" dirty="0"/>
          </a:p>
          <a:p>
            <a:pPr lvl="1"/>
            <a:r>
              <a:rPr lang="en-IN" dirty="0" err="1"/>
              <a:t>sql_alchemy_conn</a:t>
            </a:r>
            <a:r>
              <a:rPr lang="en-IN" dirty="0"/>
              <a:t>=sqlite:////home/airflow/airflow/airflow.db</a:t>
            </a:r>
          </a:p>
        </p:txBody>
      </p:sp>
    </p:spTree>
    <p:extLst>
      <p:ext uri="{BB962C8B-B14F-4D97-AF65-F5344CB8AC3E}">
        <p14:creationId xmlns:p14="http://schemas.microsoft.com/office/powerpoint/2010/main" val="3683033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3ED379-8F6A-4010-8BB6-819EA01E2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Local Executor with PostgreSQL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400ED-6A66-4D39-8AC0-3E52357659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415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4053</TotalTime>
  <Words>873</Words>
  <Application>Microsoft Office PowerPoint</Application>
  <PresentationFormat>Widescreen</PresentationFormat>
  <Paragraphs>142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Bernard MT Condensed</vt:lpstr>
      <vt:lpstr>Calibri</vt:lpstr>
      <vt:lpstr>Office Theme</vt:lpstr>
      <vt:lpstr>Distributing Apache Airflow</vt:lpstr>
      <vt:lpstr>Introduction</vt:lpstr>
      <vt:lpstr>An Overview</vt:lpstr>
      <vt:lpstr>Sequential Executor with SQLite</vt:lpstr>
      <vt:lpstr>What is SQLite?</vt:lpstr>
      <vt:lpstr>How a task gets executed?</vt:lpstr>
      <vt:lpstr>What is the Sequential Executor?</vt:lpstr>
      <vt:lpstr>Parameters</vt:lpstr>
      <vt:lpstr>Local Executor with PostgreSQL</vt:lpstr>
      <vt:lpstr>What is the Local Executor?</vt:lpstr>
      <vt:lpstr>What is PostgreSQL?</vt:lpstr>
      <vt:lpstr>Concurrency and parallelism parameters</vt:lpstr>
      <vt:lpstr>Local Executor strategies</vt:lpstr>
      <vt:lpstr>Scale out Apache Airflow with Celery Executors</vt:lpstr>
      <vt:lpstr>What is the Celery Executor?</vt:lpstr>
      <vt:lpstr>What is the Celery Executor?</vt:lpstr>
      <vt:lpstr>What are the drawbacks?</vt:lpstr>
      <vt:lpstr>Reminder about Kubernetes</vt:lpstr>
      <vt:lpstr>Kubernetes is extremely powerful</vt:lpstr>
      <vt:lpstr>… but has some gotchas</vt:lpstr>
      <vt:lpstr>Cluster Architecture</vt:lpstr>
      <vt:lpstr>Important Kubernetes objects</vt:lpstr>
      <vt:lpstr>Important Kubernetes objects</vt:lpstr>
      <vt:lpstr>Scaling Airflow with Kubernetes Executors</vt:lpstr>
      <vt:lpstr>Drawbacks of the Celery Executor</vt:lpstr>
      <vt:lpstr>What is the Kubernetes Executor?</vt:lpstr>
      <vt:lpstr>What is the Kubernetes Executor?</vt:lpstr>
      <vt:lpstr>What is the Kubernetes Executor?</vt:lpstr>
      <vt:lpstr>What are the drawbacks?</vt:lpstr>
      <vt:lpstr>What is the Kubernetes Executor?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with Docker</dc:title>
  <dc:creator>Priya PC</dc:creator>
  <cp:lastModifiedBy>Atin Gupta</cp:lastModifiedBy>
  <cp:revision>279</cp:revision>
  <cp:lastPrinted>2020-02-27T09:52:21Z</cp:lastPrinted>
  <dcterms:modified xsi:type="dcterms:W3CDTF">2021-11-08T02:58:58Z</dcterms:modified>
</cp:coreProperties>
</file>