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1" r:id="rId19"/>
    <p:sldId id="462" r:id="rId20"/>
    <p:sldId id="464" r:id="rId21"/>
    <p:sldId id="463" r:id="rId22"/>
    <p:sldId id="466" r:id="rId23"/>
    <p:sldId id="467" r:id="rId24"/>
    <p:sldId id="472" r:id="rId25"/>
    <p:sldId id="468" r:id="rId26"/>
    <p:sldId id="469" r:id="rId27"/>
    <p:sldId id="470" r:id="rId28"/>
    <p:sldId id="471" r:id="rId29"/>
    <p:sldId id="367" r:id="rId30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AC619F-6048-4033-B019-434EFA8D1971}" type="datetime3">
              <a:rPr lang="en-US" smtClean="0"/>
              <a:t>8 November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4D2D-5B1E-477C-A3E7-4D3DED143AB7}" type="datetime3">
              <a:rPr lang="en-US" smtClean="0"/>
              <a:t>8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410D9-3D6D-4518-AF9A-3BE86D63D8A9}" type="datetime3">
              <a:rPr lang="en-US" smtClean="0"/>
              <a:t>8 November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4AFAB8-4BAC-4327-B906-EDE46C0025A9}" type="datetime3">
              <a:rPr lang="en-US" smtClean="0"/>
              <a:t>8 November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9AD52-6368-46C5-BF27-EB7BDA0D3240}" type="datetime3">
              <a:rPr lang="en-US" smtClean="0"/>
              <a:t>8 November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E84A08-CB8A-4D6F-AA4B-2E6A8A6A430D}" type="datetime3">
              <a:rPr lang="en-US" smtClean="0"/>
              <a:t>8 November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75FDF1-E409-4FF1-873A-058612AB8ABF}" type="datetime3">
              <a:rPr lang="en-US" smtClean="0"/>
              <a:t>8 November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544EBF-66AA-43C9-BC01-44E82826C516}" type="datetime3">
              <a:rPr lang="en-US" smtClean="0"/>
              <a:t>8 November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74254-00EA-4D89-8CCD-820AEA904F31}" type="datetime3">
              <a:rPr lang="en-US" smtClean="0"/>
              <a:t>8 November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73B40-B53E-4E0F-B182-0375F6B0DD46}" type="datetime3">
              <a:rPr lang="en-US" smtClean="0"/>
              <a:t>8 November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iow.apache.org/docs/stabIe/metrics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Monitoring Apache Airflow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ache Airflow Documentation — Airflow Documentation">
            <a:extLst>
              <a:ext uri="{FF2B5EF4-FFF2-40B4-BE49-F238E27FC236}">
                <a16:creationId xmlns:a16="http://schemas.microsoft.com/office/drawing/2014/main" id="{4756FC22-E7C0-43D6-A449-30679956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1516" y="3809134"/>
            <a:ext cx="2897332" cy="2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Elasticsearch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>
                <a:solidFill>
                  <a:srgbClr val="7030A0"/>
                </a:solidFill>
              </a:rPr>
              <a:t>{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"_id": 2,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"Name": "</a:t>
            </a:r>
            <a:r>
              <a:rPr lang="en-GB" dirty="0" err="1">
                <a:solidFill>
                  <a:srgbClr val="7030A0"/>
                </a:solidFill>
              </a:rPr>
              <a:t>my_log</a:t>
            </a:r>
            <a:r>
              <a:rPr lang="en-GB" dirty="0">
                <a:solidFill>
                  <a:srgbClr val="7030A0"/>
                </a:solidFill>
              </a:rPr>
              <a:t>",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"Message": "it works",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"</a:t>
            </a:r>
            <a:r>
              <a:rPr lang="en-GB" dirty="0" err="1">
                <a:solidFill>
                  <a:srgbClr val="7030A0"/>
                </a:solidFill>
              </a:rPr>
              <a:t>LogLevel</a:t>
            </a:r>
            <a:r>
              <a:rPr lang="en-GB" dirty="0">
                <a:solidFill>
                  <a:srgbClr val="7030A0"/>
                </a:solidFill>
              </a:rPr>
              <a:t>": " INFO" ,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"Process": "ueryd_8990"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"_type": "</a:t>
            </a:r>
            <a:r>
              <a:rPr lang="en-GB" dirty="0" err="1">
                <a:solidFill>
                  <a:srgbClr val="7030A0"/>
                </a:solidFill>
              </a:rPr>
              <a:t>log_sys</a:t>
            </a:r>
            <a:r>
              <a:rPr lang="en-GB" dirty="0">
                <a:solidFill>
                  <a:srgbClr val="7030A0"/>
                </a:solidFill>
              </a:rPr>
              <a:t>"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}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1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Elasticsearch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BC24C-05DC-4184-8560-DFC15AD6E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7" t="29091" r="15710" b="17728"/>
          <a:stretch/>
        </p:blipFill>
        <p:spPr>
          <a:xfrm>
            <a:off x="1714499" y="1797628"/>
            <a:ext cx="9507682" cy="36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1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Elasticsearch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EC5D7-5177-44FE-823A-A8DF90B7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1" y="1356180"/>
            <a:ext cx="10828958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2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ELK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8689E-23B5-4730-B99B-681FF247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18" y="1558128"/>
            <a:ext cx="9502964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5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7CB9C-69F2-4F77-A5EE-1F294F34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Airflow with Elasticsearch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9E7A9-3056-48B9-8093-55E958B13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Setting up the ELK architecture and Airflow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9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8BD4F-F7E9-4CC5-B79B-CC9D72EC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8" y="2339245"/>
            <a:ext cx="11583404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9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B293F-50FC-4505-BAEB-BF0134B8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40" y="2369728"/>
            <a:ext cx="4839119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9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F116FA-3E13-48D8-8DC4-98F346A6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038225"/>
            <a:ext cx="116300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Airflow assumes that each log message has the field offset</a:t>
            </a:r>
          </a:p>
          <a:p>
            <a:pPr lvl="1"/>
            <a:r>
              <a:rPr lang="en-GB" dirty="0"/>
              <a:t>Number to read logs in the right order</a:t>
            </a:r>
          </a:p>
          <a:p>
            <a:pPr lvl="1"/>
            <a:r>
              <a:rPr lang="en-GB" dirty="0"/>
              <a:t>Defined through </a:t>
            </a:r>
            <a:r>
              <a:rPr lang="en-GB" dirty="0" err="1"/>
              <a:t>Filebeat</a:t>
            </a:r>
            <a:endParaRPr lang="en-GB" dirty="0"/>
          </a:p>
          <a:p>
            <a:r>
              <a:rPr lang="en-GB" dirty="0"/>
              <a:t>Airflow assumes that each log message has the field </a:t>
            </a:r>
            <a:r>
              <a:rPr lang="en-GB" dirty="0" err="1"/>
              <a:t>log_id</a:t>
            </a:r>
            <a:endParaRPr lang="en-GB" dirty="0"/>
          </a:p>
          <a:p>
            <a:pPr lvl="1"/>
            <a:r>
              <a:rPr lang="en-GB" dirty="0"/>
              <a:t>{</a:t>
            </a:r>
            <a:r>
              <a:rPr lang="en-GB" dirty="0" err="1"/>
              <a:t>dag_id</a:t>
            </a:r>
            <a:r>
              <a:rPr lang="en-GB" dirty="0"/>
              <a:t>}-{</a:t>
            </a:r>
            <a:r>
              <a:rPr lang="en-GB" dirty="0" err="1"/>
              <a:t>task_id</a:t>
            </a:r>
            <a:r>
              <a:rPr lang="en-GB" dirty="0"/>
              <a:t>}—{</a:t>
            </a:r>
            <a:r>
              <a:rPr lang="en-GB" dirty="0" err="1"/>
              <a:t>execution_date</a:t>
            </a:r>
            <a:r>
              <a:rPr lang="en-GB" dirty="0"/>
              <a:t>}—{</a:t>
            </a:r>
            <a:r>
              <a:rPr lang="en-GB" dirty="0" err="1"/>
              <a:t>try_number</a:t>
            </a:r>
            <a:r>
              <a:rPr lang="en-GB" dirty="0"/>
              <a:t>}</a:t>
            </a:r>
          </a:p>
          <a:p>
            <a:pPr lvl="1"/>
            <a:r>
              <a:rPr lang="en-GB" dirty="0"/>
              <a:t>Must be defined through Logstash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1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Airflow and </a:t>
            </a:r>
            <a:r>
              <a:rPr lang="en-IN" dirty="0" err="1"/>
              <a:t>StatsD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63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94C9-EBD6-4C9E-8428-1B272467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Monitoring Apache Airflow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92DC-0DB2-4A8F-B085-AFA41C2FA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How does the logging system work in Airflow?</a:t>
            </a:r>
          </a:p>
          <a:p>
            <a:r>
              <a:rPr lang="en-IN" dirty="0"/>
              <a:t>Setting up custom logging</a:t>
            </a:r>
          </a:p>
          <a:p>
            <a:r>
              <a:rPr lang="en-IN" dirty="0"/>
              <a:t>Storing logs in Azure</a:t>
            </a:r>
          </a:p>
          <a:p>
            <a:r>
              <a:rPr lang="en-IN" dirty="0"/>
              <a:t>Elasticsearch Overview</a:t>
            </a:r>
          </a:p>
          <a:p>
            <a:r>
              <a:rPr lang="en-IN" dirty="0"/>
              <a:t>Configuring Airflow with Elasticsearch</a:t>
            </a:r>
          </a:p>
          <a:p>
            <a:r>
              <a:rPr lang="en-IN" dirty="0"/>
              <a:t>Monitoring your DAGs with Elasticsearch</a:t>
            </a:r>
          </a:p>
          <a:p>
            <a:r>
              <a:rPr lang="en-IN" dirty="0"/>
              <a:t>Introduction to metrics</a:t>
            </a:r>
          </a:p>
          <a:p>
            <a:r>
              <a:rPr lang="en-IN" dirty="0"/>
              <a:t>Monitoring Airflow with TIG stack</a:t>
            </a:r>
          </a:p>
          <a:p>
            <a:r>
              <a:rPr lang="en-IN" dirty="0"/>
              <a:t>Triggering alerts for Airflow with Grafana</a:t>
            </a:r>
          </a:p>
          <a:p>
            <a:r>
              <a:rPr lang="en-IN"/>
              <a:t>Airflow </a:t>
            </a:r>
            <a:r>
              <a:rPr lang="en-IN" dirty="0"/>
              <a:t>maintenance DAGs</a:t>
            </a:r>
          </a:p>
        </p:txBody>
      </p:sp>
    </p:spTree>
    <p:extLst>
      <p:ext uri="{BB962C8B-B14F-4D97-AF65-F5344CB8AC3E}">
        <p14:creationId xmlns:p14="http://schemas.microsoft.com/office/powerpoint/2010/main" val="116086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StatsD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Airflow sends metrics to </a:t>
            </a:r>
            <a:r>
              <a:rPr lang="en-GB" dirty="0" err="1"/>
              <a:t>StatsD</a:t>
            </a:r>
            <a:endParaRPr lang="en-GB" dirty="0"/>
          </a:p>
          <a:p>
            <a:r>
              <a:rPr lang="en-GB" dirty="0"/>
              <a:t>Daemon to aggregate and summarize application metrics</a:t>
            </a:r>
          </a:p>
          <a:p>
            <a:r>
              <a:rPr lang="en-GB" dirty="0"/>
              <a:t>Extremely fast (UDP) and tiny resource footprint</a:t>
            </a:r>
          </a:p>
          <a:p>
            <a:r>
              <a:rPr lang="en-GB" dirty="0"/>
              <a:t>Forward metrics to other applications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15964-2082-4025-9A12-FCB520158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0" t="55151" r="1164" b="13485"/>
          <a:stretch/>
        </p:blipFill>
        <p:spPr>
          <a:xfrm>
            <a:off x="637249" y="3190008"/>
            <a:ext cx="10917502" cy="21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metrics based on three types</a:t>
            </a:r>
          </a:p>
          <a:p>
            <a:pPr lvl="1"/>
            <a:r>
              <a:rPr lang="en-GB" dirty="0"/>
              <a:t>Counters</a:t>
            </a:r>
          </a:p>
          <a:p>
            <a:pPr lvl="1"/>
            <a:r>
              <a:rPr lang="en-GB" dirty="0"/>
              <a:t>Gauges</a:t>
            </a:r>
          </a:p>
          <a:p>
            <a:pPr lvl="1"/>
            <a:r>
              <a:rPr lang="en-GB" dirty="0"/>
              <a:t>Timers</a:t>
            </a:r>
          </a:p>
          <a:p>
            <a:r>
              <a:rPr lang="en-GB" dirty="0"/>
              <a:t>Exhaustive lists</a:t>
            </a:r>
          </a:p>
          <a:p>
            <a:pPr lvl="1"/>
            <a:r>
              <a:rPr lang="en-GB" dirty="0">
                <a:hlinkClick r:id="rId2"/>
              </a:rPr>
              <a:t>https://airfiow.apache.org/docs/stabIe/metrics.html</a:t>
            </a:r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379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Telegraf</a:t>
            </a:r>
            <a:endParaRPr lang="en-IN" dirty="0"/>
          </a:p>
          <a:p>
            <a:pPr lvl="1"/>
            <a:r>
              <a:rPr lang="en-IN" dirty="0"/>
              <a:t>Agent for collecting, processing, aggregating metrics</a:t>
            </a:r>
          </a:p>
          <a:p>
            <a:r>
              <a:rPr lang="en-IN" dirty="0" err="1"/>
              <a:t>InfluxDB</a:t>
            </a:r>
            <a:endParaRPr lang="en-IN" dirty="0"/>
          </a:p>
          <a:p>
            <a:pPr lvl="1"/>
            <a:r>
              <a:rPr lang="en-IN" dirty="0"/>
              <a:t>Time series database</a:t>
            </a:r>
          </a:p>
          <a:p>
            <a:r>
              <a:rPr lang="en-IN" dirty="0"/>
              <a:t>Grafana</a:t>
            </a:r>
          </a:p>
          <a:p>
            <a:pPr lvl="1"/>
            <a:r>
              <a:rPr lang="en-IN" dirty="0"/>
              <a:t>Data visualization and monitoring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E40EB-169F-4212-B8CB-DF87A4A3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0" y="4209288"/>
            <a:ext cx="11537680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3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StatsD</a:t>
            </a:r>
            <a:r>
              <a:rPr lang="en-GB" dirty="0"/>
              <a:t> package must be installed</a:t>
            </a:r>
          </a:p>
          <a:p>
            <a:r>
              <a:rPr lang="en-GB" dirty="0"/>
              <a:t>Metrics can be filtered with </a:t>
            </a:r>
            <a:r>
              <a:rPr lang="en-GB" dirty="0" err="1"/>
              <a:t>statsd_allow_list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67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9D02-124B-406E-B3B3-5695C0F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Airflow Maintenance DAGs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10C09-07E8-40B7-AE47-18B52FED1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01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CEC9-6048-4E32-86B2-41DD406F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Airflow Maintenance DAGs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E0D95-FFA9-4B2E-A756-C4C55501C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39FAB-F262-4359-B195-C624F1D0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28675"/>
            <a:ext cx="94488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5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CEC9-6048-4E32-86B2-41DD406F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Airflow Log </a:t>
            </a:r>
            <a:r>
              <a:rPr lang="en-GB" dirty="0" err="1"/>
              <a:t>Cleanup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E0D95-FFA9-4B2E-A756-C4C55501C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6626E-D72E-4BC0-BF98-32B19A785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2" t="16667" r="15711"/>
          <a:stretch/>
        </p:blipFill>
        <p:spPr>
          <a:xfrm>
            <a:off x="1913658" y="666741"/>
            <a:ext cx="836468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9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CEC9-6048-4E32-86B2-41DD406F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Airflow DB </a:t>
            </a:r>
            <a:r>
              <a:rPr lang="en-GB" dirty="0" err="1"/>
              <a:t>Cleanup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E0D95-FFA9-4B2E-A756-C4C55501C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C1E97-F115-4EB6-A753-2C089A07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17" y="748426"/>
            <a:ext cx="8880766" cy="53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CEC9-6048-4E32-86B2-41DD406F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Airflow Kill Halted Tasks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E0D95-FFA9-4B2E-A756-C4C55501C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69573-9A13-4A43-AF8E-68BD438E2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1" t="16667" r="15625"/>
          <a:stretch/>
        </p:blipFill>
        <p:spPr>
          <a:xfrm>
            <a:off x="1887682" y="666741"/>
            <a:ext cx="841663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25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A6EC4-A8FA-4F0D-BC0B-2C5C1143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logging system works in Airflow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59160-AED3-4887-8168-71B00A0B5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logger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77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the logging module</a:t>
            </a:r>
          </a:p>
          <a:p>
            <a:r>
              <a:rPr lang="en-GB" dirty="0"/>
              <a:t>Written into files</a:t>
            </a:r>
          </a:p>
          <a:p>
            <a:r>
              <a:rPr lang="en-GB" dirty="0"/>
              <a:t>Log levels (INFO, ERROR, DEBUG, WARNING, CRITICAL)</a:t>
            </a:r>
          </a:p>
          <a:p>
            <a:r>
              <a:rPr lang="en-GB" dirty="0"/>
              <a:t>Formatters</a:t>
            </a:r>
          </a:p>
          <a:p>
            <a:r>
              <a:rPr lang="en-GB" dirty="0"/>
              <a:t>Handlers for outputs</a:t>
            </a:r>
          </a:p>
          <a:p>
            <a:pPr lvl="1"/>
            <a:r>
              <a:rPr lang="en-IN" dirty="0" err="1"/>
              <a:t>FileHandIer</a:t>
            </a:r>
            <a:endParaRPr lang="en-IN" dirty="0"/>
          </a:p>
          <a:p>
            <a:pPr lvl="1"/>
            <a:r>
              <a:rPr lang="en-IN" dirty="0" err="1"/>
              <a:t>StreamHandler</a:t>
            </a:r>
            <a:endParaRPr lang="en-IN" dirty="0"/>
          </a:p>
          <a:p>
            <a:pPr lvl="1"/>
            <a:r>
              <a:rPr lang="en-IN" dirty="0" err="1"/>
              <a:t>NulIHandler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26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logger is set up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getLogger</a:t>
            </a:r>
            <a:r>
              <a:rPr lang="en-IN" dirty="0"/>
              <a:t>()</a:t>
            </a:r>
          </a:p>
          <a:p>
            <a:r>
              <a:rPr lang="en-IN" dirty="0" err="1"/>
              <a:t>FileHandIer</a:t>
            </a:r>
            <a:endParaRPr lang="en-IN" dirty="0"/>
          </a:p>
          <a:p>
            <a:r>
              <a:rPr lang="en-IN" dirty="0"/>
              <a:t>Formatter</a:t>
            </a:r>
          </a:p>
          <a:p>
            <a:pPr lvl="1"/>
            <a:r>
              <a:rPr lang="en-IN" dirty="0" err="1"/>
              <a:t>settings.SlMPLE_LOG_FORMAT</a:t>
            </a:r>
            <a:endParaRPr lang="en-IN" dirty="0"/>
          </a:p>
          <a:p>
            <a:r>
              <a:rPr lang="en-IN" dirty="0" err="1"/>
              <a:t>setFormatter</a:t>
            </a:r>
            <a:endParaRPr lang="en-IN" dirty="0"/>
          </a:p>
          <a:p>
            <a:r>
              <a:rPr lang="en-IN" dirty="0" err="1"/>
              <a:t>addHandIer</a:t>
            </a:r>
            <a:endParaRPr lang="en-IN" dirty="0"/>
          </a:p>
          <a:p>
            <a:r>
              <a:rPr lang="en-IN" dirty="0" err="1"/>
              <a:t>setLeveI</a:t>
            </a:r>
            <a:endParaRPr lang="en-IN" dirty="0"/>
          </a:p>
          <a:p>
            <a:pPr lvl="1"/>
            <a:r>
              <a:rPr lang="en-IN" dirty="0" err="1"/>
              <a:t>settings.LOGGlNG_LEVEL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0781D-8008-48D5-B7C1-B563DA9B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752" y="2780456"/>
            <a:ext cx="7317261" cy="32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0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logging system works?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A0861-24F2-4FDF-AC41-3FBC0A996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8" t="27576" r="3949" b="7424"/>
          <a:stretch/>
        </p:blipFill>
        <p:spPr>
          <a:xfrm>
            <a:off x="547254" y="1200149"/>
            <a:ext cx="11097491" cy="44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7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the logs are stored?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Depends on the handler</a:t>
            </a:r>
          </a:p>
          <a:p>
            <a:pPr lvl="1"/>
            <a:r>
              <a:rPr lang="en-GB" dirty="0"/>
              <a:t>File</a:t>
            </a:r>
          </a:p>
          <a:p>
            <a:pPr lvl="1"/>
            <a:r>
              <a:rPr lang="en-GB" dirty="0"/>
              <a:t>Stream</a:t>
            </a:r>
          </a:p>
          <a:p>
            <a:pPr lvl="1"/>
            <a:r>
              <a:rPr lang="en-GB" dirty="0"/>
              <a:t>S3</a:t>
            </a:r>
          </a:p>
          <a:p>
            <a:pPr lvl="1"/>
            <a:r>
              <a:rPr lang="en-GB" dirty="0"/>
              <a:t>ES</a:t>
            </a:r>
          </a:p>
          <a:p>
            <a:pPr lvl="1"/>
            <a:r>
              <a:rPr lang="en-GB" dirty="0"/>
              <a:t>GCS</a:t>
            </a:r>
            <a:endParaRPr lang="en-IN" dirty="0"/>
          </a:p>
          <a:p>
            <a:pPr lvl="1"/>
            <a:r>
              <a:rPr lang="en-IN" dirty="0"/>
              <a:t>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88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5AE065-C387-4610-8B9E-2FC952A6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Elasticsearch Reminder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27F0D-F45A-4519-988D-96666225F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3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65D5-3B80-4BF4-8435-6461406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Elasticsearch?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2E07-A021-4312-B794-A60432B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032AC-E74F-44DD-86B1-6AFCEBDA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48" y="2510710"/>
            <a:ext cx="1882303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428</Words>
  <Application>Microsoft Office PowerPoint</Application>
  <PresentationFormat>Widescreen</PresentationFormat>
  <Paragraphs>100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-apple-system</vt:lpstr>
      <vt:lpstr>Arial</vt:lpstr>
      <vt:lpstr>Bernard MT Condensed</vt:lpstr>
      <vt:lpstr>Calibri</vt:lpstr>
      <vt:lpstr>Office Theme</vt:lpstr>
      <vt:lpstr>Monitoring Apache Airflow</vt:lpstr>
      <vt:lpstr>Monitoring Apache Airflow</vt:lpstr>
      <vt:lpstr>How the logging system works in Airflow</vt:lpstr>
      <vt:lpstr>The basics</vt:lpstr>
      <vt:lpstr>How the logger is set up</vt:lpstr>
      <vt:lpstr>How the logging system works?</vt:lpstr>
      <vt:lpstr>Where the logs are stored?</vt:lpstr>
      <vt:lpstr>Elasticsearch Reminder</vt:lpstr>
      <vt:lpstr>What is Elasticsearch?</vt:lpstr>
      <vt:lpstr>How Elasticsearch works?</vt:lpstr>
      <vt:lpstr>How Elasticsearch works?</vt:lpstr>
      <vt:lpstr>How Elasticsearch works?</vt:lpstr>
      <vt:lpstr>ELK Stack</vt:lpstr>
      <vt:lpstr>Configuring Airflow with Elasticsearch</vt:lpstr>
      <vt:lpstr>Architecture</vt:lpstr>
      <vt:lpstr>Architecture</vt:lpstr>
      <vt:lpstr>Architecture</vt:lpstr>
      <vt:lpstr>Important points</vt:lpstr>
      <vt:lpstr>Introduction to metrics</vt:lpstr>
      <vt:lpstr>StatsD</vt:lpstr>
      <vt:lpstr>Metrics</vt:lpstr>
      <vt:lpstr>TIG Stack</vt:lpstr>
      <vt:lpstr>Important points</vt:lpstr>
      <vt:lpstr>Airflow Maintenance DAGs</vt:lpstr>
      <vt:lpstr>Airflow Maintenance DAGs</vt:lpstr>
      <vt:lpstr>Airflow Log Cleanup</vt:lpstr>
      <vt:lpstr>Airflow DB Cleanup</vt:lpstr>
      <vt:lpstr>Airflow Kill Halted Tasks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281</cp:revision>
  <cp:lastPrinted>2020-02-27T09:52:21Z</cp:lastPrinted>
  <dcterms:modified xsi:type="dcterms:W3CDTF">2021-11-08T05:26:55Z</dcterms:modified>
</cp:coreProperties>
</file>