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1"/>
  </p:notesMasterIdLst>
  <p:sldIdLst>
    <p:sldId id="256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4" r:id="rId38"/>
    <p:sldId id="525" r:id="rId39"/>
    <p:sldId id="526" r:id="rId40"/>
    <p:sldId id="527" r:id="rId41"/>
    <p:sldId id="528" r:id="rId42"/>
    <p:sldId id="529" r:id="rId43"/>
    <p:sldId id="530" r:id="rId44"/>
    <p:sldId id="531" r:id="rId45"/>
    <p:sldId id="532" r:id="rId46"/>
    <p:sldId id="533" r:id="rId47"/>
    <p:sldId id="534" r:id="rId48"/>
    <p:sldId id="535" r:id="rId49"/>
    <p:sldId id="367" r:id="rId50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67" autoAdjust="0"/>
  </p:normalViewPr>
  <p:slideViewPr>
    <p:cSldViewPr snapToGrid="0">
      <p:cViewPr varScale="1">
        <p:scale>
          <a:sx n="74" d="100"/>
          <a:sy n="74" d="100"/>
        </p:scale>
        <p:origin x="101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987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88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AC619F-6048-4033-B019-434EFA8D1971}" type="datetime3">
              <a:rPr lang="en-US" smtClean="0"/>
              <a:t>8 November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4D2D-5B1E-477C-A3E7-4D3DED143AB7}" type="datetime3">
              <a:rPr lang="en-US" smtClean="0"/>
              <a:t>8 November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E16C-7FD1-4D7F-AEE5-F03D5CE84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D410D9-3D6D-4518-AF9A-3BE86D63D8A9}" type="datetime3">
              <a:rPr lang="en-US" smtClean="0"/>
              <a:t>8 November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74AFAB8-4BAC-4327-B906-EDE46C0025A9}" type="datetime3">
              <a:rPr lang="en-US" smtClean="0"/>
              <a:t>8 November 2021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5B9AD52-6368-46C5-BF27-EB7BDA0D3240}" type="datetime3">
              <a:rPr lang="en-US" smtClean="0"/>
              <a:t>8 November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EE84A08-CB8A-4D6F-AA4B-2E6A8A6A430D}" type="datetime3">
              <a:rPr lang="en-US" smtClean="0"/>
              <a:t>8 November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F75FDF1-E409-4FF1-873A-058612AB8ABF}" type="datetime3">
              <a:rPr lang="en-US" smtClean="0"/>
              <a:t>8 November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1544EBF-66AA-43C9-BC01-44E82826C516}" type="datetime3">
              <a:rPr lang="en-US" smtClean="0"/>
              <a:t>8 November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FA74254-00EA-4D89-8CCD-820AEA904F31}" type="datetime3">
              <a:rPr lang="en-US" smtClean="0"/>
              <a:t>8 November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A73B40-B53E-4E0F-B182-0375F6B0DD46}" type="datetime3">
              <a:rPr lang="en-US" smtClean="0"/>
              <a:t>8 November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DevOps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lates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Mastering DAGs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pache Airflow Documentation — Airflow Documentation">
            <a:extLst>
              <a:ext uri="{FF2B5EF4-FFF2-40B4-BE49-F238E27FC236}">
                <a16:creationId xmlns:a16="http://schemas.microsoft.com/office/drawing/2014/main" id="{4756FC22-E7C0-43D6-A449-30679956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1516" y="3809134"/>
            <a:ext cx="2897332" cy="2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3570-8B4A-44E6-8360-61102D76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Catchup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4D2F-E5BC-4FAA-B14F-4B22A61FC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Notice the gap between the </a:t>
            </a:r>
            <a:r>
              <a:rPr lang="en-GB" dirty="0" err="1"/>
              <a:t>execution_date</a:t>
            </a:r>
            <a:r>
              <a:rPr lang="en-GB" dirty="0"/>
              <a:t> and </a:t>
            </a:r>
            <a:r>
              <a:rPr lang="en-GB" dirty="0" err="1"/>
              <a:t>start_date</a:t>
            </a:r>
            <a:r>
              <a:rPr lang="en-GB" dirty="0"/>
              <a:t> because of Catchup - Greater than </a:t>
            </a:r>
            <a:r>
              <a:rPr lang="en-GB" dirty="0" err="1"/>
              <a:t>schedule_interval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C95C4-C5B1-4C3B-8B0B-A4B1649DBF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397" y="2015367"/>
            <a:ext cx="9297206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5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3570-8B4A-44E6-8360-61102D76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turn on/ off Catchup?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4D2F-E5BC-4FAA-B14F-4B22A61FC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Either by</a:t>
            </a:r>
          </a:p>
          <a:p>
            <a:pPr lvl="1"/>
            <a:r>
              <a:rPr lang="en-GB" dirty="0"/>
              <a:t>Setting the parameter catchup in the DAG definition to True or False</a:t>
            </a:r>
          </a:p>
          <a:p>
            <a:pPr lvl="1"/>
            <a:r>
              <a:rPr lang="en-GB" dirty="0"/>
              <a:t>Changing the parameter </a:t>
            </a:r>
            <a:r>
              <a:rPr lang="en-GB" dirty="0" err="1"/>
              <a:t>catchup_by_de</a:t>
            </a:r>
            <a:r>
              <a:rPr lang="en-GB" dirty="0"/>
              <a:t> fault in </a:t>
            </a:r>
            <a:r>
              <a:rPr lang="en-GB" dirty="0" err="1"/>
              <a:t>airflow.cfg</a:t>
            </a:r>
            <a:endParaRPr lang="en-GB" dirty="0"/>
          </a:p>
          <a:p>
            <a:endParaRPr lang="en-GB" dirty="0"/>
          </a:p>
          <a:p>
            <a:r>
              <a:rPr lang="en-GB" dirty="0"/>
              <a:t>By default, </a:t>
            </a:r>
            <a:r>
              <a:rPr lang="en-GB" dirty="0" err="1"/>
              <a:t>catchup_by_default</a:t>
            </a:r>
            <a:r>
              <a:rPr lang="en-GB" dirty="0"/>
              <a:t>=True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37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3570-8B4A-44E6-8360-61102D76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</a:t>
            </a:r>
            <a:r>
              <a:rPr lang="en-GB" dirty="0" err="1"/>
              <a:t>timezones</a:t>
            </a:r>
            <a:r>
              <a:rPr lang="en-GB" dirty="0"/>
              <a:t> in Airflow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4D2F-E5BC-4FAA-B14F-4B22A61FC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your DAGs </a:t>
            </a:r>
            <a:r>
              <a:rPr lang="en-GB" dirty="0" err="1"/>
              <a:t>timezone</a:t>
            </a:r>
            <a:r>
              <a:rPr lang="en-GB" dirty="0"/>
              <a:t> dependent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04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timezone</a:t>
            </a:r>
            <a:r>
              <a:rPr lang="en-GB" dirty="0"/>
              <a:t> is a region of the globe that observes a uniform standard time.</a:t>
            </a:r>
          </a:p>
          <a:p>
            <a:r>
              <a:rPr lang="en-GB" dirty="0"/>
              <a:t>Most of the </a:t>
            </a:r>
            <a:r>
              <a:rPr lang="en-GB" dirty="0" err="1"/>
              <a:t>timezones</a:t>
            </a:r>
            <a:r>
              <a:rPr lang="en-GB" dirty="0"/>
              <a:t> on land are offset from Coordinated Universal Time (UTC) by a whole number of hours (UTC-12:00 to UTC+7 4:00)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Paris: UTC+2:OO</a:t>
            </a:r>
          </a:p>
          <a:p>
            <a:pPr lvl="1"/>
            <a:r>
              <a:rPr lang="en-GB" dirty="0"/>
              <a:t>New </a:t>
            </a:r>
            <a:r>
              <a:rPr lang="en-GB" dirty="0" err="1"/>
              <a:t>york</a:t>
            </a:r>
            <a:r>
              <a:rPr lang="en-GB" dirty="0"/>
              <a:t>: UTC-4:OO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92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Timezone</a:t>
            </a:r>
            <a:r>
              <a:rPr lang="en-IN" dirty="0"/>
              <a:t> in Python: Naive vs Aware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err="1"/>
              <a:t>datetime.datetime</a:t>
            </a:r>
            <a:r>
              <a:rPr lang="en-GB" dirty="0"/>
              <a:t> objects with the </a:t>
            </a:r>
            <a:r>
              <a:rPr lang="en-GB" dirty="0" err="1"/>
              <a:t>tzinfo</a:t>
            </a:r>
            <a:r>
              <a:rPr lang="en-GB" dirty="0"/>
              <a:t> attribute set</a:t>
            </a:r>
          </a:p>
          <a:p>
            <a:pPr lvl="1"/>
            <a:r>
              <a:rPr lang="en-GB" dirty="0"/>
              <a:t>Datetime aware</a:t>
            </a:r>
          </a:p>
          <a:p>
            <a:r>
              <a:rPr lang="en-GB" dirty="0"/>
              <a:t>Python </a:t>
            </a:r>
            <a:r>
              <a:rPr lang="en-GB" dirty="0" err="1"/>
              <a:t>datetime.datetime</a:t>
            </a:r>
            <a:r>
              <a:rPr lang="en-GB" dirty="0"/>
              <a:t> objects without the </a:t>
            </a:r>
            <a:r>
              <a:rPr lang="en-GB" dirty="0" err="1"/>
              <a:t>tzinfo</a:t>
            </a:r>
            <a:r>
              <a:rPr lang="en-GB" dirty="0"/>
              <a:t> attribute set</a:t>
            </a:r>
          </a:p>
          <a:p>
            <a:pPr lvl="1"/>
            <a:r>
              <a:rPr lang="en-GB" dirty="0"/>
              <a:t>Datetime naive</a:t>
            </a:r>
          </a:p>
          <a:p>
            <a:r>
              <a:rPr lang="en-GB" dirty="0"/>
              <a:t>Why it matters?</a:t>
            </a:r>
          </a:p>
          <a:p>
            <a:pPr lvl="1"/>
            <a:r>
              <a:rPr lang="en-GB" dirty="0"/>
              <a:t>Interpretation of naive datetime objects: BAD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65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7EB33-02DF-4CD1-B2D5-EA119D4728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7947" y="2183022"/>
            <a:ext cx="8596105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0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ALWAYS USE AWARE DATETIME OBJECTS</a:t>
            </a:r>
          </a:p>
          <a:p>
            <a:pPr lvl="1"/>
            <a:r>
              <a:rPr lang="en-GB" dirty="0" err="1"/>
              <a:t>datetime.datetime</a:t>
            </a:r>
            <a:r>
              <a:rPr lang="en-GB" dirty="0"/>
              <a:t>() in python gives naive datetime objects by default!</a:t>
            </a:r>
          </a:p>
          <a:p>
            <a:pPr lvl="1"/>
            <a:r>
              <a:rPr lang="en-GB" dirty="0"/>
              <a:t>A datetime without a </a:t>
            </a:r>
            <a:r>
              <a:rPr lang="en-GB" dirty="0" err="1"/>
              <a:t>timezone</a:t>
            </a:r>
            <a:r>
              <a:rPr lang="en-GB" dirty="0"/>
              <a:t> is not in UTC</a:t>
            </a:r>
          </a:p>
          <a:p>
            <a:pPr lvl="1"/>
            <a:r>
              <a:rPr lang="en-GB" dirty="0"/>
              <a:t>Import </a:t>
            </a:r>
            <a:r>
              <a:rPr lang="en-GB" dirty="0" err="1"/>
              <a:t>airflow.timezone</a:t>
            </a:r>
            <a:r>
              <a:rPr lang="en-GB" dirty="0"/>
              <a:t> to create your aware datetime objects</a:t>
            </a:r>
          </a:p>
          <a:p>
            <a:pPr lvl="1"/>
            <a:r>
              <a:rPr lang="en-GB" dirty="0"/>
              <a:t>Or let Airflow does the conversion for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Timezones</a:t>
            </a:r>
            <a:r>
              <a:rPr lang="en-IN" dirty="0"/>
              <a:t> in Airflow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Airflow supports </a:t>
            </a:r>
            <a:r>
              <a:rPr lang="en-GB" dirty="0" err="1"/>
              <a:t>timezones</a:t>
            </a:r>
            <a:endParaRPr lang="en-GB" dirty="0"/>
          </a:p>
          <a:p>
            <a:r>
              <a:rPr lang="en-GB" dirty="0"/>
              <a:t>Datetime information stored in UTC</a:t>
            </a:r>
          </a:p>
          <a:p>
            <a:r>
              <a:rPr lang="en-GB" dirty="0"/>
              <a:t>User interface always shows in datetime in UTC</a:t>
            </a:r>
          </a:p>
          <a:p>
            <a:r>
              <a:rPr lang="en-GB" dirty="0"/>
              <a:t>Up to the developer to deal with the datetime</a:t>
            </a:r>
          </a:p>
          <a:p>
            <a:r>
              <a:rPr lang="en-GB" dirty="0"/>
              <a:t>The </a:t>
            </a:r>
            <a:r>
              <a:rPr lang="en-GB" dirty="0" err="1"/>
              <a:t>timezone</a:t>
            </a:r>
            <a:r>
              <a:rPr lang="en-GB" dirty="0"/>
              <a:t> is set in </a:t>
            </a:r>
            <a:r>
              <a:rPr lang="en-GB" dirty="0" err="1"/>
              <a:t>airflow.cfg</a:t>
            </a:r>
            <a:r>
              <a:rPr lang="en-GB" dirty="0"/>
              <a:t> to UTC by default</a:t>
            </a:r>
          </a:p>
          <a:p>
            <a:pPr lvl="1"/>
            <a:r>
              <a:rPr lang="en-GB" dirty="0" err="1"/>
              <a:t>default_timezone</a:t>
            </a:r>
            <a:r>
              <a:rPr lang="en-GB" dirty="0"/>
              <a:t> = </a:t>
            </a:r>
            <a:r>
              <a:rPr lang="en-GB" dirty="0" err="1"/>
              <a:t>utc</a:t>
            </a:r>
            <a:endParaRPr lang="en-GB" dirty="0"/>
          </a:p>
          <a:p>
            <a:r>
              <a:rPr lang="en-GB" dirty="0"/>
              <a:t>Airflow uses the pendulum python library to deal with time zones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63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make your DAG </a:t>
            </a:r>
            <a:r>
              <a:rPr lang="en-GB" dirty="0" err="1"/>
              <a:t>timezone</a:t>
            </a:r>
            <a:r>
              <a:rPr lang="en-GB" dirty="0"/>
              <a:t> aware?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Supply a </a:t>
            </a:r>
            <a:r>
              <a:rPr lang="en-IN" dirty="0" err="1"/>
              <a:t>timezone</a:t>
            </a:r>
            <a:r>
              <a:rPr lang="en-IN" dirty="0"/>
              <a:t> aware </a:t>
            </a:r>
            <a:r>
              <a:rPr lang="en-IN" dirty="0" err="1"/>
              <a:t>start_date</a:t>
            </a:r>
            <a:r>
              <a:rPr lang="en-IN" dirty="0"/>
              <a:t> using Pendulum:</a:t>
            </a:r>
          </a:p>
          <a:p>
            <a:endParaRPr lang="en-IN" dirty="0"/>
          </a:p>
          <a:p>
            <a:pPr lvl="1"/>
            <a:r>
              <a:rPr lang="en-IN" dirty="0">
                <a:solidFill>
                  <a:srgbClr val="0070C0"/>
                </a:solidFill>
              </a:rPr>
              <a:t>import pendulum</a:t>
            </a:r>
          </a:p>
          <a:p>
            <a:pPr lvl="1"/>
            <a:r>
              <a:rPr lang="en-IN" dirty="0" err="1">
                <a:solidFill>
                  <a:srgbClr val="0070C0"/>
                </a:solidFill>
              </a:rPr>
              <a:t>local_tz</a:t>
            </a:r>
            <a:r>
              <a:rPr lang="en-IN" dirty="0">
                <a:solidFill>
                  <a:srgbClr val="0070C0"/>
                </a:solidFill>
              </a:rPr>
              <a:t> = </a:t>
            </a:r>
            <a:r>
              <a:rPr lang="en-IN" dirty="0" err="1">
                <a:solidFill>
                  <a:srgbClr val="0070C0"/>
                </a:solidFill>
              </a:rPr>
              <a:t>pendulum.timezone</a:t>
            </a:r>
            <a:r>
              <a:rPr lang="en-IN" dirty="0">
                <a:solidFill>
                  <a:srgbClr val="0070C0"/>
                </a:solidFill>
              </a:rPr>
              <a:t>(“Europe/Amsterdam”)</a:t>
            </a:r>
          </a:p>
          <a:p>
            <a:pPr lvl="1"/>
            <a:r>
              <a:rPr lang="en-IN" dirty="0" err="1">
                <a:solidFill>
                  <a:srgbClr val="0070C0"/>
                </a:solidFill>
              </a:rPr>
              <a:t>default_args</a:t>
            </a:r>
            <a:r>
              <a:rPr lang="en-IN" dirty="0">
                <a:solidFill>
                  <a:srgbClr val="0070C0"/>
                </a:solidFill>
              </a:rPr>
              <a:t> = { ‘</a:t>
            </a:r>
            <a:r>
              <a:rPr lang="en-IN" dirty="0" err="1">
                <a:solidFill>
                  <a:srgbClr val="0070C0"/>
                </a:solidFill>
              </a:rPr>
              <a:t>start_date</a:t>
            </a:r>
            <a:r>
              <a:rPr lang="en-IN" dirty="0">
                <a:solidFill>
                  <a:srgbClr val="0070C0"/>
                </a:solidFill>
              </a:rPr>
              <a:t>’: datetime(2019, 1, 1, </a:t>
            </a:r>
            <a:r>
              <a:rPr lang="en-IN" dirty="0" err="1">
                <a:solidFill>
                  <a:srgbClr val="0070C0"/>
                </a:solidFill>
              </a:rPr>
              <a:t>tzinfo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local_tz</a:t>
            </a:r>
            <a:r>
              <a:rPr lang="en-IN" dirty="0">
                <a:solidFill>
                  <a:srgbClr val="0070C0"/>
                </a:solidFill>
              </a:rPr>
              <a:t>), owner=’Airflow’ }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with DAG(‘</a:t>
            </a:r>
            <a:r>
              <a:rPr lang="en-IN" dirty="0" err="1">
                <a:solidFill>
                  <a:srgbClr val="0070C0"/>
                </a:solidFill>
              </a:rPr>
              <a:t>my_dag</a:t>
            </a:r>
            <a:r>
              <a:rPr lang="en-IN" dirty="0">
                <a:solidFill>
                  <a:srgbClr val="0070C0"/>
                </a:solidFill>
              </a:rPr>
              <a:t>', </a:t>
            </a:r>
            <a:r>
              <a:rPr lang="en-IN" dirty="0" err="1">
                <a:solidFill>
                  <a:srgbClr val="0070C0"/>
                </a:solidFill>
              </a:rPr>
              <a:t>default_args</a:t>
            </a:r>
            <a:r>
              <a:rPr lang="en-IN" dirty="0">
                <a:solidFill>
                  <a:srgbClr val="0070C0"/>
                </a:solidFill>
              </a:rPr>
              <a:t>=</a:t>
            </a:r>
            <a:r>
              <a:rPr lang="en-IN" dirty="0" err="1">
                <a:solidFill>
                  <a:srgbClr val="0070C0"/>
                </a:solidFill>
              </a:rPr>
              <a:t>default_args</a:t>
            </a:r>
            <a:r>
              <a:rPr lang="en-IN" dirty="0">
                <a:solidFill>
                  <a:srgbClr val="0070C0"/>
                </a:solidFill>
              </a:rPr>
              <a:t>):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01766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Cron schedules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Airflow assumes you will always want to run at the exact same time.</a:t>
            </a:r>
          </a:p>
          <a:p>
            <a:r>
              <a:rPr lang="en-GB" dirty="0"/>
              <a:t>It will ignore the DST (Daylight Saving Time).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 err="1"/>
              <a:t>schedule_interval</a:t>
            </a:r>
            <a:r>
              <a:rPr lang="en-GB" dirty="0"/>
              <a:t>=0 5 * * *</a:t>
            </a:r>
          </a:p>
          <a:p>
            <a:r>
              <a:rPr lang="en-GB" dirty="0"/>
              <a:t>will always trigger your DAG at 5 PM GMT + 1 every day regardless if DST is in 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51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85604-34CC-437F-8D86-DDCBA7AA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Start_date</a:t>
            </a:r>
            <a:r>
              <a:rPr lang="en-GB" dirty="0"/>
              <a:t> and </a:t>
            </a:r>
            <a:r>
              <a:rPr lang="en-GB" dirty="0" err="1"/>
              <a:t>schedule_interval</a:t>
            </a:r>
            <a:r>
              <a:rPr lang="en-GB" dirty="0"/>
              <a:t> parameters demystified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C1A4C-64AB-4B8E-9AE8-1AB5EA41B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How they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93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Timedeltas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the </a:t>
            </a:r>
            <a:r>
              <a:rPr lang="en-GB" dirty="0" err="1"/>
              <a:t>schedule_interval</a:t>
            </a:r>
            <a:r>
              <a:rPr lang="en-GB" dirty="0"/>
              <a:t> is set with a time delta, Airflow assumes you always will want to run with the specified interval.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 err="1"/>
              <a:t>timedelta</a:t>
            </a:r>
            <a:r>
              <a:rPr lang="en-GB" dirty="0"/>
              <a:t> (hours=2)</a:t>
            </a:r>
          </a:p>
          <a:p>
            <a:r>
              <a:rPr lang="en-GB" dirty="0"/>
              <a:t>will always trigger your DAG 2 hours later.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2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Cron vs </a:t>
            </a:r>
            <a:r>
              <a:rPr lang="en-GB" dirty="0" err="1"/>
              <a:t>Timedelta</a:t>
            </a:r>
            <a:r>
              <a:rPr lang="en-GB" dirty="0"/>
              <a:t> with Catchup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Important: For </a:t>
            </a:r>
            <a:r>
              <a:rPr lang="en-GB" dirty="0" err="1"/>
              <a:t>cron</a:t>
            </a:r>
            <a:r>
              <a:rPr lang="en-GB" dirty="0"/>
              <a:t> expressions, when DST happens 2 AM =&gt; 3 AM, the scheduler thinks the </a:t>
            </a:r>
            <a:r>
              <a:rPr lang="en-GB" dirty="0" err="1"/>
              <a:t>DAGRun</a:t>
            </a:r>
            <a:r>
              <a:rPr lang="en-GB" dirty="0"/>
              <a:t> of the 31 of March has been skipped and since Catchup=False, it won't get executed. The next </a:t>
            </a:r>
            <a:r>
              <a:rPr lang="en-GB" dirty="0" err="1"/>
              <a:t>DAGRun</a:t>
            </a:r>
            <a:r>
              <a:rPr lang="en-GB" dirty="0"/>
              <a:t> will be the </a:t>
            </a:r>
            <a:r>
              <a:rPr lang="en-GB" dirty="0" err="1"/>
              <a:t>lst</a:t>
            </a:r>
            <a:r>
              <a:rPr lang="en-GB" dirty="0"/>
              <a:t> of April at 2 AM.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F076A-BCB9-4153-87CD-ECF95A86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9" y="2490228"/>
            <a:ext cx="10319224" cy="36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91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make your tasks dependent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depends_on_past</a:t>
            </a:r>
            <a:r>
              <a:rPr lang="en-GB" dirty="0"/>
              <a:t> and </a:t>
            </a:r>
            <a:r>
              <a:rPr lang="en-GB" dirty="0" err="1"/>
              <a:t>wait_for_downstream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88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depends_on_past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Defined at task level</a:t>
            </a:r>
          </a:p>
          <a:p>
            <a:r>
              <a:rPr lang="en-GB" dirty="0"/>
              <a:t>If previous task instance failed, the current task is not executed</a:t>
            </a:r>
          </a:p>
          <a:p>
            <a:r>
              <a:rPr lang="en-GB" dirty="0"/>
              <a:t>Consequently, the current task has no status</a:t>
            </a:r>
          </a:p>
          <a:p>
            <a:r>
              <a:rPr lang="en-GB" dirty="0"/>
              <a:t>First task instance with </a:t>
            </a:r>
            <a:r>
              <a:rPr lang="en-GB" dirty="0" err="1"/>
              <a:t>start_date</a:t>
            </a:r>
            <a:r>
              <a:rPr lang="en-GB" dirty="0"/>
              <a:t> allowed to 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975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depends_on_past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D4172-3AD0-4C22-BF4A-52786E89F3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3053" y="1531455"/>
            <a:ext cx="9845893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46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wait_for_downstream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Defined at task level</a:t>
            </a:r>
          </a:p>
          <a:p>
            <a:r>
              <a:rPr lang="en-GB" dirty="0"/>
              <a:t>An instance of task X will wait for tasks downstream of the previous instance of task X to finish successfully before it runs.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12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wait_for_downstream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8B1D5-D924-4CC8-9191-4D5F84C75F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8509" y="1561921"/>
            <a:ext cx="6517894" cy="392464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5BE7BDA-1306-4BB8-9B6B-F259AB6535FE}"/>
              </a:ext>
            </a:extLst>
          </p:cNvPr>
          <p:cNvSpPr/>
          <p:nvPr/>
        </p:nvSpPr>
        <p:spPr>
          <a:xfrm>
            <a:off x="280555" y="2067791"/>
            <a:ext cx="1963881" cy="831273"/>
          </a:xfrm>
          <a:prstGeom prst="wedgeEllipseCallout">
            <a:avLst>
              <a:gd name="adj1" fmla="val 67942"/>
              <a:gd name="adj2" fmla="val 10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waiLfor_downstream</a:t>
            </a:r>
            <a:r>
              <a:rPr lang="en-IN" dirty="0"/>
              <a:t>=true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033B38D7-5BAC-4E28-A365-C8189B728A3D}"/>
              </a:ext>
            </a:extLst>
          </p:cNvPr>
          <p:cNvSpPr/>
          <p:nvPr/>
        </p:nvSpPr>
        <p:spPr>
          <a:xfrm>
            <a:off x="9688699" y="1946385"/>
            <a:ext cx="2371921" cy="95267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589"/>
              <a:gd name="adj6" fmla="val -33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Doesn't start because downstream tasks are   not finished in DAGRUN 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E8647-AF8E-4C1C-96E3-20B4781E0D6F}"/>
              </a:ext>
            </a:extLst>
          </p:cNvPr>
          <p:cNvSpPr txBox="1"/>
          <p:nvPr/>
        </p:nvSpPr>
        <p:spPr>
          <a:xfrm>
            <a:off x="7491846" y="1217550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Runs concurrently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0BDD16-AF08-4474-9519-19C0B3105A7A}"/>
              </a:ext>
            </a:extLst>
          </p:cNvPr>
          <p:cNvSpPr/>
          <p:nvPr/>
        </p:nvSpPr>
        <p:spPr>
          <a:xfrm>
            <a:off x="4998027" y="1587277"/>
            <a:ext cx="4135582" cy="3899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20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wait_for_downstream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A241F-5025-4FCE-B73E-CC5F11F516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34" y="1661007"/>
            <a:ext cx="7277731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structure your DAG folder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Managing your files and DAGs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242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DAG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Folder where your Airflow </a:t>
            </a:r>
            <a:r>
              <a:rPr lang="en-GB" dirty="0" err="1"/>
              <a:t>dags</a:t>
            </a:r>
            <a:r>
              <a:rPr lang="en-GB" dirty="0"/>
              <a:t> are</a:t>
            </a:r>
          </a:p>
          <a:p>
            <a:r>
              <a:rPr lang="en-GB" dirty="0"/>
              <a:t>Defined with the parameter </a:t>
            </a:r>
            <a:r>
              <a:rPr lang="en-GB" dirty="0" err="1"/>
              <a:t>dags_folder</a:t>
            </a:r>
            <a:endParaRPr lang="en-GB" dirty="0"/>
          </a:p>
          <a:p>
            <a:r>
              <a:rPr lang="en-GB" dirty="0"/>
              <a:t>The path must be absolute</a:t>
            </a:r>
          </a:p>
          <a:p>
            <a:r>
              <a:rPr lang="en-GB" dirty="0"/>
              <a:t>By default: $AIRFLOW_HOME/ </a:t>
            </a:r>
            <a:r>
              <a:rPr lang="en-GB" dirty="0" err="1"/>
              <a:t>dags</a:t>
            </a:r>
            <a:endParaRPr lang="en-GB" dirty="0"/>
          </a:p>
          <a:p>
            <a:r>
              <a:rPr lang="en-GB" dirty="0"/>
              <a:t>Problem: too many DAGs, DAGs using many external files, ….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How can we structure the DAG folder?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09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85604-34CC-437F-8D86-DDCBA7AA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most important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C1A4C-64AB-4B8E-9AE8-1AB5EA41B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start_date</a:t>
            </a:r>
            <a:endParaRPr lang="en-GB" dirty="0"/>
          </a:p>
          <a:p>
            <a:pPr lvl="1"/>
            <a:r>
              <a:rPr lang="en-GB" dirty="0"/>
              <a:t>The date from which tasks of your DAG can be scheduled and triggered.</a:t>
            </a:r>
          </a:p>
          <a:p>
            <a:r>
              <a:rPr lang="en-GB" dirty="0" err="1"/>
              <a:t>schedule_interval</a:t>
            </a:r>
            <a:endParaRPr lang="en-GB" dirty="0"/>
          </a:p>
          <a:p>
            <a:pPr lvl="1"/>
            <a:r>
              <a:rPr lang="en-GB" dirty="0"/>
              <a:t>The interval of time from the min(</a:t>
            </a:r>
            <a:r>
              <a:rPr lang="en-GB" dirty="0" err="1"/>
              <a:t>start_date</a:t>
            </a:r>
            <a:r>
              <a:rPr lang="en-GB" dirty="0"/>
              <a:t>) at which your DAG should be triggered.</a:t>
            </a:r>
          </a:p>
          <a:p>
            <a:endParaRPr lang="en-GB" dirty="0"/>
          </a:p>
          <a:p>
            <a:r>
              <a:rPr lang="en-GB" dirty="0"/>
              <a:t>The DAG [X] starts being scheduled from the </a:t>
            </a:r>
            <a:r>
              <a:rPr lang="en-GB" dirty="0" err="1"/>
              <a:t>start_date</a:t>
            </a:r>
            <a:r>
              <a:rPr lang="en-GB" dirty="0"/>
              <a:t> and will be triggered after every </a:t>
            </a:r>
            <a:r>
              <a:rPr lang="en-GB" dirty="0" err="1"/>
              <a:t>schedule_interval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02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way: Zip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 zip file packing your DAGs and its unpacked extra files</a:t>
            </a:r>
          </a:p>
          <a:p>
            <a:r>
              <a:rPr lang="en-GB" dirty="0"/>
              <a:t>The DAGs must be in the root of the zip file</a:t>
            </a:r>
          </a:p>
          <a:p>
            <a:r>
              <a:rPr lang="en-GB" dirty="0"/>
              <a:t>Airflow will scan and load the zip file for DAGs</a:t>
            </a:r>
          </a:p>
          <a:p>
            <a:r>
              <a:rPr lang="en-GB" dirty="0"/>
              <a:t>If module dependencies needed, use </a:t>
            </a:r>
            <a:r>
              <a:rPr lang="en-GB" dirty="0" err="1"/>
              <a:t>virtualenv</a:t>
            </a:r>
            <a:r>
              <a:rPr lang="en-GB" dirty="0"/>
              <a:t> and pip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D47C6-CF77-4FF3-B01C-E363B998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52" y="3231573"/>
            <a:ext cx="8364095" cy="20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76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way: </a:t>
            </a:r>
            <a:r>
              <a:rPr lang="en-IN" dirty="0" err="1"/>
              <a:t>DagBag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DagBag</a:t>
            </a:r>
            <a:r>
              <a:rPr lang="en-GB" dirty="0"/>
              <a:t> is a collection of DAGs, parsed out of a folder tree and has a high-level configuration settings.</a:t>
            </a:r>
          </a:p>
          <a:p>
            <a:r>
              <a:rPr lang="en-GB" dirty="0"/>
              <a:t>Make easier to run distinct environments (dev/staging/prod)</a:t>
            </a:r>
          </a:p>
          <a:p>
            <a:r>
              <a:rPr lang="en-GB" dirty="0"/>
              <a:t>One system can run multiple independent settings set</a:t>
            </a:r>
          </a:p>
          <a:p>
            <a:r>
              <a:rPr lang="en-GB" dirty="0"/>
              <a:t>Allow to add new DAG folders by creating a script in the default DAGs folder</a:t>
            </a:r>
          </a:p>
          <a:p>
            <a:r>
              <a:rPr lang="en-GB" dirty="0"/>
              <a:t>Warning: If a DAG is loaded with a new </a:t>
            </a:r>
            <a:r>
              <a:rPr lang="en-GB" dirty="0" err="1"/>
              <a:t>DagBag</a:t>
            </a:r>
            <a:r>
              <a:rPr lang="en-GB" dirty="0"/>
              <a:t> and is broken</a:t>
            </a:r>
          </a:p>
          <a:p>
            <a:pPr lvl="1"/>
            <a:r>
              <a:rPr lang="en-GB" dirty="0"/>
              <a:t>Errors are not displayed from the UI</a:t>
            </a:r>
          </a:p>
          <a:p>
            <a:pPr lvl="1"/>
            <a:r>
              <a:rPr lang="en-GB" dirty="0"/>
              <a:t>Can’t use the command "airflow </a:t>
            </a:r>
            <a:r>
              <a:rPr lang="en-GB" dirty="0" err="1"/>
              <a:t>Iist_dags</a:t>
            </a:r>
            <a:r>
              <a:rPr lang="en-GB" dirty="0"/>
              <a:t>" (only work)</a:t>
            </a:r>
          </a:p>
          <a:p>
            <a:pPr lvl="1"/>
            <a:r>
              <a:rPr lang="en-GB" dirty="0"/>
              <a:t>Still able to see the errors from the web server 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822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  <a:r>
              <a:rPr lang="en-IN" dirty="0" err="1"/>
              <a:t>airflowignore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Specifies the directories or files in the DAGs folder that Airflow should ignore.</a:t>
            </a:r>
          </a:p>
          <a:p>
            <a:r>
              <a:rPr lang="en-GB" dirty="0"/>
              <a:t>Equivalent to the .</a:t>
            </a:r>
            <a:r>
              <a:rPr lang="en-GB" dirty="0" err="1"/>
              <a:t>gitignore</a:t>
            </a:r>
            <a:r>
              <a:rPr lang="en-GB" dirty="0"/>
              <a:t> file.</a:t>
            </a:r>
          </a:p>
          <a:p>
            <a:r>
              <a:rPr lang="en-GB" dirty="0"/>
              <a:t>Each line corresponds to a regular expression pattern.</a:t>
            </a:r>
          </a:p>
          <a:p>
            <a:r>
              <a:rPr lang="en-GB" dirty="0"/>
              <a:t>The scope of a .</a:t>
            </a:r>
            <a:r>
              <a:rPr lang="en-GB" dirty="0" err="1"/>
              <a:t>airflowignore</a:t>
            </a:r>
            <a:r>
              <a:rPr lang="en-GB" dirty="0"/>
              <a:t> is the current directory as well as its subfolders.</a:t>
            </a:r>
          </a:p>
          <a:p>
            <a:r>
              <a:rPr lang="en-GB" dirty="0"/>
              <a:t>Airflow looks for “DAG" or “airflow” in files. You can avoid wasting scans by using the .</a:t>
            </a:r>
            <a:r>
              <a:rPr lang="en-GB" dirty="0" err="1"/>
              <a:t>airflowignore</a:t>
            </a:r>
            <a:r>
              <a:rPr lang="en-GB" dirty="0"/>
              <a:t> file.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As best practice, always put a .</a:t>
            </a:r>
            <a:r>
              <a:rPr lang="en-GB" dirty="0" err="1"/>
              <a:t>airflowignore</a:t>
            </a:r>
            <a:r>
              <a:rPr lang="en-GB" dirty="0"/>
              <a:t> file in your DAGs folder.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397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deal with failures in your DAGs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F88A-4936-4191-8E09-231959675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15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Dag failure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Detection on DAGs</a:t>
            </a:r>
          </a:p>
          <a:p>
            <a:pPr lvl="1"/>
            <a:r>
              <a:rPr lang="en-GB" dirty="0"/>
              <a:t>DAG level</a:t>
            </a:r>
          </a:p>
          <a:p>
            <a:pPr lvl="2"/>
            <a:r>
              <a:rPr lang="en-GB" dirty="0" err="1"/>
              <a:t>dagrun_timeout</a:t>
            </a:r>
            <a:endParaRPr lang="en-GB" dirty="0"/>
          </a:p>
          <a:p>
            <a:pPr lvl="2"/>
            <a:r>
              <a:rPr lang="en-GB" dirty="0" err="1"/>
              <a:t>sla_miss_callback</a:t>
            </a:r>
            <a:endParaRPr lang="en-GB" dirty="0"/>
          </a:p>
          <a:p>
            <a:pPr lvl="2"/>
            <a:r>
              <a:rPr lang="en-GB" dirty="0" err="1"/>
              <a:t>on_failure_callback</a:t>
            </a:r>
            <a:endParaRPr lang="en-GB" dirty="0"/>
          </a:p>
          <a:p>
            <a:pPr lvl="2"/>
            <a:r>
              <a:rPr lang="en-GB" dirty="0" err="1"/>
              <a:t>on_success_callback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66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max_active_runs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dirty="0" err="1"/>
              <a:t>max_active_runs</a:t>
            </a:r>
            <a:r>
              <a:rPr lang="en-GB" dirty="0"/>
              <a:t> isn’t set, Airflow use </a:t>
            </a:r>
            <a:r>
              <a:rPr lang="en-GB" dirty="0" err="1"/>
              <a:t>max_active_runs_per_dag</a:t>
            </a:r>
            <a:r>
              <a:rPr lang="en-GB" dirty="0"/>
              <a:t> in </a:t>
            </a:r>
            <a:r>
              <a:rPr lang="en-GB" dirty="0" err="1"/>
              <a:t>airflow.cfg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96793-7A7B-4206-9886-0438D57A26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79" y="2441863"/>
            <a:ext cx="10538842" cy="26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70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Dag failure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Detection on DAGs</a:t>
            </a:r>
          </a:p>
          <a:p>
            <a:pPr lvl="1"/>
            <a:r>
              <a:rPr lang="en-GB" dirty="0"/>
              <a:t>DAG level</a:t>
            </a:r>
          </a:p>
          <a:p>
            <a:pPr lvl="2"/>
            <a:r>
              <a:rPr lang="en-GB" dirty="0" err="1"/>
              <a:t>dagrun_timeout</a:t>
            </a:r>
            <a:endParaRPr lang="en-GB" dirty="0"/>
          </a:p>
          <a:p>
            <a:pPr lvl="2"/>
            <a:r>
              <a:rPr lang="en-GB" dirty="0" err="1"/>
              <a:t>sla_miss_callback</a:t>
            </a:r>
            <a:endParaRPr lang="en-GB" dirty="0"/>
          </a:p>
          <a:p>
            <a:pPr lvl="2"/>
            <a:r>
              <a:rPr lang="en-GB" dirty="0" err="1"/>
              <a:t>on_failure_callback</a:t>
            </a:r>
            <a:endParaRPr lang="en-GB" dirty="0"/>
          </a:p>
          <a:p>
            <a:pPr lvl="2"/>
            <a:r>
              <a:rPr lang="en-GB" dirty="0" err="1"/>
              <a:t>on_success_callback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679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failures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Detection on Tasks</a:t>
            </a:r>
          </a:p>
          <a:p>
            <a:r>
              <a:rPr lang="en-IN" dirty="0"/>
              <a:t>Task level</a:t>
            </a:r>
          </a:p>
          <a:p>
            <a:pPr lvl="1"/>
            <a:r>
              <a:rPr lang="en-IN" dirty="0"/>
              <a:t>email</a:t>
            </a:r>
          </a:p>
          <a:p>
            <a:pPr lvl="1"/>
            <a:r>
              <a:rPr lang="en-IN" dirty="0" err="1"/>
              <a:t>email_on_failure</a:t>
            </a:r>
            <a:endParaRPr lang="en-IN" dirty="0"/>
          </a:p>
          <a:p>
            <a:pPr lvl="1"/>
            <a:r>
              <a:rPr lang="en-IN" dirty="0" err="1"/>
              <a:t>email_on_retry</a:t>
            </a:r>
            <a:endParaRPr lang="en-IN" dirty="0"/>
          </a:p>
          <a:p>
            <a:pPr lvl="1"/>
            <a:r>
              <a:rPr lang="en-IN" dirty="0"/>
              <a:t>retries</a:t>
            </a:r>
          </a:p>
          <a:p>
            <a:pPr lvl="1"/>
            <a:r>
              <a:rPr lang="en-IN" dirty="0" err="1"/>
              <a:t>retry_delay</a:t>
            </a:r>
            <a:endParaRPr lang="en-IN" dirty="0"/>
          </a:p>
          <a:p>
            <a:pPr lvl="1"/>
            <a:r>
              <a:rPr lang="en-IN" dirty="0" err="1"/>
              <a:t>retry_exponential_backoff</a:t>
            </a:r>
            <a:endParaRPr lang="en-IN" dirty="0"/>
          </a:p>
          <a:p>
            <a:pPr lvl="1"/>
            <a:r>
              <a:rPr lang="en-IN" dirty="0" err="1"/>
              <a:t>max_retry_delay</a:t>
            </a:r>
            <a:endParaRPr lang="en-IN" dirty="0"/>
          </a:p>
          <a:p>
            <a:pPr lvl="1"/>
            <a:r>
              <a:rPr lang="en-IN" dirty="0" err="1"/>
              <a:t>execution_timeout</a:t>
            </a:r>
            <a:endParaRPr lang="en-IN" dirty="0"/>
          </a:p>
          <a:p>
            <a:pPr lvl="1"/>
            <a:r>
              <a:rPr lang="en-IN" dirty="0" err="1"/>
              <a:t>on_failure_callback</a:t>
            </a:r>
            <a:endParaRPr lang="en-IN" dirty="0"/>
          </a:p>
          <a:p>
            <a:pPr lvl="1"/>
            <a:r>
              <a:rPr lang="en-IN" dirty="0" err="1"/>
              <a:t>on_success_callback</a:t>
            </a:r>
            <a:endParaRPr lang="en-IN" dirty="0"/>
          </a:p>
          <a:p>
            <a:pPr lvl="1"/>
            <a:r>
              <a:rPr lang="en-IN" dirty="0" err="1"/>
              <a:t>on_retrv_callback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46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test your DAGs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4078747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with </a:t>
            </a:r>
            <a:r>
              <a:rPr lang="en-IN" dirty="0" err="1"/>
              <a:t>Pytest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Pytest</a:t>
            </a:r>
            <a:endParaRPr lang="en-GB" dirty="0"/>
          </a:p>
          <a:p>
            <a:pPr lvl="1"/>
            <a:r>
              <a:rPr lang="en-GB" dirty="0"/>
              <a:t>Allow for compact test suites</a:t>
            </a:r>
          </a:p>
          <a:p>
            <a:pPr lvl="1"/>
            <a:r>
              <a:rPr lang="en-GB" dirty="0"/>
              <a:t>Easier to understand (minimal boilerplate)</a:t>
            </a:r>
          </a:p>
          <a:p>
            <a:pPr lvl="1"/>
            <a:r>
              <a:rPr lang="en-GB" dirty="0"/>
              <a:t>Pretty and useful failure information</a:t>
            </a:r>
          </a:p>
          <a:p>
            <a:pPr lvl="1"/>
            <a:r>
              <a:rPr lang="en-GB" dirty="0"/>
              <a:t>Widely used</a:t>
            </a:r>
          </a:p>
          <a:p>
            <a:pPr lvl="1"/>
            <a:r>
              <a:rPr lang="en-GB" dirty="0"/>
              <a:t>Nice documentation</a:t>
            </a:r>
          </a:p>
          <a:p>
            <a:pPr lvl="1"/>
            <a:r>
              <a:rPr lang="en-GB" dirty="0"/>
              <a:t>Easy to use</a:t>
            </a:r>
          </a:p>
          <a:p>
            <a:pPr lvl="1"/>
            <a:r>
              <a:rPr lang="en-GB" dirty="0"/>
              <a:t>Extensible</a:t>
            </a:r>
          </a:p>
          <a:p>
            <a:r>
              <a:rPr lang="en-GB" dirty="0"/>
              <a:t>Check their website: </a:t>
            </a:r>
            <a:r>
              <a:rPr lang="en-GB" dirty="0">
                <a:hlinkClick r:id="rId2"/>
              </a:rPr>
              <a:t>https://docs.pytest.org/en/latest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48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85604-34CC-437F-8D86-DDCBA7AA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</a:t>
            </a:r>
            <a:r>
              <a:rPr lang="en-GB" dirty="0" err="1"/>
              <a:t>execution_date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C1A4C-64AB-4B8E-9AE8-1AB5EA41B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D9EF6-403B-491D-A411-A6984E59D2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863" y="1798178"/>
            <a:ext cx="9838273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55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test a DAG?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Five categories:</a:t>
            </a:r>
          </a:p>
          <a:p>
            <a:pPr lvl="1"/>
            <a:r>
              <a:rPr lang="en-GB" dirty="0"/>
              <a:t>DAG Validation Tests</a:t>
            </a:r>
          </a:p>
          <a:p>
            <a:pPr lvl="1"/>
            <a:r>
              <a:rPr lang="en-GB" dirty="0"/>
              <a:t>DAG/Pipeline Definition Tests</a:t>
            </a:r>
          </a:p>
          <a:p>
            <a:pPr lvl="1"/>
            <a:r>
              <a:rPr lang="en-GB" dirty="0"/>
              <a:t>Unit Tests</a:t>
            </a:r>
          </a:p>
          <a:p>
            <a:pPr lvl="1"/>
            <a:r>
              <a:rPr lang="en-GB" dirty="0"/>
              <a:t>Integration Tests</a:t>
            </a:r>
          </a:p>
          <a:p>
            <a:pPr lvl="1"/>
            <a:r>
              <a:rPr lang="en-GB" dirty="0"/>
              <a:t>End to End Pipeline Tests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092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DAG Validation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tests for all DAGs in Airflow</a:t>
            </a:r>
          </a:p>
          <a:p>
            <a:pPr lvl="1"/>
            <a:r>
              <a:rPr lang="en-GB" dirty="0"/>
              <a:t>Check if valid</a:t>
            </a:r>
          </a:p>
          <a:p>
            <a:pPr lvl="1"/>
            <a:r>
              <a:rPr lang="en-GB" dirty="0"/>
              <a:t>Check if there is no cycles</a:t>
            </a:r>
          </a:p>
          <a:p>
            <a:pPr lvl="1"/>
            <a:r>
              <a:rPr lang="en-GB" dirty="0"/>
              <a:t>Check default arguments</a:t>
            </a:r>
          </a:p>
          <a:p>
            <a:pPr lvl="1"/>
            <a:r>
              <a:rPr lang="en-GB" dirty="0"/>
              <a:t>High level of testing of DAGs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567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DAG/ Pipeline Definition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if modifications are intentional</a:t>
            </a:r>
          </a:p>
          <a:p>
            <a:pPr lvl="1"/>
            <a:r>
              <a:rPr lang="en-GB" dirty="0"/>
              <a:t>Check total number of tasks</a:t>
            </a:r>
          </a:p>
          <a:p>
            <a:pPr lvl="1"/>
            <a:r>
              <a:rPr lang="en-GB" dirty="0"/>
              <a:t>Check the nature of tasks</a:t>
            </a:r>
          </a:p>
          <a:p>
            <a:pPr lvl="1"/>
            <a:r>
              <a:rPr lang="en-GB" dirty="0"/>
              <a:t>Check the upstream and downstream dependencies of tasks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758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Unit testing external functions or custom Operators</a:t>
            </a:r>
          </a:p>
          <a:p>
            <a:pPr lvl="1"/>
            <a:r>
              <a:rPr lang="en-GB" dirty="0"/>
              <a:t>Check the logic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FA020-5377-4774-B4FB-F67ED6BF5E3E}"/>
              </a:ext>
            </a:extLst>
          </p:cNvPr>
          <p:cNvSpPr txBox="1"/>
          <p:nvPr/>
        </p:nvSpPr>
        <p:spPr>
          <a:xfrm>
            <a:off x="2961409" y="3150421"/>
            <a:ext cx="6151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147257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Tests if tasks work well with each others using a subset of production data</a:t>
            </a:r>
          </a:p>
          <a:p>
            <a:pPr lvl="1"/>
            <a:r>
              <a:rPr lang="en-GB" dirty="0"/>
              <a:t>Check if tasks can exchange data</a:t>
            </a:r>
          </a:p>
          <a:p>
            <a:pPr lvl="1"/>
            <a:r>
              <a:rPr lang="en-GB" dirty="0"/>
              <a:t>Check the input of tasks</a:t>
            </a:r>
          </a:p>
          <a:p>
            <a:pPr lvl="1"/>
            <a:r>
              <a:rPr lang="en-GB" dirty="0"/>
              <a:t>Check dependencies between multiple tasks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Need development/test/acceptance/production environments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407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to End Pipeline Tests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the data pipeline</a:t>
            </a:r>
          </a:p>
          <a:p>
            <a:pPr lvl="1"/>
            <a:r>
              <a:rPr lang="en-GB" dirty="0"/>
              <a:t>Check if the output is correct</a:t>
            </a:r>
          </a:p>
          <a:p>
            <a:pPr lvl="1"/>
            <a:r>
              <a:rPr lang="en-GB" dirty="0"/>
              <a:t>Check the full logic</a:t>
            </a:r>
          </a:p>
          <a:p>
            <a:pPr lvl="1"/>
            <a:r>
              <a:rPr lang="en-GB" dirty="0"/>
              <a:t>Check performances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Need development/test/acceptance/production environments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868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different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4845747" cy="5879250"/>
          </a:xfrm>
        </p:spPr>
        <p:txBody>
          <a:bodyPr/>
          <a:lstStyle/>
          <a:p>
            <a:r>
              <a:rPr lang="en-GB" dirty="0"/>
              <a:t>Development</a:t>
            </a:r>
          </a:p>
          <a:p>
            <a:pPr lvl="1"/>
            <a:r>
              <a:rPr lang="en-GB" dirty="0"/>
              <a:t>Faked small data input</a:t>
            </a:r>
          </a:p>
          <a:p>
            <a:pPr lvl="1"/>
            <a:r>
              <a:rPr lang="en-GB" dirty="0"/>
              <a:t>Verify:</a:t>
            </a:r>
          </a:p>
          <a:p>
            <a:pPr lvl="2"/>
            <a:r>
              <a:rPr lang="en-GB" dirty="0"/>
              <a:t>DAG Validation Tests</a:t>
            </a:r>
          </a:p>
          <a:p>
            <a:pPr lvl="2"/>
            <a:r>
              <a:rPr lang="en-GB" dirty="0"/>
              <a:t>DAG/Pipeline Test</a:t>
            </a:r>
          </a:p>
          <a:p>
            <a:pPr lvl="2"/>
            <a:r>
              <a:rPr lang="en-GB" dirty="0"/>
              <a:t>Unit Tests</a:t>
            </a:r>
          </a:p>
          <a:p>
            <a:r>
              <a:rPr lang="en-GB" dirty="0"/>
              <a:t>Test</a:t>
            </a:r>
          </a:p>
          <a:p>
            <a:pPr lvl="1"/>
            <a:r>
              <a:rPr lang="en-GB" dirty="0"/>
              <a:t>Larger amount of real data</a:t>
            </a:r>
          </a:p>
          <a:p>
            <a:pPr lvl="1"/>
            <a:r>
              <a:rPr lang="en-GB" dirty="0"/>
              <a:t>Verify:</a:t>
            </a:r>
          </a:p>
          <a:p>
            <a:pPr lvl="2"/>
            <a:r>
              <a:rPr lang="en-GB" dirty="0"/>
              <a:t>Integration Tests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345D14A-45AC-43B4-A6E0-BDA64FB0D5CA}"/>
              </a:ext>
            </a:extLst>
          </p:cNvPr>
          <p:cNvSpPr txBox="1">
            <a:spLocks/>
          </p:cNvSpPr>
          <p:nvPr/>
        </p:nvSpPr>
        <p:spPr>
          <a:xfrm>
            <a:off x="5219580" y="584616"/>
            <a:ext cx="4845747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 dirty="0"/>
              <a:t>Acceptance</a:t>
            </a:r>
          </a:p>
          <a:p>
            <a:pPr lvl="1"/>
            <a:r>
              <a:rPr lang="en-GB" dirty="0"/>
              <a:t>Copy production datasets</a:t>
            </a:r>
          </a:p>
          <a:p>
            <a:pPr lvl="1"/>
            <a:r>
              <a:rPr lang="en-GB" dirty="0"/>
              <a:t>Verify:</a:t>
            </a:r>
          </a:p>
          <a:p>
            <a:pPr lvl="2"/>
            <a:r>
              <a:rPr lang="en-GB" dirty="0"/>
              <a:t>End to End Pipeline Tests</a:t>
            </a:r>
          </a:p>
          <a:p>
            <a:r>
              <a:rPr lang="en-GB" dirty="0"/>
              <a:t>Production</a:t>
            </a:r>
          </a:p>
          <a:p>
            <a:pPr lvl="1"/>
            <a:r>
              <a:rPr lang="en-GB" dirty="0"/>
              <a:t>All production data</a:t>
            </a:r>
          </a:p>
          <a:p>
            <a:pPr lvl="1"/>
            <a:r>
              <a:rPr lang="en-GB" dirty="0"/>
              <a:t>Used by the end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517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Repository and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CAB-7A28-47F2-BAD5-D613D208C3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5483" y="1573369"/>
            <a:ext cx="9381033" cy="35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2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5326-51DB-49B7-8191-3796B7F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Line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CBCD-3D3A-48E9-8134-4D2E0238A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Some useful commands:</a:t>
            </a:r>
          </a:p>
          <a:p>
            <a:r>
              <a:rPr lang="en-GB" dirty="0"/>
              <a:t>airflow run</a:t>
            </a:r>
          </a:p>
          <a:p>
            <a:pPr lvl="1"/>
            <a:r>
              <a:rPr lang="en-GB" dirty="0"/>
              <a:t>Run a single task instance</a:t>
            </a:r>
          </a:p>
          <a:p>
            <a:r>
              <a:rPr lang="en-GB" dirty="0"/>
              <a:t>airflow </a:t>
            </a:r>
            <a:r>
              <a:rPr lang="en-GB" dirty="0" err="1"/>
              <a:t>list_dags</a:t>
            </a:r>
            <a:endParaRPr lang="en-GB" dirty="0"/>
          </a:p>
          <a:p>
            <a:pPr lvl="1"/>
            <a:r>
              <a:rPr lang="en-GB" dirty="0"/>
              <a:t>List all the DAGs</a:t>
            </a:r>
          </a:p>
          <a:p>
            <a:r>
              <a:rPr lang="en-GB" dirty="0"/>
              <a:t>airflow </a:t>
            </a:r>
            <a:r>
              <a:rPr lang="en-GB" dirty="0" err="1"/>
              <a:t>dag_state</a:t>
            </a:r>
            <a:endParaRPr lang="en-GB" dirty="0"/>
          </a:p>
          <a:p>
            <a:pPr lvl="1"/>
            <a:r>
              <a:rPr lang="en-GB" dirty="0"/>
              <a:t>Get the status of a DAG run</a:t>
            </a:r>
          </a:p>
          <a:p>
            <a:r>
              <a:rPr lang="en-GB" dirty="0"/>
              <a:t>airflow </a:t>
            </a:r>
            <a:r>
              <a:rPr lang="en-GB" dirty="0" err="1"/>
              <a:t>task_state</a:t>
            </a:r>
            <a:endParaRPr lang="en-GB" dirty="0"/>
          </a:p>
          <a:p>
            <a:pPr lvl="1"/>
            <a:r>
              <a:rPr lang="en-GB" dirty="0"/>
              <a:t>Get the status of a Task instance</a:t>
            </a:r>
          </a:p>
          <a:p>
            <a:r>
              <a:rPr lang="en-GB" dirty="0"/>
              <a:t>airflow test</a:t>
            </a:r>
          </a:p>
          <a:p>
            <a:pPr lvl="1"/>
            <a:r>
              <a:rPr lang="en-GB" dirty="0"/>
              <a:t>Test a task instance without checking for dependencies or recording its state in the </a:t>
            </a:r>
            <a:r>
              <a:rPr lang="en-GB" dirty="0" err="1"/>
              <a:t>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873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>
                <a:latin typeface="Bernard MT Condensed" panose="020508060609050204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85604-34CC-437F-8D86-DDCBA7AA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C1A4C-64AB-4B8E-9AE8-1AB5EA41B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4629C-D272-4D58-8AF4-6A04DFFB81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5932" y="2186832"/>
            <a:ext cx="9640135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5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3570-8B4A-44E6-8360-61102D76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define the </a:t>
            </a:r>
            <a:r>
              <a:rPr lang="en-GB" dirty="0" err="1"/>
              <a:t>scheduling_interval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4D2F-E5BC-4FAA-B14F-4B22A61FC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Either with</a:t>
            </a:r>
          </a:p>
          <a:p>
            <a:pPr lvl="1"/>
            <a:r>
              <a:rPr lang="en-GB" dirty="0"/>
              <a:t>Cron expressions (ex: 0 * * * *)</a:t>
            </a:r>
          </a:p>
          <a:p>
            <a:pPr lvl="1"/>
            <a:r>
              <a:rPr lang="en-GB" dirty="0" err="1"/>
              <a:t>Timedelta</a:t>
            </a:r>
            <a:r>
              <a:rPr lang="en-GB" dirty="0"/>
              <a:t> objects (ex: datetime . </a:t>
            </a:r>
            <a:r>
              <a:rPr lang="en-GB" dirty="0" err="1"/>
              <a:t>timedelta</a:t>
            </a:r>
            <a:r>
              <a:rPr lang="en-GB" dirty="0"/>
              <a:t> (days=l ))</a:t>
            </a:r>
          </a:p>
          <a:p>
            <a:endParaRPr lang="en-GB" dirty="0"/>
          </a:p>
          <a:p>
            <a:r>
              <a:rPr lang="en-GB" dirty="0"/>
              <a:t>As a best practice you should use </a:t>
            </a:r>
            <a:r>
              <a:rPr lang="en-GB" dirty="0" err="1"/>
              <a:t>cron</a:t>
            </a:r>
            <a:r>
              <a:rPr lang="en-GB" dirty="0"/>
              <a:t> expressions rather than </a:t>
            </a:r>
            <a:r>
              <a:rPr lang="en-GB" dirty="0" err="1"/>
              <a:t>timedelta</a:t>
            </a:r>
            <a:r>
              <a:rPr lang="en-GB" dirty="0"/>
              <a:t> objects as specified in the 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39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3570-8B4A-44E6-8360-61102D76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about </a:t>
            </a:r>
            <a:r>
              <a:rPr lang="en-IN" dirty="0" err="1"/>
              <a:t>end_date</a:t>
            </a:r>
            <a:r>
              <a:rPr lang="en-IN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4D2F-E5BC-4FAA-B14F-4B22A61FC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date at which your DAG/Task should stop being scheduled</a:t>
            </a:r>
          </a:p>
          <a:p>
            <a:r>
              <a:rPr lang="en-GB" dirty="0"/>
              <a:t>Set to None by default</a:t>
            </a:r>
          </a:p>
          <a:p>
            <a:r>
              <a:rPr lang="en-GB" dirty="0"/>
              <a:t>Same recommendations than </a:t>
            </a:r>
            <a:r>
              <a:rPr lang="en-GB" dirty="0" err="1"/>
              <a:t>start_date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25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3570-8B4A-44E6-8360-61102D76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Backfill and Catchup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4D2F-E5BC-4FAA-B14F-4B22A61FC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Kick off the missing DAG runs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66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3570-8B4A-44E6-8360-61102D760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DagRun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4D2F-E5BC-4FAA-B14F-4B22A61FC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scheduler creates a </a:t>
            </a:r>
            <a:r>
              <a:rPr lang="en-GB" dirty="0" err="1"/>
              <a:t>DagRun</a:t>
            </a:r>
            <a:r>
              <a:rPr lang="en-GB" dirty="0"/>
              <a:t> object.</a:t>
            </a:r>
          </a:p>
          <a:p>
            <a:r>
              <a:rPr lang="en-GB" dirty="0"/>
              <a:t>Describes an instance of a given DAG in time.</a:t>
            </a:r>
          </a:p>
          <a:p>
            <a:r>
              <a:rPr lang="en-GB" dirty="0"/>
              <a:t>Contains tasks to execute.</a:t>
            </a:r>
          </a:p>
          <a:p>
            <a:r>
              <a:rPr lang="en-GB" dirty="0"/>
              <a:t>Atomic, Idempotent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BB6F7-6AE0-44F6-AD82-1D23FF70BF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2511" y="3301459"/>
            <a:ext cx="4625741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9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1660</Words>
  <Application>Microsoft Office PowerPoint</Application>
  <PresentationFormat>Widescreen</PresentationFormat>
  <Paragraphs>251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-apple-system</vt:lpstr>
      <vt:lpstr>Arial</vt:lpstr>
      <vt:lpstr>Bernard MT Condensed</vt:lpstr>
      <vt:lpstr>Calibri</vt:lpstr>
      <vt:lpstr>Office Theme</vt:lpstr>
      <vt:lpstr>Mastering DAGs</vt:lpstr>
      <vt:lpstr>Start_date and schedule_interval parameters demystified</vt:lpstr>
      <vt:lpstr>The most important parameters</vt:lpstr>
      <vt:lpstr>What is the execution_date</vt:lpstr>
      <vt:lpstr>Execution flow</vt:lpstr>
      <vt:lpstr>How to define the scheduling_interval</vt:lpstr>
      <vt:lpstr>What about end_date?</vt:lpstr>
      <vt:lpstr>Backfill and Catchup</vt:lpstr>
      <vt:lpstr>DagRun</vt:lpstr>
      <vt:lpstr>Catchup process</vt:lpstr>
      <vt:lpstr>How to turn on/ off Catchup?</vt:lpstr>
      <vt:lpstr>Dealing with timezones in Airflow</vt:lpstr>
      <vt:lpstr>Definition</vt:lpstr>
      <vt:lpstr>Timezone in Python: Naive vs Aware</vt:lpstr>
      <vt:lpstr>Example</vt:lpstr>
      <vt:lpstr>Best Practices!</vt:lpstr>
      <vt:lpstr>Timezones in Airflow</vt:lpstr>
      <vt:lpstr>How to make your DAG timezone aware?</vt:lpstr>
      <vt:lpstr>Cron schedules</vt:lpstr>
      <vt:lpstr>Timedeltas</vt:lpstr>
      <vt:lpstr>Cron vs Timedelta with Catchup</vt:lpstr>
      <vt:lpstr>How to make your tasks dependent</vt:lpstr>
      <vt:lpstr>depends_on_past</vt:lpstr>
      <vt:lpstr>depends_on_past</vt:lpstr>
      <vt:lpstr>wait_for_downstream</vt:lpstr>
      <vt:lpstr>wait_for_downstream</vt:lpstr>
      <vt:lpstr>wait_for_downstream</vt:lpstr>
      <vt:lpstr>How to structure your DAG folder</vt:lpstr>
      <vt:lpstr>DAG Folder</vt:lpstr>
      <vt:lpstr>First way: Zip</vt:lpstr>
      <vt:lpstr>Second way: DagBag</vt:lpstr>
      <vt:lpstr>.airflowignore</vt:lpstr>
      <vt:lpstr>How to deal with failures in your DAGs</vt:lpstr>
      <vt:lpstr>Dag failure detections</vt:lpstr>
      <vt:lpstr>max_active_runs</vt:lpstr>
      <vt:lpstr>Dag failure detections</vt:lpstr>
      <vt:lpstr>Task failures detection</vt:lpstr>
      <vt:lpstr>How to test your DAGs</vt:lpstr>
      <vt:lpstr>Unit testing with Pytest</vt:lpstr>
      <vt:lpstr>How to test a DAG?</vt:lpstr>
      <vt:lpstr>DAG Validation Tests</vt:lpstr>
      <vt:lpstr>DAG/ Pipeline Definition Tests</vt:lpstr>
      <vt:lpstr>Unit Tests</vt:lpstr>
      <vt:lpstr>Integration Tests</vt:lpstr>
      <vt:lpstr>End to End Pipeline Tests</vt:lpstr>
      <vt:lpstr>Create different environments</vt:lpstr>
      <vt:lpstr>Git Repository and Branches</vt:lpstr>
      <vt:lpstr>Command Line Interfaces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Atin Gupta</cp:lastModifiedBy>
  <cp:revision>280</cp:revision>
  <cp:lastPrinted>2020-02-27T09:52:21Z</cp:lastPrinted>
  <dcterms:modified xsi:type="dcterms:W3CDTF">2021-11-08T02:57:11Z</dcterms:modified>
</cp:coreProperties>
</file>