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9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361" autoAdjust="0"/>
  </p:normalViewPr>
  <p:slideViewPr>
    <p:cSldViewPr snapToGrid="0">
      <p:cViewPr varScale="1">
        <p:scale>
          <a:sx n="106" d="100"/>
          <a:sy n="106" d="100"/>
        </p:scale>
        <p:origin x="17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33E11-84D7-4104-B798-E718C33166B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5A907-F4DA-4D60-BC55-382BF91E7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9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5A907-F4DA-4D60-BC55-382BF91E77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70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A57E-7C1A-457B-A4CD-5DCEB057B502}" type="datetime1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86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89749-A4CD-447F-8298-2B7988C91CEA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040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444D3-C0BA-4587-A56C-581AB9F841BE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0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AF2CE-4F37-411C-A3EE-BBBE223265BF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43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083D4-708C-4BB5-B4FD-30CE9FA12FD5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952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39B2-65BC-4C2A-A62B-3EABFE9590E4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35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5F5A-E4A3-476F-A89E-C2B73F2431E4}" type="datetime1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4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1515-4A26-4F31-9F61-5A10B1FABBFC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14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5DC65-7D1F-4BAB-9695-F7E734143E14}" type="datetime1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4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24077-BD55-4036-8E92-6558FDF3B653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00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04225F2-7107-4609-BCC2-77C63064A5E8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23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E42E8-8B57-452D-A122-4DCE9AC771EF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81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9F0D207D-AF62-23ED-AFD1-DEA48D57A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1192" y="0"/>
            <a:ext cx="12493782" cy="71431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890323-E809-95A0-1AB8-1967D2EF6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3748" y="-347401"/>
            <a:ext cx="6677025" cy="2356825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B0F0"/>
                </a:solidFill>
              </a:rPr>
              <a:t>Welcome To Our             Presentation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648C6-BA71-3BE2-D2E0-8B679DD8D0D7}"/>
              </a:ext>
            </a:extLst>
          </p:cNvPr>
          <p:cNvSpPr txBox="1"/>
          <p:nvPr/>
        </p:nvSpPr>
        <p:spPr>
          <a:xfrm>
            <a:off x="3552825" y="2356825"/>
            <a:ext cx="508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OEL Report, Section D, Group - 4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BAF79-D965-410D-9A07-44B701E4000C}"/>
              </a:ext>
            </a:extLst>
          </p:cNvPr>
          <p:cNvSpPr txBox="1"/>
          <p:nvPr/>
        </p:nvSpPr>
        <p:spPr>
          <a:xfrm>
            <a:off x="865607" y="4039511"/>
            <a:ext cx="53744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Group Members:</a:t>
            </a:r>
          </a:p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`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1B1F74-A3F4-2F53-28D8-3F880EC8C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69" y="4798518"/>
            <a:ext cx="7251646" cy="18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871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7D3C0D-0D11-946B-1D22-829646C1C82E}"/>
              </a:ext>
            </a:extLst>
          </p:cNvPr>
          <p:cNvSpPr txBox="1"/>
          <p:nvPr/>
        </p:nvSpPr>
        <p:spPr>
          <a:xfrm>
            <a:off x="805657" y="829988"/>
            <a:ext cx="66885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Task 1: Binary Conversion &amp; NRZ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29D80D-870B-5A32-EA25-373341758806}"/>
              </a:ext>
            </a:extLst>
          </p:cNvPr>
          <p:cNvSpPr txBox="1"/>
          <p:nvPr/>
        </p:nvSpPr>
        <p:spPr>
          <a:xfrm>
            <a:off x="359227" y="2073728"/>
            <a:ext cx="36984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How we solved :</a:t>
            </a:r>
          </a:p>
          <a:p>
            <a:r>
              <a:rPr lang="en-US" sz="1400" b="1" dirty="0"/>
              <a:t>1. Convert Names to Binary:</a:t>
            </a:r>
            <a:r>
              <a:rPr lang="en-US" sz="1400" dirty="0"/>
              <a:t> Converted group members’ surnames ('NILL' and 'DAS') to 8-bit ASCII binary.</a:t>
            </a:r>
          </a:p>
          <a:p>
            <a:r>
              <a:rPr lang="en-US" sz="1400" b="1" dirty="0"/>
              <a:t>2.Form Bitstream:</a:t>
            </a:r>
            <a:r>
              <a:rPr lang="en-US" sz="1400" dirty="0"/>
              <a:t> Flattened the binary matrices column-wise to create a numeric bitstream for serial transmission.</a:t>
            </a:r>
          </a:p>
          <a:p>
            <a:r>
              <a:rPr lang="en-US" sz="1400" b="1" dirty="0"/>
              <a:t>3.Display Binary Vectors:</a:t>
            </a:r>
            <a:r>
              <a:rPr lang="en-US" sz="1400" dirty="0"/>
              <a:t> Printed the binary vectors for verification.</a:t>
            </a:r>
          </a:p>
          <a:p>
            <a:r>
              <a:rPr lang="en-US" sz="1400" b="1" dirty="0"/>
              <a:t>4.NRZ Signal Generation:</a:t>
            </a:r>
            <a:r>
              <a:rPr lang="en-US" sz="1400" dirty="0"/>
              <a:t> Generated Unipolar NRZ waveforms by mapping bit ‘1’ to high voltage and bit ‘0’ to low voltage.</a:t>
            </a:r>
          </a:p>
          <a:p>
            <a:r>
              <a:rPr lang="en-US" sz="1400" b="1" dirty="0"/>
              <a:t>5.Plotting:</a:t>
            </a:r>
            <a:r>
              <a:rPr lang="en-US" sz="1400" dirty="0"/>
              <a:t> Visualized the NRZ signals using subplot with time on x-axis and voltage on y-axis.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1F76B-1579-D5E8-868E-53A58E068B91}"/>
              </a:ext>
            </a:extLst>
          </p:cNvPr>
          <p:cNvSpPr txBox="1"/>
          <p:nvPr/>
        </p:nvSpPr>
        <p:spPr>
          <a:xfrm>
            <a:off x="4517910" y="2196193"/>
            <a:ext cx="221218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Code Snippet:</a:t>
            </a:r>
          </a:p>
          <a:p>
            <a:r>
              <a:rPr lang="en-US" sz="1050" dirty="0"/>
              <a:t>% Convert names to binary</a:t>
            </a:r>
          </a:p>
          <a:p>
            <a:r>
              <a:rPr lang="en-US" sz="1050" dirty="0"/>
              <a:t>x1 = dec2bin('NILL',8)'; x1 = x1(:)-'0';</a:t>
            </a:r>
          </a:p>
          <a:p>
            <a:r>
              <a:rPr lang="en-US" sz="1050" dirty="0"/>
              <a:t>x2 = dec2bin('DAS',8)'; x2 = x2(:)-'0';</a:t>
            </a:r>
          </a:p>
          <a:p>
            <a:endParaRPr lang="en-US" sz="1050" dirty="0"/>
          </a:p>
          <a:p>
            <a:r>
              <a:rPr lang="en-US" sz="1050" dirty="0"/>
              <a:t>% Generate NRZ waveform</a:t>
            </a:r>
          </a:p>
          <a:p>
            <a:r>
              <a:rPr lang="en-US" sz="1050" dirty="0" err="1"/>
              <a:t>samples_per_bit</a:t>
            </a:r>
            <a:r>
              <a:rPr lang="en-US" sz="1050" dirty="0"/>
              <a:t> = 100; bp = 1e-3;</a:t>
            </a:r>
          </a:p>
          <a:p>
            <a:r>
              <a:rPr lang="en-US" sz="1050" dirty="0" err="1"/>
              <a:t>generateNRZ</a:t>
            </a:r>
            <a:r>
              <a:rPr lang="en-US" sz="1050" dirty="0"/>
              <a:t> = @(bitstream) reshape(</a:t>
            </a:r>
            <a:r>
              <a:rPr lang="en-US" sz="1050" dirty="0" err="1"/>
              <a:t>repmat</a:t>
            </a:r>
            <a:r>
              <a:rPr lang="en-US" sz="1050" dirty="0"/>
              <a:t>(bitstream*5, </a:t>
            </a:r>
            <a:r>
              <a:rPr lang="en-US" sz="1050" dirty="0" err="1"/>
              <a:t>samples_per_bit</a:t>
            </a:r>
            <a:r>
              <a:rPr lang="en-US" sz="1050" dirty="0"/>
              <a:t>, 1),1,[]);</a:t>
            </a:r>
          </a:p>
          <a:p>
            <a:r>
              <a:rPr lang="en-US" sz="1050" dirty="0"/>
              <a:t>nrz1 = </a:t>
            </a:r>
            <a:r>
              <a:rPr lang="en-US" sz="1050" dirty="0" err="1"/>
              <a:t>generateNRZ</a:t>
            </a:r>
            <a:r>
              <a:rPr lang="en-US" sz="1050" dirty="0"/>
              <a:t>(x1); nrz2 = </a:t>
            </a:r>
            <a:r>
              <a:rPr lang="en-US" sz="1050" dirty="0" err="1"/>
              <a:t>generateNRZ</a:t>
            </a:r>
            <a:r>
              <a:rPr lang="en-US" sz="1050" dirty="0"/>
              <a:t>(x2);</a:t>
            </a:r>
          </a:p>
          <a:p>
            <a:endParaRPr lang="en-US" sz="1050" dirty="0"/>
          </a:p>
          <a:p>
            <a:r>
              <a:rPr lang="en-US" sz="1050" dirty="0"/>
              <a:t>% Plot signals</a:t>
            </a:r>
          </a:p>
          <a:p>
            <a:r>
              <a:rPr lang="en-US" sz="1050" dirty="0"/>
              <a:t>t1 = </a:t>
            </a:r>
            <a:r>
              <a:rPr lang="en-US" sz="1050" dirty="0" err="1"/>
              <a:t>linspace</a:t>
            </a:r>
            <a:r>
              <a:rPr lang="en-US" sz="1050" dirty="0"/>
              <a:t>(0,length(x1)*</a:t>
            </a:r>
            <a:r>
              <a:rPr lang="en-US" sz="1050" dirty="0" err="1"/>
              <a:t>bp,length</a:t>
            </a:r>
            <a:r>
              <a:rPr lang="en-US" sz="1050" dirty="0"/>
              <a:t>(nrz1));</a:t>
            </a:r>
          </a:p>
          <a:p>
            <a:r>
              <a:rPr lang="en-US" sz="1050" dirty="0"/>
              <a:t>t2 = </a:t>
            </a:r>
            <a:r>
              <a:rPr lang="en-US" sz="1050" dirty="0" err="1"/>
              <a:t>linspace</a:t>
            </a:r>
            <a:r>
              <a:rPr lang="en-US" sz="1050" dirty="0"/>
              <a:t>(0,length(x2)*</a:t>
            </a:r>
            <a:r>
              <a:rPr lang="en-US" sz="1050" dirty="0" err="1"/>
              <a:t>bp,length</a:t>
            </a:r>
            <a:r>
              <a:rPr lang="en-US" sz="1050" dirty="0"/>
              <a:t>(nrz2));</a:t>
            </a:r>
          </a:p>
          <a:p>
            <a:r>
              <a:rPr lang="en-US" sz="1050" dirty="0"/>
              <a:t>plot(t1,nrz1); plot(t2,nrz2);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5E19B-77FB-7E4C-C2E6-E98940F30391}"/>
              </a:ext>
            </a:extLst>
          </p:cNvPr>
          <p:cNvSpPr txBox="1"/>
          <p:nvPr/>
        </p:nvSpPr>
        <p:spPr>
          <a:xfrm>
            <a:off x="8110054" y="2073728"/>
            <a:ext cx="283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OUTPUT: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FE2D00-91C4-835C-EF5D-7E772142D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206" y="2565525"/>
            <a:ext cx="3328704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1620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6525C83-DEAA-1A82-4B42-C1ACF2D21A44}"/>
              </a:ext>
            </a:extLst>
          </p:cNvPr>
          <p:cNvSpPr txBox="1"/>
          <p:nvPr/>
        </p:nvSpPr>
        <p:spPr>
          <a:xfrm>
            <a:off x="1165936" y="1063556"/>
            <a:ext cx="6102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2: Digital Waveform Generation (NRZ for Sample Names)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97F96A-CB1F-FC56-B662-77538C9FFAB8}"/>
              </a:ext>
            </a:extLst>
          </p:cNvPr>
          <p:cNvSpPr txBox="1"/>
          <p:nvPr/>
        </p:nvSpPr>
        <p:spPr>
          <a:xfrm>
            <a:off x="708252" y="1978015"/>
            <a:ext cx="443524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rgbClr val="00B0F0"/>
                </a:solidFill>
              </a:rPr>
              <a:t>How we solved </a:t>
            </a:r>
          </a:p>
          <a:p>
            <a:pPr>
              <a:buNone/>
            </a:pPr>
            <a:r>
              <a:rPr lang="en-US" sz="1600" b="1" dirty="0"/>
              <a:t>.Define Group Members:</a:t>
            </a:r>
            <a:r>
              <a:rPr lang="en-US" sz="1600" dirty="0"/>
              <a:t> Set the surnames of the two group members as strings.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Convert Names to Binary:</a:t>
            </a:r>
            <a:r>
              <a:rPr lang="en-US" sz="1600" dirty="0"/>
              <a:t> Converted each character of the surnames into 8-bit ASCII binary to create bitstreams.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Generate Time Vector:</a:t>
            </a:r>
            <a:r>
              <a:rPr lang="en-US" sz="1600" dirty="0"/>
              <a:t> Defined the time vector based on the number of bits and the number of samples per bit for smooth waveform plotting.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Create NRZ Waveform:</a:t>
            </a:r>
            <a:r>
              <a:rPr lang="en-US" sz="1600" dirty="0"/>
              <a:t> Built unipolar NRZ signals by assigning high voltage for bit ‘1’ and low voltage for bit ‘0’.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Plot NRZ Signals:</a:t>
            </a:r>
            <a:r>
              <a:rPr lang="en-US" sz="1600" dirty="0"/>
              <a:t> Visualized both signals using subplots, including labels, titles, and grid for clarity.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E6EEAB-6647-38C3-1715-3AA10465CB9A}"/>
              </a:ext>
            </a:extLst>
          </p:cNvPr>
          <p:cNvSpPr txBox="1"/>
          <p:nvPr/>
        </p:nvSpPr>
        <p:spPr>
          <a:xfrm>
            <a:off x="5331052" y="2137984"/>
            <a:ext cx="339808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Code snippet:</a:t>
            </a:r>
          </a:p>
          <a:p>
            <a:r>
              <a:rPr lang="en-US" sz="1400" dirty="0"/>
              <a:t>surname1='NILL'; surname2='DAS';</a:t>
            </a:r>
          </a:p>
          <a:p>
            <a:r>
              <a:rPr lang="en-US" sz="1400" dirty="0"/>
              <a:t>x1=dec2bin(surname1,8)'-'0'; x1=x1(:);</a:t>
            </a:r>
          </a:p>
          <a:p>
            <a:r>
              <a:rPr lang="en-US" sz="1400" dirty="0"/>
              <a:t>x2=dec2bin(surname2,8)'-'0'; x2=x2(:);</a:t>
            </a:r>
          </a:p>
          <a:p>
            <a:endParaRPr lang="en-US" sz="1400" dirty="0"/>
          </a:p>
          <a:p>
            <a:r>
              <a:rPr lang="en-US" sz="1400" dirty="0" err="1"/>
              <a:t>samples_per_bit</a:t>
            </a:r>
            <a:r>
              <a:rPr lang="en-US" sz="1400" dirty="0"/>
              <a:t>=500; </a:t>
            </a:r>
            <a:r>
              <a:rPr lang="en-US" sz="1400" dirty="0" err="1"/>
              <a:t>max_v</a:t>
            </a:r>
            <a:r>
              <a:rPr lang="en-US" sz="1400" dirty="0"/>
              <a:t>=5;</a:t>
            </a:r>
          </a:p>
          <a:p>
            <a:r>
              <a:rPr lang="en-US" sz="1400" dirty="0"/>
              <a:t>nrz1=reshape(</a:t>
            </a:r>
            <a:r>
              <a:rPr lang="en-US" sz="1400" dirty="0" err="1"/>
              <a:t>repmat</a:t>
            </a:r>
            <a:r>
              <a:rPr lang="en-US" sz="1400" dirty="0"/>
              <a:t>(x1'*max_v,samples_per_bit,1),1,[]);</a:t>
            </a:r>
          </a:p>
          <a:p>
            <a:r>
              <a:rPr lang="en-US" sz="1400" dirty="0"/>
              <a:t>nrz2=reshape(</a:t>
            </a:r>
            <a:r>
              <a:rPr lang="en-US" sz="1400" dirty="0" err="1"/>
              <a:t>repmat</a:t>
            </a:r>
            <a:r>
              <a:rPr lang="en-US" sz="1400" dirty="0"/>
              <a:t>(x2'*max_v,samples_per_bit,1),1,[]);</a:t>
            </a:r>
          </a:p>
          <a:p>
            <a:endParaRPr lang="en-US" sz="1400" dirty="0"/>
          </a:p>
          <a:p>
            <a:r>
              <a:rPr lang="en-US" sz="1400" dirty="0"/>
              <a:t>t1=</a:t>
            </a:r>
            <a:r>
              <a:rPr lang="en-US" sz="1400" dirty="0" err="1"/>
              <a:t>linspace</a:t>
            </a:r>
            <a:r>
              <a:rPr lang="en-US" sz="1400" dirty="0"/>
              <a:t>(0,length(x1)*1e-3,length(nrz1));</a:t>
            </a:r>
          </a:p>
          <a:p>
            <a:r>
              <a:rPr lang="en-US" sz="1400" dirty="0"/>
              <a:t>t2=</a:t>
            </a:r>
            <a:r>
              <a:rPr lang="en-US" sz="1400" dirty="0" err="1"/>
              <a:t>linspace</a:t>
            </a:r>
            <a:r>
              <a:rPr lang="en-US" sz="1400" dirty="0"/>
              <a:t>(0,length(x2)*1e-3,length(nrz2));</a:t>
            </a:r>
          </a:p>
          <a:p>
            <a:endParaRPr lang="en-US" sz="1400" dirty="0"/>
          </a:p>
          <a:p>
            <a:r>
              <a:rPr lang="en-US" sz="1400" dirty="0"/>
              <a:t>subplot(2,2,1); plot(t1,nrz1); title('x1 (NILL)');</a:t>
            </a:r>
          </a:p>
          <a:p>
            <a:r>
              <a:rPr lang="en-US" sz="1400" dirty="0"/>
              <a:t>subplot(2,2,2); plot(t2,nrz2); title('x2 (DAS)');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D46364-2547-0287-95ED-510A56F7DEA2}"/>
              </a:ext>
            </a:extLst>
          </p:cNvPr>
          <p:cNvSpPr txBox="1"/>
          <p:nvPr/>
        </p:nvSpPr>
        <p:spPr>
          <a:xfrm>
            <a:off x="9127569" y="2516462"/>
            <a:ext cx="185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Output:</a:t>
            </a:r>
          </a:p>
        </p:txBody>
      </p:sp>
      <p:pic>
        <p:nvPicPr>
          <p:cNvPr id="24" name="Picture 23" descr="A screenshot of a graph&#10;&#10;AI-generated content may be incorrect.">
            <a:extLst>
              <a:ext uri="{FF2B5EF4-FFF2-40B4-BE49-F238E27FC236}">
                <a16:creationId xmlns:a16="http://schemas.microsoft.com/office/drawing/2014/main" id="{B17FD9FF-2714-B0D3-C720-6A4FEC2CB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232" y="2885794"/>
            <a:ext cx="3511152" cy="229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647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08E6FB-4D4C-004A-6F54-8E57569294CC}"/>
              </a:ext>
            </a:extLst>
          </p:cNvPr>
          <p:cNvSpPr txBox="1"/>
          <p:nvPr/>
        </p:nvSpPr>
        <p:spPr>
          <a:xfrm>
            <a:off x="1444978" y="1127479"/>
            <a:ext cx="6102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3: BASK Modulation of Bitstreams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4A8EB5-F03B-F7E5-C38A-6B649805D453}"/>
              </a:ext>
            </a:extLst>
          </p:cNvPr>
          <p:cNvSpPr txBox="1"/>
          <p:nvPr/>
        </p:nvSpPr>
        <p:spPr>
          <a:xfrm>
            <a:off x="1240971" y="2343150"/>
            <a:ext cx="280851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How we solved:</a:t>
            </a:r>
          </a:p>
          <a:p>
            <a:r>
              <a:rPr lang="en-US" sz="1600" b="1" dirty="0"/>
              <a:t>1.Bitstream Preparation:</a:t>
            </a:r>
            <a:r>
              <a:rPr lang="en-US" sz="1600" dirty="0"/>
              <a:t> Converted surnames to 8-bit binary vectors.</a:t>
            </a:r>
          </a:p>
          <a:p>
            <a:r>
              <a:rPr lang="en-US" sz="1600" b="1" dirty="0"/>
              <a:t>2.Define Modulation Parameters:</a:t>
            </a:r>
            <a:r>
              <a:rPr lang="en-US" sz="1600" dirty="0"/>
              <a:t> Set bit period, amplitude for ‘1’ and ‘0’, and carrier frequencies.</a:t>
            </a:r>
          </a:p>
          <a:p>
            <a:r>
              <a:rPr lang="en-US" sz="1600" b="1" dirty="0"/>
              <a:t>3.BASK Modulation:</a:t>
            </a:r>
            <a:r>
              <a:rPr lang="en-US" sz="1600" dirty="0"/>
              <a:t> For each bit, multiplied a cosine carrier by amplitude depending on bit value.</a:t>
            </a:r>
          </a:p>
          <a:p>
            <a:r>
              <a:rPr lang="en-US" sz="1600" b="1" dirty="0"/>
              <a:t>4.Plot Modulated Signal:</a:t>
            </a:r>
            <a:r>
              <a:rPr lang="en-US" sz="1600" dirty="0"/>
              <a:t> Plotted modulated signals for visualization.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5FA0F-1F51-576D-687D-611FB4898728}"/>
              </a:ext>
            </a:extLst>
          </p:cNvPr>
          <p:cNvSpPr txBox="1"/>
          <p:nvPr/>
        </p:nvSpPr>
        <p:spPr>
          <a:xfrm>
            <a:off x="4049486" y="2032907"/>
            <a:ext cx="39760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Code Snippet:</a:t>
            </a:r>
          </a:p>
          <a:p>
            <a:r>
              <a:rPr lang="en-US" dirty="0"/>
              <a:t>% Modulate each bit using BASK</a:t>
            </a:r>
          </a:p>
          <a:p>
            <a:r>
              <a:rPr lang="en-US" dirty="0"/>
              <a:t>bp = 0.001; A1 = 5; A0 = 0; f1 = 2; f2 = 4;</a:t>
            </a:r>
          </a:p>
          <a:p>
            <a:r>
              <a:rPr lang="en-US" dirty="0" err="1"/>
              <a:t>t_bit</a:t>
            </a:r>
            <a:r>
              <a:rPr lang="en-US" dirty="0"/>
              <a:t> = </a:t>
            </a:r>
            <a:r>
              <a:rPr lang="en-US" dirty="0" err="1"/>
              <a:t>linspace</a:t>
            </a:r>
            <a:r>
              <a:rPr lang="en-US" dirty="0"/>
              <a:t>(0,bp,100);</a:t>
            </a:r>
          </a:p>
          <a:p>
            <a:r>
              <a:rPr lang="en-US" dirty="0"/>
              <a:t>m1=[]; m2=[];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=1:length(x1)</a:t>
            </a:r>
          </a:p>
          <a:p>
            <a:r>
              <a:rPr lang="en-US" dirty="0"/>
              <a:t>    if x1(</a:t>
            </a:r>
            <a:r>
              <a:rPr lang="en-US" dirty="0" err="1"/>
              <a:t>i</a:t>
            </a:r>
            <a:r>
              <a:rPr lang="en-US" dirty="0"/>
              <a:t>)==1, y=A1*cos(2*pi*f1*</a:t>
            </a:r>
            <a:r>
              <a:rPr lang="en-US" dirty="0" err="1"/>
              <a:t>t_bit</a:t>
            </a:r>
            <a:r>
              <a:rPr lang="en-US" dirty="0"/>
              <a:t>); else y=A0*cos(2*pi*f1*</a:t>
            </a:r>
            <a:r>
              <a:rPr lang="en-US" dirty="0" err="1"/>
              <a:t>t_bit</a:t>
            </a:r>
            <a:r>
              <a:rPr lang="en-US" dirty="0"/>
              <a:t>); end</a:t>
            </a:r>
          </a:p>
          <a:p>
            <a:r>
              <a:rPr lang="en-US" dirty="0"/>
              <a:t>    m1=[m1 y];</a:t>
            </a:r>
          </a:p>
          <a:p>
            <a:r>
              <a:rPr lang="en-US" dirty="0"/>
              <a:t>end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=1:length(x2)</a:t>
            </a:r>
          </a:p>
          <a:p>
            <a:r>
              <a:rPr lang="en-US" dirty="0"/>
              <a:t>    if x2(</a:t>
            </a:r>
            <a:r>
              <a:rPr lang="en-US" dirty="0" err="1"/>
              <a:t>i</a:t>
            </a:r>
            <a:r>
              <a:rPr lang="en-US" dirty="0"/>
              <a:t>)==1, y=A1*cos(2*pi*f2*</a:t>
            </a:r>
            <a:r>
              <a:rPr lang="en-US" dirty="0" err="1"/>
              <a:t>t_bit</a:t>
            </a:r>
            <a:r>
              <a:rPr lang="en-US" dirty="0"/>
              <a:t>); else y=A0*cos(2*pi*f2*</a:t>
            </a:r>
            <a:r>
              <a:rPr lang="en-US" dirty="0" err="1"/>
              <a:t>t_bit</a:t>
            </a:r>
            <a:r>
              <a:rPr lang="en-US" dirty="0"/>
              <a:t>); end</a:t>
            </a:r>
          </a:p>
          <a:p>
            <a:r>
              <a:rPr lang="en-US" dirty="0"/>
              <a:t>    m2=[m2 y];</a:t>
            </a:r>
          </a:p>
          <a:p>
            <a:r>
              <a:rPr lang="en-US" dirty="0"/>
              <a:t>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C6E6F-EF3B-69A8-0DF8-59FB38887A01}"/>
              </a:ext>
            </a:extLst>
          </p:cNvPr>
          <p:cNvSpPr txBox="1"/>
          <p:nvPr/>
        </p:nvSpPr>
        <p:spPr>
          <a:xfrm>
            <a:off x="9141251" y="2158484"/>
            <a:ext cx="230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Output</a:t>
            </a:r>
            <a:r>
              <a:rPr lang="en-US" dirty="0"/>
              <a:t>:</a:t>
            </a:r>
          </a:p>
        </p:txBody>
      </p:sp>
      <p:pic>
        <p:nvPicPr>
          <p:cNvPr id="15" name="Picture 1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46C09E3-F586-B620-1BB6-0F5E18AF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988" y="2666996"/>
            <a:ext cx="2978591" cy="23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3338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0616DC5-6139-3988-A877-0B4220020ED9}"/>
              </a:ext>
            </a:extLst>
          </p:cNvPr>
          <p:cNvSpPr txBox="1"/>
          <p:nvPr/>
        </p:nvSpPr>
        <p:spPr>
          <a:xfrm>
            <a:off x="1467531" y="1044059"/>
            <a:ext cx="6102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4: Frequency Division Multiplexing (FDM) with Noise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7E37F-F51A-E4A7-643B-030EC459ABA3}"/>
              </a:ext>
            </a:extLst>
          </p:cNvPr>
          <p:cNvSpPr txBox="1"/>
          <p:nvPr/>
        </p:nvSpPr>
        <p:spPr>
          <a:xfrm>
            <a:off x="789896" y="1936607"/>
            <a:ext cx="357799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How we solved:</a:t>
            </a:r>
            <a:endParaRPr lang="en-US" dirty="0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Equalize Lengths:</a:t>
            </a:r>
            <a:r>
              <a:rPr lang="en-US" dirty="0"/>
              <a:t> Padded shorter bitstream to match lengths.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BASK Modulation:</a:t>
            </a:r>
            <a:r>
              <a:rPr lang="en-US" dirty="0"/>
              <a:t> Generated modulated signals for x1 and x2.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FDM Composite:</a:t>
            </a:r>
            <a:r>
              <a:rPr lang="en-US" dirty="0"/>
              <a:t> Added the two modulated signals to create a composite FDM signal.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 Noise:</a:t>
            </a:r>
            <a:r>
              <a:rPr lang="en-US" dirty="0"/>
              <a:t> Applied Gaussian noise using </a:t>
            </a:r>
            <a:r>
              <a:rPr lang="en-US" dirty="0" err="1">
                <a:latin typeface="Courier New" panose="02070309020205020404" pitchFamily="49" charset="0"/>
              </a:rPr>
              <a:t>awgn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Plot Signals:</a:t>
            </a:r>
            <a:r>
              <a:rPr lang="en-US" dirty="0"/>
              <a:t> Plotted individual BASK signals and the noisy FDM signal.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350D7A-9430-E037-A476-AE7915E85DEB}"/>
              </a:ext>
            </a:extLst>
          </p:cNvPr>
          <p:cNvSpPr txBox="1"/>
          <p:nvPr/>
        </p:nvSpPr>
        <p:spPr>
          <a:xfrm>
            <a:off x="4518933" y="2136338"/>
            <a:ext cx="26819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Code Snippet :</a:t>
            </a:r>
          </a:p>
          <a:p>
            <a:r>
              <a:rPr lang="en-US" dirty="0"/>
              <a:t>% Composite FDM signal</a:t>
            </a:r>
          </a:p>
          <a:p>
            <a:r>
              <a:rPr lang="en-US" dirty="0" err="1"/>
              <a:t>composite_signal</a:t>
            </a:r>
            <a:r>
              <a:rPr lang="en-US" dirty="0"/>
              <a:t> = m1 + m2;</a:t>
            </a:r>
          </a:p>
          <a:p>
            <a:r>
              <a:rPr lang="en-US" dirty="0" err="1"/>
              <a:t>noisy_signal</a:t>
            </a:r>
            <a:r>
              <a:rPr lang="en-US" dirty="0"/>
              <a:t> = </a:t>
            </a:r>
            <a:r>
              <a:rPr lang="en-US" dirty="0" err="1"/>
              <a:t>awgn</a:t>
            </a:r>
            <a:r>
              <a:rPr lang="en-US" dirty="0"/>
              <a:t>(</a:t>
            </a:r>
            <a:r>
              <a:rPr lang="en-US" dirty="0" err="1"/>
              <a:t>composite_signal</a:t>
            </a:r>
            <a:r>
              <a:rPr lang="en-US" dirty="0"/>
              <a:t>, 20, 'measured');</a:t>
            </a:r>
          </a:p>
          <a:p>
            <a:endParaRPr lang="en-US" dirty="0"/>
          </a:p>
          <a:p>
            <a:r>
              <a:rPr lang="en-US" dirty="0"/>
              <a:t>% Plot</a:t>
            </a:r>
          </a:p>
          <a:p>
            <a:r>
              <a:rPr lang="en-US" dirty="0"/>
              <a:t>subplot(3,1,1); plot(t,m1);</a:t>
            </a:r>
          </a:p>
          <a:p>
            <a:r>
              <a:rPr lang="en-US" dirty="0"/>
              <a:t>subplot(3,1,2); plot(t,m2);</a:t>
            </a:r>
          </a:p>
          <a:p>
            <a:r>
              <a:rPr lang="en-US" dirty="0"/>
              <a:t>subplot(3,1,3); plot(</a:t>
            </a:r>
            <a:r>
              <a:rPr lang="en-US" dirty="0" err="1"/>
              <a:t>t,noisy_signal</a:t>
            </a:r>
            <a:r>
              <a:rPr lang="en-US" dirty="0"/>
              <a:t>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6DF0A-0D92-7D62-71B8-6F345A7C4EF0}"/>
              </a:ext>
            </a:extLst>
          </p:cNvPr>
          <p:cNvSpPr txBox="1"/>
          <p:nvPr/>
        </p:nvSpPr>
        <p:spPr>
          <a:xfrm>
            <a:off x="8050167" y="2136338"/>
            <a:ext cx="195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</a:p>
        </p:txBody>
      </p:sp>
      <p:pic>
        <p:nvPicPr>
          <p:cNvPr id="14" name="Picture 1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A12701C-FE76-DF99-079D-C4078136C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798" y="2560631"/>
            <a:ext cx="3737445" cy="253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91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9D2C5A2-26F4-AF9D-3ACC-ECF64D7F6AD7}"/>
              </a:ext>
            </a:extLst>
          </p:cNvPr>
          <p:cNvSpPr txBox="1"/>
          <p:nvPr/>
        </p:nvSpPr>
        <p:spPr>
          <a:xfrm>
            <a:off x="1508272" y="1212680"/>
            <a:ext cx="6102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5: Demultiplexing &amp; Signal Recovery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9F3C23-DAC7-0DF7-2E6D-B3762DF08C4A}"/>
              </a:ext>
            </a:extLst>
          </p:cNvPr>
          <p:cNvSpPr txBox="1"/>
          <p:nvPr/>
        </p:nvSpPr>
        <p:spPr>
          <a:xfrm>
            <a:off x="1271588" y="1969557"/>
            <a:ext cx="449239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How we solved:</a:t>
            </a:r>
            <a:endParaRPr lang="en-US" dirty="0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Bandpass Filtering:</a:t>
            </a:r>
            <a:r>
              <a:rPr lang="en-US" dirty="0"/>
              <a:t> Filtered noisy composite signal around carrier frequencies to separate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Coherent Demodulation:</a:t>
            </a:r>
            <a:r>
              <a:rPr lang="en-US" dirty="0"/>
              <a:t> Multiplied filtered signals by carrier to bring back baseband.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Lowpass Filter:</a:t>
            </a:r>
            <a:r>
              <a:rPr lang="en-US" dirty="0"/>
              <a:t> Removed high-frequency components to recover baseband signals.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Bit Sampling &amp; Decision:</a:t>
            </a:r>
            <a:r>
              <a:rPr lang="en-US" dirty="0"/>
              <a:t> Sampled at center of each bit and decided 0/1 based on threshold.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Reconstruct NRZ:</a:t>
            </a:r>
            <a:r>
              <a:rPr lang="en-US" dirty="0"/>
              <a:t> Converted recovered bits to NRZ waveform for plotting and verification.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1EF0F-122A-AAE7-04C4-D6413FE6A340}"/>
              </a:ext>
            </a:extLst>
          </p:cNvPr>
          <p:cNvSpPr txBox="1"/>
          <p:nvPr/>
        </p:nvSpPr>
        <p:spPr>
          <a:xfrm>
            <a:off x="5672139" y="2222357"/>
            <a:ext cx="327591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Code Snippet:</a:t>
            </a:r>
          </a:p>
          <a:p>
            <a:r>
              <a:rPr lang="en-US" sz="1600" dirty="0"/>
              <a:t>% Bandpass filter</a:t>
            </a:r>
          </a:p>
          <a:p>
            <a:r>
              <a:rPr lang="en-US" sz="1600" dirty="0"/>
              <a:t>[b1,a1]=butter(6,[(f1-1.5)/(fs/2) (f1+1.5)/(fs/2)],'bandpass');</a:t>
            </a:r>
          </a:p>
          <a:p>
            <a:r>
              <a:rPr lang="en-US" sz="1600" dirty="0"/>
              <a:t>sep1=filter(b1,a1,noisy_signal);</a:t>
            </a:r>
          </a:p>
          <a:p>
            <a:endParaRPr lang="en-US" sz="1600" dirty="0"/>
          </a:p>
          <a:p>
            <a:r>
              <a:rPr lang="en-US" sz="1600" dirty="0"/>
              <a:t>% Coherent demodulation &amp; lowpass</a:t>
            </a:r>
          </a:p>
          <a:p>
            <a:r>
              <a:rPr lang="en-US" sz="1600" dirty="0"/>
              <a:t>demod1 = sep1.*cos(2*pi*f1*</a:t>
            </a:r>
            <a:r>
              <a:rPr lang="en-US" sz="1600" dirty="0" err="1"/>
              <a:t>t_demod</a:t>
            </a:r>
            <a:r>
              <a:rPr lang="en-US" sz="1600" dirty="0"/>
              <a:t>);</a:t>
            </a:r>
          </a:p>
          <a:p>
            <a:r>
              <a:rPr lang="en-US" sz="1600" dirty="0"/>
              <a:t>baseband1 = filter(b_lp,a_lp,demod1);</a:t>
            </a:r>
          </a:p>
          <a:p>
            <a:endParaRPr lang="en-US" sz="1600" dirty="0"/>
          </a:p>
          <a:p>
            <a:r>
              <a:rPr lang="en-US" sz="1600" dirty="0"/>
              <a:t>% Sample &amp; recover bits</a:t>
            </a:r>
          </a:p>
          <a:p>
            <a:r>
              <a:rPr lang="en-US" sz="1600" dirty="0"/>
              <a:t>rec_bits1 = baseband1(</a:t>
            </a:r>
            <a:r>
              <a:rPr lang="en-US" sz="1600" dirty="0" err="1"/>
              <a:t>sample_points</a:t>
            </a:r>
            <a:r>
              <a:rPr lang="en-US" sz="1600" dirty="0"/>
              <a:t>) &gt; (A1/2);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CA33CA-3411-FA9C-6D81-D783C4D3C836}"/>
              </a:ext>
            </a:extLst>
          </p:cNvPr>
          <p:cNvSpPr txBox="1"/>
          <p:nvPr/>
        </p:nvSpPr>
        <p:spPr>
          <a:xfrm>
            <a:off x="9363227" y="2222357"/>
            <a:ext cx="1817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</a:t>
            </a:r>
          </a:p>
        </p:txBody>
      </p:sp>
      <p:pic>
        <p:nvPicPr>
          <p:cNvPr id="18" name="Picture 1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CC11CD3-31FB-F9E7-5193-84D7EC115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295" y="2819518"/>
            <a:ext cx="2866317" cy="260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263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ECB01D-7379-EF0A-D5CE-6FC592B13661}"/>
              </a:ext>
            </a:extLst>
          </p:cNvPr>
          <p:cNvSpPr txBox="1"/>
          <p:nvPr/>
        </p:nvSpPr>
        <p:spPr>
          <a:xfrm>
            <a:off x="1549174" y="1138560"/>
            <a:ext cx="6574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Task 6: Reconstruct ASCII from Bits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F18C2D-5E4A-CBB3-5E54-E6F17911649F}"/>
              </a:ext>
            </a:extLst>
          </p:cNvPr>
          <p:cNvSpPr txBox="1"/>
          <p:nvPr/>
        </p:nvSpPr>
        <p:spPr>
          <a:xfrm>
            <a:off x="977675" y="2026121"/>
            <a:ext cx="36024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00B0F0"/>
                </a:solidFill>
              </a:rPr>
              <a:t>How we solved:</a:t>
            </a:r>
            <a:endParaRPr lang="en-US" dirty="0">
              <a:solidFill>
                <a:srgbClr val="00B0F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Group Bits into Bytes:</a:t>
            </a:r>
            <a:r>
              <a:rPr lang="en-US" dirty="0"/>
              <a:t> Reshaped bitstream into 8-bit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Binary-to-Decimal Conversion:</a:t>
            </a:r>
            <a:r>
              <a:rPr lang="en-US" dirty="0"/>
              <a:t> Used </a:t>
            </a:r>
            <a:r>
              <a:rPr lang="en-US" dirty="0">
                <a:latin typeface="Courier New" panose="02070309020205020404" pitchFamily="49" charset="0"/>
              </a:rPr>
              <a:t>bin2dec</a:t>
            </a:r>
            <a:r>
              <a:rPr lang="en-US" dirty="0"/>
              <a:t> to convert each byte to decimal ASCII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Decimal-to-Character:</a:t>
            </a:r>
            <a:r>
              <a:rPr lang="en-US" dirty="0"/>
              <a:t> Converted decimal values to characters to recover original surnames.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Verification:</a:t>
            </a:r>
            <a:r>
              <a:rPr lang="en-US" dirty="0"/>
              <a:t> Compared recovered surnames with expected ones and displayed success/error.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C06E4-43ED-71A6-1640-19FBD4E6350E}"/>
              </a:ext>
            </a:extLst>
          </p:cNvPr>
          <p:cNvSpPr txBox="1"/>
          <p:nvPr/>
        </p:nvSpPr>
        <p:spPr>
          <a:xfrm>
            <a:off x="4836319" y="2083272"/>
            <a:ext cx="340450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Code Snippet:</a:t>
            </a:r>
          </a:p>
          <a:p>
            <a:r>
              <a:rPr lang="en-US" sz="1700" dirty="0"/>
              <a:t>% Convert bits to ASCII characters</a:t>
            </a:r>
          </a:p>
          <a:p>
            <a:r>
              <a:rPr lang="en-US" sz="1700" dirty="0"/>
              <a:t>bin_chars1 = reshape(char(x1+'0'),8,[])';</a:t>
            </a:r>
          </a:p>
          <a:p>
            <a:r>
              <a:rPr lang="en-US" sz="1700" dirty="0"/>
              <a:t>ascii_recovered1 = bin2dec(bin_chars1)';</a:t>
            </a:r>
          </a:p>
          <a:p>
            <a:r>
              <a:rPr lang="en-US" sz="1700" dirty="0"/>
              <a:t>recovered_surname1 = char(ascii_recovered1);</a:t>
            </a:r>
          </a:p>
          <a:p>
            <a:endParaRPr lang="en-US" sz="1700" dirty="0"/>
          </a:p>
          <a:p>
            <a:r>
              <a:rPr lang="en-US" sz="1700" dirty="0"/>
              <a:t>% Verification</a:t>
            </a:r>
          </a:p>
          <a:p>
            <a:r>
              <a:rPr lang="en-US" sz="1700" dirty="0"/>
              <a:t>if </a:t>
            </a:r>
            <a:r>
              <a:rPr lang="en-US" sz="1700" dirty="0" err="1"/>
              <a:t>strcmp</a:t>
            </a:r>
            <a:r>
              <a:rPr lang="en-US" sz="1700" dirty="0"/>
              <a:t>(recovered_surname1,'NILL')</a:t>
            </a:r>
          </a:p>
          <a:p>
            <a:r>
              <a:rPr lang="en-US" sz="1700" dirty="0"/>
              <a:t>    </a:t>
            </a:r>
            <a:r>
              <a:rPr lang="en-US" sz="1700" dirty="0" err="1"/>
              <a:t>disp</a:t>
            </a:r>
            <a:r>
              <a:rPr lang="en-US" sz="1700" dirty="0"/>
              <a:t>('Success: Surname recovered correctly!');</a:t>
            </a:r>
          </a:p>
          <a:p>
            <a:r>
              <a:rPr lang="en-US" sz="1700" dirty="0"/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BB272-A854-26EF-B325-A522461A3694}"/>
              </a:ext>
            </a:extLst>
          </p:cNvPr>
          <p:cNvSpPr txBox="1"/>
          <p:nvPr/>
        </p:nvSpPr>
        <p:spPr>
          <a:xfrm>
            <a:off x="9030184" y="2026121"/>
            <a:ext cx="1918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OUTPUT:</a:t>
            </a:r>
          </a:p>
        </p:txBody>
      </p:sp>
      <p:pic>
        <p:nvPicPr>
          <p:cNvPr id="12" name="Picture 11" descr="A yellow and white rectangular object&#10;&#10;AI-generated content may be incorrect.">
            <a:extLst>
              <a:ext uri="{FF2B5EF4-FFF2-40B4-BE49-F238E27FC236}">
                <a16:creationId xmlns:a16="http://schemas.microsoft.com/office/drawing/2014/main" id="{E45ED5CB-4EE9-487F-9683-7916D97A9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228" y="2452605"/>
            <a:ext cx="3568020" cy="2009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130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notebook with a notepad and glasses and a cactus&#10;&#10;AI-generated content may be incorrect.">
            <a:extLst>
              <a:ext uri="{FF2B5EF4-FFF2-40B4-BE49-F238E27FC236}">
                <a16:creationId xmlns:a16="http://schemas.microsoft.com/office/drawing/2014/main" id="{C89C94E3-65FD-A20E-6AD5-D3CB6E889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206" y="0"/>
            <a:ext cx="10193588" cy="4819976"/>
          </a:xfrm>
          <a:prstGeom prst="rect">
            <a:avLst/>
          </a:prstGeom>
        </p:spPr>
      </p:pic>
      <p:pic>
        <p:nvPicPr>
          <p:cNvPr id="14" name="Picture 13" descr="A person holding a chalkboard&#10;&#10;AI-generated content may be incorrect.">
            <a:extLst>
              <a:ext uri="{FF2B5EF4-FFF2-40B4-BE49-F238E27FC236}">
                <a16:creationId xmlns:a16="http://schemas.microsoft.com/office/drawing/2014/main" id="{EAE037A3-B9C5-CEDD-6566-A9D931423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4901" y="893179"/>
            <a:ext cx="6442197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933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336</TotalTime>
  <Words>1232</Words>
  <Application>Microsoft Office PowerPoint</Application>
  <PresentationFormat>Widescreen</PresentationFormat>
  <Paragraphs>122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Courier New</vt:lpstr>
      <vt:lpstr>Gill Sans MT</vt:lpstr>
      <vt:lpstr>Gallery</vt:lpstr>
      <vt:lpstr>Welcome To Our            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PROHLAD CHANDRA DAS</dc:creator>
  <cp:lastModifiedBy>PROHLAD CHANDRA DAS</cp:lastModifiedBy>
  <cp:revision>3</cp:revision>
  <dcterms:created xsi:type="dcterms:W3CDTF">2025-09-11T20:43:49Z</dcterms:created>
  <dcterms:modified xsi:type="dcterms:W3CDTF">2025-09-13T20:33:15Z</dcterms:modified>
</cp:coreProperties>
</file>