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E9DB-75F6-4C08-A59D-83B57B78003D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323E-31D7-4203-B920-8E1DA55DF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E9DB-75F6-4C08-A59D-83B57B78003D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323E-31D7-4203-B920-8E1DA55DF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04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E9DB-75F6-4C08-A59D-83B57B78003D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323E-31D7-4203-B920-8E1DA55DF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684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E9DB-75F6-4C08-A59D-83B57B78003D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323E-31D7-4203-B920-8E1DA55DF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55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E9DB-75F6-4C08-A59D-83B57B78003D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323E-31D7-4203-B920-8E1DA55DF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8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E9DB-75F6-4C08-A59D-83B57B78003D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323E-31D7-4203-B920-8E1DA55DF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41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E9DB-75F6-4C08-A59D-83B57B78003D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323E-31D7-4203-B920-8E1DA55DF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37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E9DB-75F6-4C08-A59D-83B57B78003D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323E-31D7-4203-B920-8E1DA55DF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82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E9DB-75F6-4C08-A59D-83B57B78003D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323E-31D7-4203-B920-8E1DA55DF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5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E9DB-75F6-4C08-A59D-83B57B78003D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323E-31D7-4203-B920-8E1DA55DF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71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FE9DB-75F6-4C08-A59D-83B57B78003D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E323E-31D7-4203-B920-8E1DA55DF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28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FE9DB-75F6-4C08-A59D-83B57B78003D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E323E-31D7-4203-B920-8E1DA55DF4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94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KMode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05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Mode Calculation from a Cluster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assume </a:t>
            </a:r>
            <a:r>
              <a:rPr lang="en-US" b="1" dirty="0" smtClean="0"/>
              <a:t>Cluster 2 centroid</a:t>
            </a:r>
            <a:r>
              <a:rPr lang="en-US" dirty="0" smtClean="0"/>
              <a:t> is: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88414" y="1894928"/>
            <a:ext cx="2122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(Blue, Square, Large)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52936"/>
              </p:ext>
            </p:extLst>
          </p:nvPr>
        </p:nvGraphicFramePr>
        <p:xfrm>
          <a:off x="838200" y="2399197"/>
          <a:ext cx="10515600" cy="14630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3464955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171799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454718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4396123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31149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Attribute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Cluster 2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Record D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Match?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/>
                        <a:t>δ(</a:t>
                      </a:r>
                      <a:r>
                        <a:rPr lang="en-IN"/>
                        <a:t>xᵢ, yᵢ)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877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Color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652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Shape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Square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Square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25979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Size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08555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78609"/>
            <a:ext cx="3486637" cy="47631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38200" y="4650268"/>
            <a:ext cx="8794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So in this iteration, </a:t>
            </a:r>
            <a:r>
              <a:rPr lang="en-US" b="1" dirty="0" smtClean="0"/>
              <a:t>Record D is closer to Cluster 2</a:t>
            </a:r>
            <a:r>
              <a:rPr lang="en-US" dirty="0" smtClean="0"/>
              <a:t>, and will be </a:t>
            </a:r>
            <a:r>
              <a:rPr lang="en-US" b="1" dirty="0" smtClean="0"/>
              <a:t>assigned there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343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Right K in K-Modes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9422"/>
          </a:xfrm>
        </p:spPr>
        <p:txBody>
          <a:bodyPr/>
          <a:lstStyle/>
          <a:p>
            <a:r>
              <a:rPr lang="en-US" dirty="0" smtClean="0"/>
              <a:t>Just like K-Means, K-Modes </a:t>
            </a:r>
            <a:r>
              <a:rPr lang="en-US" b="1" dirty="0" smtClean="0"/>
              <a:t>requires K to be specified</a:t>
            </a:r>
            <a:r>
              <a:rPr lang="en-US" dirty="0" smtClean="0"/>
              <a:t> upfront.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61587"/>
              </p:ext>
            </p:extLst>
          </p:nvPr>
        </p:nvGraphicFramePr>
        <p:xfrm>
          <a:off x="838200" y="2382007"/>
          <a:ext cx="10515600" cy="146304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775031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Why important?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787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Too small K → clusters are too broad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177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Too large K → overfitting, meaningless micro-groups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533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Optimal K = balance between compactness &amp; separation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228191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4105467"/>
            <a:ext cx="49722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 we need a </a:t>
            </a:r>
            <a:r>
              <a:rPr lang="en-US" b="1" dirty="0" smtClean="0"/>
              <a:t>quantitative method</a:t>
            </a:r>
            <a:r>
              <a:rPr lang="en-US" dirty="0" smtClean="0"/>
              <a:t> to determine 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761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Cost Function in K-Modes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8317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Conceptually Similar to Euclidean distance in </a:t>
            </a:r>
            <a:r>
              <a:rPr lang="en-US" sz="2000" dirty="0" err="1" smtClean="0"/>
              <a:t>Kmeans</a:t>
            </a:r>
            <a:r>
              <a:rPr lang="en-US" sz="2000" dirty="0" smtClean="0"/>
              <a:t>, But Not Mathematically the </a:t>
            </a:r>
            <a:r>
              <a:rPr lang="en-US" sz="2000" dirty="0" err="1" smtClean="0"/>
              <a:t>Same.x</a:t>
            </a:r>
            <a:endParaRPr lang="en-IN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08337"/>
              </p:ext>
            </p:extLst>
          </p:nvPr>
        </p:nvGraphicFramePr>
        <p:xfrm>
          <a:off x="838200" y="2182260"/>
          <a:ext cx="10515600" cy="1828800"/>
        </p:xfrm>
        <a:graphic>
          <a:graphicData uri="http://schemas.openxmlformats.org/drawingml/2006/table">
            <a:tbl>
              <a:tblPr/>
              <a:tblGrid>
                <a:gridCol w="2659602">
                  <a:extLst>
                    <a:ext uri="{9D8B030D-6E8A-4147-A177-3AD203B41FA5}">
                      <a16:colId xmlns:a16="http://schemas.microsoft.com/office/drawing/2014/main" val="3367199477"/>
                    </a:ext>
                  </a:extLst>
                </a:gridCol>
                <a:gridCol w="3799643">
                  <a:extLst>
                    <a:ext uri="{9D8B030D-6E8A-4147-A177-3AD203B41FA5}">
                      <a16:colId xmlns:a16="http://schemas.microsoft.com/office/drawing/2014/main" val="2158833854"/>
                    </a:ext>
                  </a:extLst>
                </a:gridCol>
                <a:gridCol w="4056355">
                  <a:extLst>
                    <a:ext uri="{9D8B030D-6E8A-4147-A177-3AD203B41FA5}">
                      <a16:colId xmlns:a16="http://schemas.microsoft.com/office/drawing/2014/main" val="4120175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K-Means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K-Modes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8524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What it minimizes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Sum of </a:t>
                      </a:r>
                      <a:r>
                        <a:rPr lang="en-US" b="1"/>
                        <a:t>squared Euclidean distances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Sum of </a:t>
                      </a:r>
                      <a:r>
                        <a:rPr lang="en-IN" b="1"/>
                        <a:t>mismatches (dissimilarities)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151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Works 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Numerical data</a:t>
                      </a:r>
                      <a:r>
                        <a:rPr lang="en-IN"/>
                        <a:t>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Categorical data</a:t>
                      </a:r>
                      <a:r>
                        <a:rPr lang="en-IN"/>
                        <a:t>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387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Distance Function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∥x</a:t>
                      </a:r>
                      <a:r>
                        <a:rPr lang="pl-PL" baseline="-25000" dirty="0"/>
                        <a:t>i</a:t>
                      </a:r>
                      <a:r>
                        <a:rPr lang="pl-PL" dirty="0"/>
                        <a:t>−μ</a:t>
                      </a:r>
                      <a:r>
                        <a:rPr lang="pl-PL" baseline="-25000" dirty="0"/>
                        <a:t>k</a:t>
                      </a:r>
                      <a:r>
                        <a:rPr lang="pl-PL" dirty="0"/>
                        <a:t>∥</a:t>
                      </a:r>
                      <a:r>
                        <a:rPr lang="pl-PL" baseline="30000" dirty="0" smtClean="0"/>
                        <a:t>2</a:t>
                      </a:r>
                      <a:endParaRPr lang="pl-PL" baseline="30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d(x</a:t>
                      </a:r>
                      <a:r>
                        <a:rPr lang="en-IN" baseline="-25000" dirty="0"/>
                        <a:t>i</a:t>
                      </a:r>
                      <a:r>
                        <a:rPr lang="en-IN" dirty="0"/>
                        <a:t>,</a:t>
                      </a:r>
                      <a:r>
                        <a:rPr lang="el-GR" dirty="0"/>
                        <a:t>μ</a:t>
                      </a:r>
                      <a:r>
                        <a:rPr lang="en-IN" baseline="-25000" dirty="0"/>
                        <a:t>k</a:t>
                      </a:r>
                      <a:r>
                        <a:rPr lang="en-IN" dirty="0"/>
                        <a:t>)=∑</a:t>
                      </a:r>
                      <a:r>
                        <a:rPr lang="el-GR" dirty="0"/>
                        <a:t>δ(</a:t>
                      </a:r>
                      <a:r>
                        <a:rPr lang="en-IN" dirty="0" err="1"/>
                        <a:t>x</a:t>
                      </a:r>
                      <a:r>
                        <a:rPr lang="en-IN" baseline="-25000" dirty="0" err="1"/>
                        <a:t>j</a:t>
                      </a:r>
                      <a:r>
                        <a:rPr lang="en-IN" dirty="0"/>
                        <a:t>,</a:t>
                      </a:r>
                      <a:r>
                        <a:rPr lang="el-GR" dirty="0"/>
                        <a:t>μ</a:t>
                      </a:r>
                      <a:r>
                        <a:rPr lang="en-IN" baseline="-25000" dirty="0" err="1" smtClean="0"/>
                        <a:t>kj</a:t>
                      </a:r>
                      <a:r>
                        <a:rPr lang="en-IN" dirty="0" smtClean="0"/>
                        <a:t>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79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Centroid update logic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Use mean (average)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mode (most frequent category)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5890538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7693"/>
            <a:ext cx="6228425" cy="25435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66625" y="4367695"/>
            <a:ext cx="428717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x</a:t>
            </a:r>
            <a:r>
              <a:rPr lang="en-US" baseline="-25000" dirty="0" smtClean="0"/>
              <a:t>i</a:t>
            </a:r>
            <a:r>
              <a:rPr lang="en-US" dirty="0" smtClean="0"/>
              <a:t> is a data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μ</a:t>
            </a:r>
            <a:r>
              <a:rPr lang="en-US" baseline="-25000" dirty="0" err="1" smtClean="0"/>
              <a:t>k</a:t>
            </a:r>
            <a:r>
              <a:rPr lang="en-US" dirty="0" smtClean="0"/>
              <a:t> is the mode of the assigned cluster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d(</a:t>
            </a:r>
            <a:r>
              <a:rPr lang="en-US" dirty="0" err="1" smtClean="0"/>
              <a:t>x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,μ</a:t>
            </a:r>
            <a:r>
              <a:rPr lang="en-US" baseline="-25000" dirty="0" err="1" smtClean="0"/>
              <a:t>k</a:t>
            </a:r>
            <a:r>
              <a:rPr lang="en-US" dirty="0" smtClean="0"/>
              <a:t>) is the </a:t>
            </a:r>
            <a:r>
              <a:rPr lang="en-US" b="1" dirty="0" smtClean="0"/>
              <a:t>number of mismatches</a:t>
            </a:r>
            <a:r>
              <a:rPr lang="en-US" dirty="0" smtClean="0"/>
              <a:t> between point and mode</a:t>
            </a:r>
          </a:p>
          <a:p>
            <a:r>
              <a:rPr lang="en-US" dirty="0" smtClean="0"/>
              <a:t>Total cost is the </a:t>
            </a:r>
            <a:r>
              <a:rPr lang="en-US" b="1" dirty="0" smtClean="0"/>
              <a:t>sum of all dissimilarities</a:t>
            </a:r>
            <a:r>
              <a:rPr lang="en-US" dirty="0" smtClean="0"/>
              <a:t> from points to their cluster modes.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1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Elbow Method for K-Modes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35356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K-Modes for a range of </a:t>
            </a:r>
            <a:r>
              <a:rPr lang="en-US" altLang="en-US" sz="1800" dirty="0">
                <a:latin typeface="Arial" panose="020B0604020202020204" pitchFamily="34" charset="0"/>
              </a:rPr>
              <a:t>K values (e.g., 1 to 10)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Record the total cost for each value of 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Plot K (x-axis) vs cost (y-axis)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 for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“elbow point”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the point after which cost reduction slows down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250" y="3445014"/>
            <a:ext cx="5506550" cy="320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36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 for K-Modes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9715"/>
          </a:xfrm>
        </p:spPr>
        <p:txBody>
          <a:bodyPr/>
          <a:lstStyle/>
          <a:p>
            <a:r>
              <a:rPr lang="en-US" dirty="0" smtClean="0"/>
              <a:t>Primary Metric – Total Cost (Intra-cluster Dissimilarity)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227268"/>
              </p:ext>
            </p:extLst>
          </p:nvPr>
        </p:nvGraphicFramePr>
        <p:xfrm>
          <a:off x="838200" y="2502300"/>
          <a:ext cx="10515600" cy="1463040"/>
        </p:xfrm>
        <a:graphic>
          <a:graphicData uri="http://schemas.openxmlformats.org/drawingml/2006/table">
            <a:tbl>
              <a:tblPr/>
              <a:tblGrid>
                <a:gridCol w="2393272">
                  <a:extLst>
                    <a:ext uri="{9D8B030D-6E8A-4147-A177-3AD203B41FA5}">
                      <a16:colId xmlns:a16="http://schemas.microsoft.com/office/drawing/2014/main" val="1641735862"/>
                    </a:ext>
                  </a:extLst>
                </a:gridCol>
                <a:gridCol w="8122328">
                  <a:extLst>
                    <a:ext uri="{9D8B030D-6E8A-4147-A177-3AD203B41FA5}">
                      <a16:colId xmlns:a16="http://schemas.microsoft.com/office/drawing/2014/main" val="1755372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904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Total Cost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Sum of dissimilarities (mismatches) between each point and its cluster's 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Used for: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Elbow Method, monitoring convergence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545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Lower is better?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 Yes, it means more compact clusters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45579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72186"/>
            <a:ext cx="625879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272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 for K-Modes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</a:t>
            </a:r>
            <a:r>
              <a:rPr lang="en-US" dirty="0" smtClean="0"/>
              <a:t> Metric – </a:t>
            </a:r>
            <a:r>
              <a:rPr lang="en-US" dirty="0" smtClean="0"/>
              <a:t>Silhouette Score for Categorical Data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005855"/>
              </p:ext>
            </p:extLst>
          </p:nvPr>
        </p:nvGraphicFramePr>
        <p:xfrm>
          <a:off x="838200" y="2582199"/>
          <a:ext cx="10515600" cy="1463040"/>
        </p:xfrm>
        <a:graphic>
          <a:graphicData uri="http://schemas.openxmlformats.org/drawingml/2006/table">
            <a:tbl>
              <a:tblPr/>
              <a:tblGrid>
                <a:gridCol w="2260107">
                  <a:extLst>
                    <a:ext uri="{9D8B030D-6E8A-4147-A177-3AD203B41FA5}">
                      <a16:colId xmlns:a16="http://schemas.microsoft.com/office/drawing/2014/main" val="135335373"/>
                    </a:ext>
                  </a:extLst>
                </a:gridCol>
                <a:gridCol w="8255493">
                  <a:extLst>
                    <a:ext uri="{9D8B030D-6E8A-4147-A177-3AD203B41FA5}">
                      <a16:colId xmlns:a16="http://schemas.microsoft.com/office/drawing/2014/main" val="1303016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085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Silhouette Score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Measures how similar a point is to its cluster compared to other clusters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505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Adaptation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 categorical data, use </a:t>
                      </a:r>
                      <a:r>
                        <a:rPr lang="en-US" b="1"/>
                        <a:t>Hamming distance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8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Range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 to 1 (higher = better clustering)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47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17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Metrics for K-Modes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Metric – </a:t>
            </a:r>
            <a:r>
              <a:rPr lang="en-IN" dirty="0" smtClean="0"/>
              <a:t>If Labels Are Known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984538"/>
              </p:ext>
            </p:extLst>
          </p:nvPr>
        </p:nvGraphicFramePr>
        <p:xfrm>
          <a:off x="838200" y="2356262"/>
          <a:ext cx="10515600" cy="1737360"/>
        </p:xfrm>
        <a:graphic>
          <a:graphicData uri="http://schemas.openxmlformats.org/drawingml/2006/table">
            <a:tbl>
              <a:tblPr/>
              <a:tblGrid>
                <a:gridCol w="4026763">
                  <a:extLst>
                    <a:ext uri="{9D8B030D-6E8A-4147-A177-3AD203B41FA5}">
                      <a16:colId xmlns:a16="http://schemas.microsoft.com/office/drawing/2014/main" val="946012157"/>
                    </a:ext>
                  </a:extLst>
                </a:gridCol>
                <a:gridCol w="6488837">
                  <a:extLst>
                    <a:ext uri="{9D8B030D-6E8A-4147-A177-3AD203B41FA5}">
                      <a16:colId xmlns:a16="http://schemas.microsoft.com/office/drawing/2014/main" val="3046527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414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Purity Score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Fraction of cluster members that belong to the dominant class (if known)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4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Adjusted Rand Index (ARI)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Measures similarity between predicted clusters and true labels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58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Normalized Mutual Information (NMI)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Compares overlap between clusters and ground truth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214535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255189"/>
              </p:ext>
            </p:extLst>
          </p:nvPr>
        </p:nvGraphicFramePr>
        <p:xfrm>
          <a:off x="838200" y="4982032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0887874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403799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358014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5220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Total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Internal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Always available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259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Silhouette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Internal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Needs dissimilarity matrix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96678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Purity, ARI, NMI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External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if ground truth is known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783073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38200" y="4439593"/>
            <a:ext cx="1687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Summary Table: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610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we </a:t>
            </a:r>
            <a:r>
              <a:rPr lang="en-US" b="1" dirty="0" smtClean="0"/>
              <a:t>already have labels</a:t>
            </a:r>
            <a:r>
              <a:rPr lang="en-US" dirty="0" smtClean="0"/>
              <a:t>, why would we still use </a:t>
            </a:r>
            <a:r>
              <a:rPr lang="en-US" b="1" dirty="0" smtClean="0"/>
              <a:t>clustering </a:t>
            </a:r>
            <a:r>
              <a:rPr lang="en-US" dirty="0" smtClean="0"/>
              <a:t>instead of </a:t>
            </a:r>
            <a:r>
              <a:rPr lang="en-US" b="1" dirty="0" smtClean="0"/>
              <a:t>classification 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1. Label Quality Check / Ground Truth Validation</a:t>
            </a:r>
          </a:p>
          <a:p>
            <a:pPr lvl="1"/>
            <a:r>
              <a:rPr lang="en-US" dirty="0" smtClean="0"/>
              <a:t>Sometimes the "labels" available:</a:t>
            </a:r>
          </a:p>
          <a:p>
            <a:pPr lvl="1"/>
            <a:r>
              <a:rPr lang="en-US" dirty="0" smtClean="0"/>
              <a:t>Are </a:t>
            </a:r>
            <a:r>
              <a:rPr lang="en-US" b="1" dirty="0" smtClean="0"/>
              <a:t>noisy</a:t>
            </a:r>
            <a:r>
              <a:rPr lang="en-US" dirty="0" smtClean="0"/>
              <a:t>, inconsistent, or human-generated</a:t>
            </a:r>
          </a:p>
          <a:p>
            <a:pPr lvl="1"/>
            <a:r>
              <a:rPr lang="en-US" dirty="0" smtClean="0"/>
              <a:t>May have </a:t>
            </a:r>
            <a:r>
              <a:rPr lang="en-US" b="1" dirty="0" smtClean="0"/>
              <a:t>bias or human error</a:t>
            </a:r>
            <a:endParaRPr lang="en-US" dirty="0" smtClean="0"/>
          </a:p>
          <a:p>
            <a:pPr lvl="1"/>
            <a:r>
              <a:rPr lang="en-US" dirty="0" smtClean="0"/>
              <a:t>Were </a:t>
            </a:r>
            <a:r>
              <a:rPr lang="en-US" b="1" dirty="0" smtClean="0"/>
              <a:t>assigned long ago</a:t>
            </a:r>
            <a:r>
              <a:rPr lang="en-US" dirty="0" smtClean="0"/>
              <a:t> and might be outdated</a:t>
            </a:r>
          </a:p>
          <a:p>
            <a:pPr lvl="1"/>
            <a:r>
              <a:rPr lang="en-US" dirty="0" smtClean="0"/>
              <a:t>Clustering helps us </a:t>
            </a:r>
            <a:r>
              <a:rPr lang="en-US" b="1" dirty="0" smtClean="0"/>
              <a:t>re-discover structure</a:t>
            </a:r>
            <a:r>
              <a:rPr lang="en-US" dirty="0" smtClean="0"/>
              <a:t> in the data:</a:t>
            </a:r>
          </a:p>
          <a:p>
            <a:pPr lvl="1"/>
            <a:r>
              <a:rPr lang="en-US" dirty="0" smtClean="0"/>
              <a:t>If clusters </a:t>
            </a:r>
            <a:r>
              <a:rPr lang="en-US" b="1" dirty="0" smtClean="0"/>
              <a:t>match the labels</a:t>
            </a:r>
            <a:r>
              <a:rPr lang="en-US" dirty="0" smtClean="0"/>
              <a:t>, labels are good </a:t>
            </a:r>
          </a:p>
          <a:p>
            <a:pPr lvl="1"/>
            <a:r>
              <a:rPr lang="en-US" dirty="0" smtClean="0"/>
              <a:t>If they </a:t>
            </a:r>
            <a:r>
              <a:rPr lang="en-US" b="1" dirty="0" smtClean="0"/>
              <a:t>don’t</a:t>
            </a:r>
            <a:r>
              <a:rPr lang="en-US" dirty="0" smtClean="0"/>
              <a:t>, it suggests:</a:t>
            </a:r>
          </a:p>
          <a:p>
            <a:pPr lvl="2"/>
            <a:r>
              <a:rPr lang="en-US" b="1" dirty="0" smtClean="0"/>
              <a:t>Labeling errors</a:t>
            </a:r>
            <a:endParaRPr lang="en-US" dirty="0" smtClean="0"/>
          </a:p>
          <a:p>
            <a:pPr lvl="2"/>
            <a:r>
              <a:rPr lang="en-US" b="1" dirty="0" smtClean="0"/>
              <a:t>Hidden subgroups</a:t>
            </a:r>
            <a:endParaRPr lang="en-US" dirty="0" smtClean="0"/>
          </a:p>
          <a:p>
            <a:pPr lvl="2"/>
            <a:r>
              <a:rPr lang="en-US" b="1" dirty="0" smtClean="0"/>
              <a:t>Evolving patterns</a:t>
            </a: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Use Case:</a:t>
            </a:r>
            <a:r>
              <a:rPr lang="en-US" dirty="0" smtClean="0"/>
              <a:t> Label auditing, domain revalidation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220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</a:t>
            </a:r>
            <a:r>
              <a:rPr lang="en-US" b="1" dirty="0" smtClean="0"/>
              <a:t>already have labels</a:t>
            </a:r>
            <a:r>
              <a:rPr lang="en-US" dirty="0" smtClean="0"/>
              <a:t>, why would we still use </a:t>
            </a:r>
            <a:r>
              <a:rPr lang="en-US" b="1" dirty="0" smtClean="0"/>
              <a:t>clustering </a:t>
            </a:r>
            <a:r>
              <a:rPr lang="en-US" dirty="0" smtClean="0"/>
              <a:t>instead of </a:t>
            </a:r>
            <a:r>
              <a:rPr lang="en-US" b="1" dirty="0" smtClean="0"/>
              <a:t>classification 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7194"/>
          </a:xfrm>
        </p:spPr>
        <p:txBody>
          <a:bodyPr/>
          <a:lstStyle/>
          <a:p>
            <a:r>
              <a:rPr lang="en-US" b="1" dirty="0" smtClean="0"/>
              <a:t>2. Find New Patterns the Labels Miss</a:t>
            </a:r>
          </a:p>
          <a:p>
            <a:pPr lvl="1"/>
            <a:r>
              <a:rPr lang="en-US" dirty="0" smtClean="0"/>
              <a:t>Clustering might reveal </a:t>
            </a:r>
            <a:r>
              <a:rPr lang="en-US" b="1" dirty="0" smtClean="0"/>
              <a:t>sub-segments</a:t>
            </a:r>
            <a:r>
              <a:rPr lang="en-US" dirty="0" smtClean="0"/>
              <a:t> within a labeled class.</a:t>
            </a:r>
          </a:p>
          <a:p>
            <a:pPr lvl="1"/>
            <a:r>
              <a:rPr lang="en-US" dirty="0" smtClean="0"/>
              <a:t>Helps identify </a:t>
            </a:r>
            <a:r>
              <a:rPr lang="en-US" b="1" dirty="0" smtClean="0"/>
              <a:t>fine-grained structure</a:t>
            </a:r>
            <a:r>
              <a:rPr lang="en-US" dirty="0" smtClean="0"/>
              <a:t> or </a:t>
            </a:r>
            <a:r>
              <a:rPr lang="en-US" b="1" dirty="0" smtClean="0"/>
              <a:t>new categories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/>
              <a:t>Example: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Label = "Customer"</a:t>
            </a:r>
            <a:br>
              <a:rPr lang="en-US" dirty="0" smtClean="0"/>
            </a:br>
            <a:r>
              <a:rPr lang="en-US" dirty="0" smtClean="0"/>
              <a:t>K-Modes reveals → {Bargain Shoppers, Brand-Loyal, Occasional Buyers}</a:t>
            </a:r>
          </a:p>
          <a:p>
            <a:r>
              <a:rPr lang="en-US" dirty="0" smtClean="0"/>
              <a:t>Classification wouldn’t find these — it’s locked into existing labels.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69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</a:t>
            </a:r>
            <a:r>
              <a:rPr lang="en-US" b="1" dirty="0" smtClean="0"/>
              <a:t>already have labels</a:t>
            </a:r>
            <a:r>
              <a:rPr lang="en-US" dirty="0" smtClean="0"/>
              <a:t>, why would we still use </a:t>
            </a:r>
            <a:r>
              <a:rPr lang="en-US" b="1" dirty="0" smtClean="0"/>
              <a:t>clustering </a:t>
            </a:r>
            <a:r>
              <a:rPr lang="en-US" dirty="0" smtClean="0"/>
              <a:t>instead of </a:t>
            </a:r>
            <a:r>
              <a:rPr lang="en-US" b="1" dirty="0" smtClean="0"/>
              <a:t>classification 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b="1" dirty="0" smtClean="0"/>
              <a:t>Cold Start for Supervised Models</a:t>
            </a:r>
            <a:endParaRPr lang="en-US" dirty="0" smtClean="0"/>
          </a:p>
          <a:p>
            <a:r>
              <a:rPr lang="en-US" dirty="0" smtClean="0"/>
              <a:t>If:</a:t>
            </a:r>
          </a:p>
          <a:p>
            <a:pPr lvl="1"/>
            <a:r>
              <a:rPr lang="en-US" dirty="0" smtClean="0"/>
              <a:t>You have a few labeled examples, but most data is unlabeled</a:t>
            </a:r>
          </a:p>
          <a:p>
            <a:pPr lvl="1"/>
            <a:r>
              <a:rPr lang="en-US" dirty="0" smtClean="0"/>
              <a:t>Or you're building a new model from scratch</a:t>
            </a:r>
          </a:p>
          <a:p>
            <a:pPr lvl="1"/>
            <a:r>
              <a:rPr lang="en-US" dirty="0" smtClean="0"/>
              <a:t>You can cluster the whole dataset to:</a:t>
            </a:r>
          </a:p>
          <a:p>
            <a:pPr lvl="2"/>
            <a:r>
              <a:rPr lang="en-US" dirty="0" smtClean="0"/>
              <a:t>Understand class structure</a:t>
            </a:r>
          </a:p>
          <a:p>
            <a:pPr lvl="2"/>
            <a:r>
              <a:rPr lang="en-US" dirty="0" smtClean="0"/>
              <a:t>Pre-label data for </a:t>
            </a:r>
            <a:r>
              <a:rPr lang="en-US" b="1" dirty="0" smtClean="0"/>
              <a:t>semi-supervised learning</a:t>
            </a:r>
            <a:endParaRPr lang="en-US" dirty="0" smtClean="0"/>
          </a:p>
          <a:p>
            <a:pPr lvl="2"/>
            <a:r>
              <a:rPr lang="en-US" dirty="0" smtClean="0"/>
              <a:t>Select </a:t>
            </a:r>
            <a:r>
              <a:rPr lang="en-US" b="1" dirty="0" smtClean="0"/>
              <a:t>representative samples</a:t>
            </a:r>
            <a:r>
              <a:rPr lang="en-US" dirty="0" smtClean="0"/>
              <a:t> for labeling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Use Case:</a:t>
            </a:r>
            <a:r>
              <a:rPr lang="en-US" dirty="0" smtClean="0"/>
              <a:t> Building a training set when labels are costly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920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K-Means Assumes Numeric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 of K-Means on Categorical Data</a:t>
            </a: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6530"/>
              </p:ext>
            </p:extLst>
          </p:nvPr>
        </p:nvGraphicFramePr>
        <p:xfrm>
          <a:off x="838200" y="2545357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12147667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08193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Concept</a:t>
                      </a:r>
                      <a:endParaRPr lang="en-IN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Why </a:t>
                      </a:r>
                      <a:r>
                        <a:rPr lang="en-IN" b="1" dirty="0"/>
                        <a:t>It Matters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561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K-Means uses Euclidean distance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Requires numerical vectors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306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Means are computed as centroids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Only valid for continuous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606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Categorical values can't be averaged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What’s the “mean” of {Red, Blue, Blue}? 🤯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118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Distance between “Male” and “Female”?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Nonsensical under Euclidean 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128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307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</a:t>
            </a:r>
            <a:r>
              <a:rPr lang="en-US" b="1" dirty="0" smtClean="0"/>
              <a:t>already have labels</a:t>
            </a:r>
            <a:r>
              <a:rPr lang="en-US" dirty="0" smtClean="0"/>
              <a:t>, why would we still use </a:t>
            </a:r>
            <a:r>
              <a:rPr lang="en-US" b="1" dirty="0" smtClean="0"/>
              <a:t>clustering </a:t>
            </a:r>
            <a:r>
              <a:rPr lang="en-US" dirty="0" smtClean="0"/>
              <a:t>instead of </a:t>
            </a:r>
            <a:r>
              <a:rPr lang="en-US" b="1" dirty="0" smtClean="0"/>
              <a:t>classification 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4. Dimensionality Reduction / Preprocessing for Classification</a:t>
            </a:r>
          </a:p>
          <a:p>
            <a:pPr lvl="1"/>
            <a:r>
              <a:rPr lang="en-US" dirty="0" smtClean="0"/>
              <a:t>Clustering can be used as a </a:t>
            </a:r>
            <a:r>
              <a:rPr lang="en-US" b="1" dirty="0" smtClean="0"/>
              <a:t>feature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Add cluster IDs as an </a:t>
            </a:r>
            <a:r>
              <a:rPr lang="en-US" b="1" dirty="0" smtClean="0"/>
              <a:t>additional feature</a:t>
            </a:r>
            <a:endParaRPr lang="en-US" dirty="0" smtClean="0"/>
          </a:p>
          <a:p>
            <a:pPr lvl="1"/>
            <a:r>
              <a:rPr lang="en-US" dirty="0" smtClean="0"/>
              <a:t>Improves classification by grouping semantically similar items</a:t>
            </a:r>
          </a:p>
          <a:p>
            <a:r>
              <a:rPr lang="en-US" dirty="0" smtClean="0"/>
              <a:t>You’re combining </a:t>
            </a:r>
            <a:r>
              <a:rPr lang="en-US" b="1" dirty="0" smtClean="0"/>
              <a:t>unsupervised grouping</a:t>
            </a:r>
            <a:r>
              <a:rPr lang="en-US" dirty="0" smtClean="0"/>
              <a:t> with </a:t>
            </a:r>
            <a:r>
              <a:rPr lang="en-US" b="1" dirty="0" smtClean="0"/>
              <a:t>supervised learning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945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</a:t>
            </a:r>
            <a:r>
              <a:rPr lang="en-US" b="1" dirty="0" smtClean="0"/>
              <a:t>already have labels</a:t>
            </a:r>
            <a:r>
              <a:rPr lang="en-US" dirty="0" smtClean="0"/>
              <a:t>, why would we still use </a:t>
            </a:r>
            <a:r>
              <a:rPr lang="en-US" b="1" dirty="0" smtClean="0"/>
              <a:t>clustering </a:t>
            </a:r>
            <a:r>
              <a:rPr lang="en-US" dirty="0" smtClean="0"/>
              <a:t>instead of </a:t>
            </a:r>
            <a:r>
              <a:rPr lang="en-US" b="1" dirty="0" smtClean="0"/>
              <a:t>classification 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5. Model Debugging / Interpretability</a:t>
            </a:r>
          </a:p>
          <a:p>
            <a:pPr lvl="1"/>
            <a:r>
              <a:rPr lang="en-US" dirty="0" smtClean="0"/>
              <a:t>Clustering results can help explain </a:t>
            </a:r>
            <a:r>
              <a:rPr lang="en-US" b="1" dirty="0" smtClean="0"/>
              <a:t>why</a:t>
            </a:r>
            <a:r>
              <a:rPr lang="en-US" dirty="0" smtClean="0"/>
              <a:t> a model is struggling:</a:t>
            </a:r>
          </a:p>
          <a:p>
            <a:pPr lvl="2"/>
            <a:r>
              <a:rPr lang="en-US" dirty="0" smtClean="0"/>
              <a:t>E.g., Are misclassified samples grouped together?</a:t>
            </a:r>
          </a:p>
          <a:p>
            <a:pPr lvl="2"/>
            <a:r>
              <a:rPr lang="en-US" dirty="0" smtClean="0"/>
              <a:t>Are labels being </a:t>
            </a:r>
            <a:r>
              <a:rPr lang="en-US" b="1" dirty="0" smtClean="0"/>
              <a:t>forced</a:t>
            </a:r>
            <a:r>
              <a:rPr lang="en-US" dirty="0" smtClean="0"/>
              <a:t> onto a </a:t>
            </a:r>
            <a:r>
              <a:rPr lang="en-US" b="1" dirty="0" smtClean="0"/>
              <a:t>naturally different cluster</a:t>
            </a:r>
            <a:r>
              <a:rPr lang="en-US" dirty="0" smtClean="0"/>
              <a:t>?</a:t>
            </a:r>
          </a:p>
          <a:p>
            <a:r>
              <a:rPr lang="en-IN" dirty="0" smtClean="0"/>
              <a:t>Summary: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435539"/>
              </p:ext>
            </p:extLst>
          </p:nvPr>
        </p:nvGraphicFramePr>
        <p:xfrm>
          <a:off x="776056" y="4209031"/>
          <a:ext cx="10515600" cy="219456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6742154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05461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Reason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Why It Matters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559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Validate or audit labels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Labels might be wrong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64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Discover new groups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Labels may hide substructure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606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Cold start or low labels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Bootstraps semi-supervised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786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 enrichment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Clusters can assist classification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250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Debugging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Helps interpret model </a:t>
                      </a:r>
                      <a:r>
                        <a:rPr lang="en-IN" dirty="0" err="1"/>
                        <a:t>behavior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2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57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 – It Fails with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3917"/>
          </a:xfrm>
        </p:spPr>
        <p:txBody>
          <a:bodyPr/>
          <a:lstStyle/>
          <a:p>
            <a:r>
              <a:rPr lang="en-US" dirty="0" smtClean="0"/>
              <a:t>“K-Means Struggles with Categorical Attributes”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30767"/>
              </p:ext>
            </p:extLst>
          </p:nvPr>
        </p:nvGraphicFramePr>
        <p:xfrm>
          <a:off x="838200" y="2293230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112923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2467054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75392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Data Point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Color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Shape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377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Circle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517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Circle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3472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Square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08787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4014479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Imagine these as categorical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 would you </a:t>
            </a:r>
            <a:r>
              <a:rPr lang="en-US" b="1" dirty="0" smtClean="0"/>
              <a:t>compute the mean</a:t>
            </a:r>
            <a:r>
              <a:rPr lang="en-US" dirty="0" smtClean="0"/>
              <a:t> of these?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How would you </a:t>
            </a:r>
            <a:r>
              <a:rPr lang="en-US" b="1" dirty="0" smtClean="0"/>
              <a:t>compute distance</a:t>
            </a:r>
            <a:r>
              <a:rPr lang="en-US" dirty="0" smtClean="0"/>
              <a:t> between “Red” and “Blue”?</a:t>
            </a:r>
          </a:p>
          <a:p>
            <a:r>
              <a:rPr lang="en-US" dirty="0" smtClean="0"/>
              <a:t>K-Means will: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Try to cast them to integers (arbitrary!)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Or one-hot encode and distort distance space</a:t>
            </a:r>
          </a:p>
          <a:p>
            <a:r>
              <a:rPr lang="en-US" b="1" dirty="0" smtClean="0"/>
              <a:t>Takeaway: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can’t meaningfully calculate </a:t>
            </a:r>
            <a:r>
              <a:rPr lang="en-US" b="1" dirty="0" smtClean="0"/>
              <a:t>means</a:t>
            </a:r>
            <a:r>
              <a:rPr lang="en-US" dirty="0" smtClean="0"/>
              <a:t> or </a:t>
            </a:r>
            <a:r>
              <a:rPr lang="en-US" b="1" dirty="0" smtClean="0"/>
              <a:t>Euclidean distance</a:t>
            </a:r>
            <a:r>
              <a:rPr lang="en-US" dirty="0" smtClean="0"/>
              <a:t> on </a:t>
            </a:r>
            <a:r>
              <a:rPr lang="en-US" b="1" dirty="0" smtClean="0"/>
              <a:t>nominal categories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6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K-Modes? (Intuition + Role)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59439"/>
          </a:xfrm>
        </p:spPr>
        <p:txBody>
          <a:bodyPr/>
          <a:lstStyle/>
          <a:p>
            <a:r>
              <a:rPr lang="en-US" dirty="0" smtClean="0"/>
              <a:t>Introducing K-Modes – Clustering for Categorical Data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049910"/>
              </p:ext>
            </p:extLst>
          </p:nvPr>
        </p:nvGraphicFramePr>
        <p:xfrm>
          <a:off x="838200" y="2306547"/>
          <a:ext cx="10515600" cy="23774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22195307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08667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🔍 Concept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💡 Explanation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261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K-Modes = K-Means for Categorical Data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Designed to handle </a:t>
                      </a:r>
                      <a:r>
                        <a:rPr lang="en-US" b="1"/>
                        <a:t>non-numeric</a:t>
                      </a:r>
                      <a:r>
                        <a:rPr lang="en-US"/>
                        <a:t>, </a:t>
                      </a:r>
                      <a:r>
                        <a:rPr lang="en-US" b="1"/>
                        <a:t>nominal</a:t>
                      </a:r>
                      <a:r>
                        <a:rPr lang="en-US"/>
                        <a:t>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141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Replaces Mean with Mode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Uses </a:t>
                      </a:r>
                      <a:r>
                        <a:rPr lang="en-US" b="1"/>
                        <a:t>most frequent category</a:t>
                      </a:r>
                      <a:r>
                        <a:rPr lang="en-US"/>
                        <a:t> in each cluster (not average)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571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Uses Dissimilarity (not Euclidean)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Based on </a:t>
                      </a:r>
                      <a:r>
                        <a:rPr lang="en-US" b="1"/>
                        <a:t>number of mismatches</a:t>
                      </a:r>
                      <a:r>
                        <a:rPr lang="en-US"/>
                        <a:t> across categories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9609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Output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Each record is assigned to a </a:t>
                      </a:r>
                      <a:r>
                        <a:rPr lang="en-US" b="1" dirty="0"/>
                        <a:t>cluster</a:t>
                      </a:r>
                      <a:r>
                        <a:rPr lang="en-US" dirty="0"/>
                        <a:t> based on </a:t>
                      </a:r>
                      <a:r>
                        <a:rPr lang="en-US" b="1" dirty="0"/>
                        <a:t>categorical similarity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72842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516490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Core idea: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Cluster using the mode</a:t>
            </a:r>
            <a:r>
              <a:rPr lang="en-US" dirty="0" smtClean="0"/>
              <a:t> (most common value) for each column.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276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K-Modes vs K-Means Comparison Table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786829"/>
              </p:ext>
            </p:extLst>
          </p:nvPr>
        </p:nvGraphicFramePr>
        <p:xfrm>
          <a:off x="838200" y="1612757"/>
          <a:ext cx="10515600" cy="24688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2865349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3747659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43638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K-Means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K-Modes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4677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Data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Numeric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2609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Distance 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Euclidean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Hamming / Mismatch 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631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Centroid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Mean of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Mode (most frequent value)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140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Cost 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Squared Euclidean distance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Total dissimilarity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122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Image data, sensors, embeddings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Survey responses, product types, locations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29922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4570651"/>
            <a:ext cx="83590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If your data is all </a:t>
            </a:r>
            <a:r>
              <a:rPr lang="en-US" b="1" dirty="0" smtClean="0"/>
              <a:t>non-numeric</a:t>
            </a:r>
            <a:r>
              <a:rPr lang="en-US" dirty="0" smtClean="0"/>
              <a:t> and can't be ordered, </a:t>
            </a:r>
            <a:r>
              <a:rPr lang="en-US" b="1" dirty="0" smtClean="0"/>
              <a:t>K-Modes is a better fit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68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K-Modes Algorithm – Step-by-Step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08519"/>
          </a:xfrm>
        </p:spPr>
        <p:txBody>
          <a:bodyPr/>
          <a:lstStyle/>
          <a:p>
            <a:r>
              <a:rPr lang="en-IN" dirty="0" smtClean="0"/>
              <a:t>K-Modes: How It Works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647783"/>
              </p:ext>
            </p:extLst>
          </p:nvPr>
        </p:nvGraphicFramePr>
        <p:xfrm>
          <a:off x="838200" y="2355374"/>
          <a:ext cx="10515600" cy="2194560"/>
        </p:xfrm>
        <a:graphic>
          <a:graphicData uri="http://schemas.openxmlformats.org/drawingml/2006/table">
            <a:tbl>
              <a:tblPr/>
              <a:tblGrid>
                <a:gridCol w="2996953">
                  <a:extLst>
                    <a:ext uri="{9D8B030D-6E8A-4147-A177-3AD203B41FA5}">
                      <a16:colId xmlns:a16="http://schemas.microsoft.com/office/drawing/2014/main" val="2525021609"/>
                    </a:ext>
                  </a:extLst>
                </a:gridCol>
                <a:gridCol w="7518647">
                  <a:extLst>
                    <a:ext uri="{9D8B030D-6E8A-4147-A177-3AD203B41FA5}">
                      <a16:colId xmlns:a16="http://schemas.microsoft.com/office/drawing/2014/main" val="42357125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268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Step 1:</a:t>
                      </a:r>
                      <a:r>
                        <a:rPr lang="en-IN"/>
                        <a:t> Choose 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Decide the number of clusters 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5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Step 2:</a:t>
                      </a:r>
                      <a:r>
                        <a:rPr lang="en-IN"/>
                        <a:t> Initialize Modes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Randomly choose K data points as initial modes (prototypes)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7105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Step 3:</a:t>
                      </a:r>
                      <a:r>
                        <a:rPr lang="en-IN"/>
                        <a:t> Assign Records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For each data point, assign to the cluster with </a:t>
                      </a:r>
                      <a:r>
                        <a:rPr lang="en-US" b="1"/>
                        <a:t>minimum mismatches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128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Step 4:</a:t>
                      </a:r>
                      <a:r>
                        <a:rPr lang="en-IN"/>
                        <a:t> Update Modes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Recalculate the </a:t>
                      </a:r>
                      <a:r>
                        <a:rPr lang="en-US" b="1"/>
                        <a:t>mode (most frequent value)</a:t>
                      </a:r>
                      <a:r>
                        <a:rPr lang="en-US"/>
                        <a:t> in each cluster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435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Step 5:</a:t>
                      </a:r>
                      <a:r>
                        <a:rPr lang="en-IN"/>
                        <a:t> Repeat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Until no change in assignment or max iterations reached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09931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199" y="5298619"/>
            <a:ext cx="7790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is similar to K-Means, but uses </a:t>
            </a:r>
            <a:r>
              <a:rPr lang="en-US" b="1" dirty="0" smtClean="0"/>
              <a:t>mode + categorical distance</a:t>
            </a:r>
            <a:r>
              <a:rPr lang="en-US" dirty="0" smtClean="0"/>
              <a:t> instead.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803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K-Modes in Action (Toy Example)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498767"/>
              </p:ext>
            </p:extLst>
          </p:nvPr>
        </p:nvGraphicFramePr>
        <p:xfrm>
          <a:off x="838200" y="1836918"/>
          <a:ext cx="10515600" cy="10972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576620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4526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104764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298563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Record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Color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Shape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Size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736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Circle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1111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B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Circle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79712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2050" y="3080428"/>
            <a:ext cx="86794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We compare Record A and B </a:t>
            </a:r>
            <a:r>
              <a:rPr lang="en-US" b="1" dirty="0" smtClean="0"/>
              <a:t>column by column (attribute-wise):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46240"/>
              </p:ext>
            </p:extLst>
          </p:nvPr>
        </p:nvGraphicFramePr>
        <p:xfrm>
          <a:off x="838200" y="3595990"/>
          <a:ext cx="10515600" cy="14630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96493038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332783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543174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151248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256260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Attribute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Match?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/>
                        <a:t>δ(</a:t>
                      </a:r>
                      <a:r>
                        <a:rPr lang="en-IN"/>
                        <a:t>xᵢ, yᵢ)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40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Color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936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Shape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Circle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Circle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6091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Size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22732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8" y="5569488"/>
            <a:ext cx="3381647" cy="65731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746377" y="5020984"/>
            <a:ext cx="760742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K-Modes compares row-wise records by </a:t>
            </a:r>
            <a:r>
              <a:rPr lang="en-US" b="1" dirty="0" smtClean="0"/>
              <a:t>counting mismatches</a:t>
            </a:r>
            <a:r>
              <a:rPr lang="en-US" dirty="0" smtClean="0"/>
              <a:t> across columns (attributes).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Records A and B have </a:t>
            </a:r>
            <a:r>
              <a:rPr lang="en-US" b="1" dirty="0" smtClean="0"/>
              <a:t>2 mismatched values</a:t>
            </a:r>
            <a:r>
              <a:rPr lang="en-US" dirty="0" smtClean="0"/>
              <a:t>, so their dissimilarity is 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During clustering, each record will be assigned to the </a:t>
            </a:r>
            <a:r>
              <a:rPr lang="en-US" b="1" dirty="0" smtClean="0"/>
              <a:t>mode</a:t>
            </a:r>
            <a:r>
              <a:rPr lang="en-US" dirty="0" smtClean="0"/>
              <a:t> (cluster center) that has the </a:t>
            </a:r>
            <a:r>
              <a:rPr lang="en-US" b="1" dirty="0" smtClean="0"/>
              <a:t>least mismatch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12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Mode Calculation from a Cluster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94797"/>
              </p:ext>
            </p:extLst>
          </p:nvPr>
        </p:nvGraphicFramePr>
        <p:xfrm>
          <a:off x="838200" y="1600772"/>
          <a:ext cx="10515600" cy="14630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1074124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5903495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3477430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22729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Record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Color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Shape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Size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642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Circle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2448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Circle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2757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Circle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38052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3333110"/>
            <a:ext cx="4729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Compute the mode per column (majority value):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139701"/>
              </p:ext>
            </p:extLst>
          </p:nvPr>
        </p:nvGraphicFramePr>
        <p:xfrm>
          <a:off x="838200" y="3837944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6882823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036229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452992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Attribute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Values in Cluster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Mode (most frequent)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266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Color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Red, Red, 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</a:t>
                      </a:r>
                      <a:r>
                        <a:rPr lang="en-IN" b="1" dirty="0"/>
                        <a:t>Red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307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Shape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Circle, Circle, Circle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Circle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629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Size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Small, Large, 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Small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36559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86539" y="5474951"/>
            <a:ext cx="102685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So, the </a:t>
            </a:r>
            <a:r>
              <a:rPr lang="en-IN" b="1" dirty="0" smtClean="0"/>
              <a:t>new cluster </a:t>
            </a:r>
            <a:r>
              <a:rPr lang="en-IN" b="1" dirty="0" err="1" smtClean="0"/>
              <a:t>center</a:t>
            </a:r>
            <a:r>
              <a:rPr lang="en-IN" b="1" dirty="0" smtClean="0"/>
              <a:t> (mode)</a:t>
            </a:r>
            <a:r>
              <a:rPr lang="en-IN" dirty="0" smtClean="0"/>
              <a:t> is:</a:t>
            </a:r>
          </a:p>
          <a:p>
            <a:r>
              <a:rPr lang="en-IN" dirty="0" smtClean="0"/>
              <a:t>Cluster Mode=(</a:t>
            </a:r>
            <a:r>
              <a:rPr lang="en-IN" dirty="0" err="1" smtClean="0"/>
              <a:t>Red,Circle,Small</a:t>
            </a:r>
            <a:endParaRPr lang="en-IN" dirty="0" smtClean="0"/>
          </a:p>
          <a:p>
            <a:r>
              <a:rPr lang="en-IN" dirty="0" smtClean="0"/>
              <a:t>This becomes the </a:t>
            </a:r>
            <a:r>
              <a:rPr lang="en-IN" b="1" dirty="0" smtClean="0"/>
              <a:t>updated centroid</a:t>
            </a:r>
            <a:r>
              <a:rPr lang="en-IN" dirty="0" smtClean="0"/>
              <a:t> used in the next iteration.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4939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Step-by-Step Mode Calculation from a Cluster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32301"/>
          </a:xfrm>
        </p:spPr>
        <p:txBody>
          <a:bodyPr/>
          <a:lstStyle/>
          <a:p>
            <a:r>
              <a:rPr lang="en-IN" sz="2000" dirty="0" smtClean="0"/>
              <a:t>Cluster 1 Centroid from previous iteration =(Red, Circle, Small)</a:t>
            </a:r>
          </a:p>
          <a:p>
            <a:pPr lvl="0"/>
            <a:r>
              <a:rPr lang="en-US" altLang="en-US" sz="2000" dirty="0">
                <a:latin typeface="Arial" panose="020B0604020202020204" pitchFamily="34" charset="0"/>
              </a:rPr>
              <a:t>Now imagine we get a </a:t>
            </a:r>
            <a:r>
              <a:rPr lang="en-US" altLang="en-US" sz="2000" b="1" dirty="0">
                <a:latin typeface="Arial" panose="020B0604020202020204" pitchFamily="34" charset="0"/>
              </a:rPr>
              <a:t>new data point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endParaRPr lang="en-US" altLang="en-US" sz="2000" dirty="0" smtClean="0">
              <a:latin typeface="Arial" panose="020B0604020202020204" pitchFamily="34" charset="0"/>
            </a:endParaRPr>
          </a:p>
          <a:p>
            <a:pPr lvl="0"/>
            <a:r>
              <a:rPr lang="en-US" altLang="en-US" sz="2000" dirty="0" smtClean="0">
                <a:latin typeface="Arial" panose="020B0604020202020204" pitchFamily="34" charset="0"/>
              </a:rPr>
              <a:t>D </a:t>
            </a:r>
            <a:r>
              <a:rPr lang="en-US" altLang="en-US" sz="2000" dirty="0">
                <a:latin typeface="Arial" panose="020B0604020202020204" pitchFamily="34" charset="0"/>
              </a:rPr>
              <a:t>= (Blue, Square, Small).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We want to </a:t>
            </a:r>
            <a:r>
              <a:rPr lang="en-US" altLang="en-US" sz="2000" b="1" dirty="0">
                <a:latin typeface="Arial" panose="020B0604020202020204" pitchFamily="34" charset="0"/>
              </a:rPr>
              <a:t>assign it to a cluster</a:t>
            </a:r>
            <a:r>
              <a:rPr lang="en-US" altLang="en-US" sz="2000" dirty="0">
                <a:latin typeface="Arial" panose="020B0604020202020204" pitchFamily="34" charset="0"/>
              </a:rPr>
              <a:t> — let’s compute its </a:t>
            </a:r>
            <a:r>
              <a:rPr lang="en-US" altLang="en-US" sz="2000" b="1" dirty="0">
                <a:latin typeface="Arial" panose="020B0604020202020204" pitchFamily="34" charset="0"/>
              </a:rPr>
              <a:t>dissimilarity</a:t>
            </a:r>
            <a:r>
              <a:rPr lang="en-US" altLang="en-US" sz="2000" dirty="0">
                <a:latin typeface="Arial" panose="020B0604020202020204" pitchFamily="34" charset="0"/>
              </a:rPr>
              <a:t> with the updated centroid. 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693760"/>
              </p:ext>
            </p:extLst>
          </p:nvPr>
        </p:nvGraphicFramePr>
        <p:xfrm>
          <a:off x="838200" y="3598248"/>
          <a:ext cx="10515600" cy="14630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676336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0862150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270043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980645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25081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Attribute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Centroid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Record D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Match?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l-GR"/>
                        <a:t>δ(</a:t>
                      </a:r>
                      <a:r>
                        <a:rPr lang="en-IN"/>
                        <a:t>xᵢ, yᵢ)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39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Color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Blue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6387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Shape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Circle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Square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234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Size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372016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99276"/>
            <a:ext cx="3505689" cy="543001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38200" y="5252066"/>
            <a:ext cx="3849210" cy="442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 smtClean="0"/>
              <a:t>Lets compare with first cluster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390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1472</Words>
  <Application>Microsoft Office PowerPoint</Application>
  <PresentationFormat>Widescreen</PresentationFormat>
  <Paragraphs>333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KMode</vt:lpstr>
      <vt:lpstr>K-Means Assumes Numeric Data</vt:lpstr>
      <vt:lpstr>Real Example – It Fails with Strings</vt:lpstr>
      <vt:lpstr>What is K-Modes? (Intuition + Role)</vt:lpstr>
      <vt:lpstr>K-Modes vs K-Means Comparison Table</vt:lpstr>
      <vt:lpstr>K-Modes Algorithm – Step-by-Step</vt:lpstr>
      <vt:lpstr>K-Modes in Action (Toy Example)</vt:lpstr>
      <vt:lpstr>Step-by-Step Mode Calculation from a Cluster</vt:lpstr>
      <vt:lpstr>Step-by-Step Mode Calculation from a Cluster</vt:lpstr>
      <vt:lpstr>Step-by-Step Mode Calculation from a Cluster</vt:lpstr>
      <vt:lpstr>Choosing the Right K in K-Modes</vt:lpstr>
      <vt:lpstr>Cost Function in K-Modes</vt:lpstr>
      <vt:lpstr>Elbow Method for K-Modes</vt:lpstr>
      <vt:lpstr>Evaluation Metrics for K-Modes </vt:lpstr>
      <vt:lpstr>Evaluation Metrics for K-Modes </vt:lpstr>
      <vt:lpstr>Evaluation Metrics for K-Modes </vt:lpstr>
      <vt:lpstr>If we already have labels, why would we still use clustering instead of classification ?</vt:lpstr>
      <vt:lpstr>If we already have labels, why would we still use clustering instead of classification ?</vt:lpstr>
      <vt:lpstr>If we already have labels, why would we still use clustering instead of classification ?</vt:lpstr>
      <vt:lpstr>If we already have labels, why would we still use clustering instead of classification ?</vt:lpstr>
      <vt:lpstr>If we already have labels, why would we still use clustering instead of classification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KMode</dc:title>
  <dc:creator>Admin</dc:creator>
  <cp:lastModifiedBy>Admin</cp:lastModifiedBy>
  <cp:revision>9</cp:revision>
  <dcterms:created xsi:type="dcterms:W3CDTF">2025-05-01T06:29:06Z</dcterms:created>
  <dcterms:modified xsi:type="dcterms:W3CDTF">2025-05-01T08:35:30Z</dcterms:modified>
</cp:coreProperties>
</file>