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3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6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11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2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86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95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189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4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0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29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2F97B-5DE6-4168-B0DF-5C913E0C07BB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6B82-6F57-4633-923F-47C09F7775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7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ARM- </a:t>
            </a:r>
            <a:r>
              <a:rPr lang="en-US" dirty="0" err="1" smtClean="0"/>
              <a:t>Apriori</a:t>
            </a:r>
            <a:r>
              <a:rPr lang="en-US" dirty="0" smtClean="0"/>
              <a:t> Approach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88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Association Rule Mining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Apriori</a:t>
            </a:r>
            <a:r>
              <a:rPr lang="en-IN" b="1" dirty="0" smtClean="0"/>
              <a:t> Algorithm</a:t>
            </a:r>
            <a:endParaRPr lang="en-IN" dirty="0" smtClean="0"/>
          </a:p>
          <a:p>
            <a:pPr lvl="1"/>
            <a:r>
              <a:rPr lang="en-IN" dirty="0" smtClean="0"/>
              <a:t>Uses </a:t>
            </a:r>
            <a:r>
              <a:rPr lang="en-IN" b="1" dirty="0" smtClean="0"/>
              <a:t>support thresholds</a:t>
            </a:r>
            <a:r>
              <a:rPr lang="en-IN" dirty="0" smtClean="0"/>
              <a:t> to prune combinations early.</a:t>
            </a:r>
          </a:p>
          <a:p>
            <a:r>
              <a:rPr lang="en-IN" b="1" dirty="0" smtClean="0"/>
              <a:t>FP-Growth Algorithm</a:t>
            </a:r>
            <a:endParaRPr lang="en-IN" dirty="0" smtClean="0"/>
          </a:p>
          <a:p>
            <a:pPr lvl="1"/>
            <a:r>
              <a:rPr lang="en-IN" dirty="0" smtClean="0"/>
              <a:t>Builds a compact </a:t>
            </a:r>
            <a:r>
              <a:rPr lang="en-IN" b="1" dirty="0" smtClean="0"/>
              <a:t>prefix tree (FP-Tree)</a:t>
            </a:r>
            <a:r>
              <a:rPr lang="en-IN" dirty="0" smtClean="0"/>
              <a:t> for efficiency.</a:t>
            </a:r>
          </a:p>
          <a:p>
            <a:r>
              <a:rPr lang="en-IN" b="1" dirty="0" smtClean="0"/>
              <a:t>ECLAT Algorithm</a:t>
            </a:r>
            <a:endParaRPr lang="en-IN" dirty="0" smtClean="0"/>
          </a:p>
          <a:p>
            <a:pPr lvl="1"/>
            <a:r>
              <a:rPr lang="en-IN" dirty="0" smtClean="0"/>
              <a:t>Uses </a:t>
            </a:r>
            <a:r>
              <a:rPr lang="en-IN" b="1" dirty="0" smtClean="0"/>
              <a:t>vertical dataset representation</a:t>
            </a:r>
            <a:r>
              <a:rPr lang="en-IN" dirty="0" smtClean="0"/>
              <a:t> and set intersections.</a:t>
            </a:r>
          </a:p>
          <a:p>
            <a:r>
              <a:rPr lang="en-IN" b="1" dirty="0" smtClean="0"/>
              <a:t>AIS, SETM</a:t>
            </a:r>
            <a:r>
              <a:rPr lang="en-IN" dirty="0" smtClean="0"/>
              <a:t> </a:t>
            </a:r>
            <a:r>
              <a:rPr lang="en-IN" i="1" dirty="0" smtClean="0"/>
              <a:t>(historical)</a:t>
            </a:r>
            <a:endParaRPr lang="en-IN" dirty="0" smtClean="0"/>
          </a:p>
          <a:p>
            <a:pPr lvl="1"/>
            <a:r>
              <a:rPr lang="en-IN" dirty="0" smtClean="0"/>
              <a:t>Older methods, less commonly used.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Apriori</a:t>
            </a:r>
            <a:r>
              <a:rPr lang="en-IN" dirty="0" smtClean="0"/>
              <a:t> is the most popular algorithm due to simplicity.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72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Limitations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Advantages</a:t>
            </a:r>
            <a:endParaRPr lang="en-US" dirty="0" smtClean="0"/>
          </a:p>
          <a:p>
            <a:r>
              <a:rPr lang="en-US" dirty="0" smtClean="0"/>
              <a:t>Easy to interpret rules</a:t>
            </a:r>
          </a:p>
          <a:p>
            <a:r>
              <a:rPr lang="en-US" dirty="0" smtClean="0"/>
              <a:t>Can work with large datasets</a:t>
            </a:r>
          </a:p>
          <a:p>
            <a:r>
              <a:rPr lang="en-US" dirty="0" smtClean="0"/>
              <a:t>Helps discover </a:t>
            </a:r>
            <a:r>
              <a:rPr lang="en-US" b="1" dirty="0" smtClean="0"/>
              <a:t>hidden patterns</a:t>
            </a:r>
            <a:r>
              <a:rPr lang="en-US" dirty="0" smtClean="0"/>
              <a:t> and correlations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Limitations</a:t>
            </a:r>
            <a:endParaRPr lang="en-US" dirty="0" smtClean="0"/>
          </a:p>
          <a:p>
            <a:r>
              <a:rPr lang="en-US" dirty="0" smtClean="0"/>
              <a:t>Can generate </a:t>
            </a:r>
            <a:r>
              <a:rPr lang="en-US" b="1" dirty="0" smtClean="0"/>
              <a:t>too many rules</a:t>
            </a:r>
            <a:endParaRPr lang="en-US" dirty="0" smtClean="0"/>
          </a:p>
          <a:p>
            <a:r>
              <a:rPr lang="en-US" dirty="0" smtClean="0"/>
              <a:t>Needs tuning of </a:t>
            </a:r>
            <a:r>
              <a:rPr lang="en-US" b="1" dirty="0" smtClean="0"/>
              <a:t>support/confidence thresholds</a:t>
            </a:r>
            <a:endParaRPr lang="en-US" dirty="0" smtClean="0"/>
          </a:p>
          <a:p>
            <a:r>
              <a:rPr lang="en-US" dirty="0" smtClean="0"/>
              <a:t>Assumes </a:t>
            </a:r>
            <a:r>
              <a:rPr lang="en-US" b="1" dirty="0" smtClean="0"/>
              <a:t>independence</a:t>
            </a:r>
            <a:r>
              <a:rPr lang="en-US" dirty="0" smtClean="0"/>
              <a:t> between items (not always true)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6745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Data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0795"/>
              </p:ext>
            </p:extLst>
          </p:nvPr>
        </p:nvGraphicFramePr>
        <p:xfrm>
          <a:off x="727789" y="1690689"/>
          <a:ext cx="8406881" cy="3151896"/>
        </p:xfrm>
        <a:graphic>
          <a:graphicData uri="http://schemas.openxmlformats.org/drawingml/2006/table">
            <a:tbl>
              <a:tblPr/>
              <a:tblGrid>
                <a:gridCol w="1374710">
                  <a:extLst>
                    <a:ext uri="{9D8B030D-6E8A-4147-A177-3AD203B41FA5}">
                      <a16:colId xmlns:a16="http://schemas.microsoft.com/office/drawing/2014/main" val="1808577836"/>
                    </a:ext>
                  </a:extLst>
                </a:gridCol>
                <a:gridCol w="3225282">
                  <a:extLst>
                    <a:ext uri="{9D8B030D-6E8A-4147-A177-3AD203B41FA5}">
                      <a16:colId xmlns:a16="http://schemas.microsoft.com/office/drawing/2014/main" val="2621134774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492919511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3483859176"/>
                    </a:ext>
                  </a:extLst>
                </a:gridCol>
                <a:gridCol w="1268963">
                  <a:extLst>
                    <a:ext uri="{9D8B030D-6E8A-4147-A177-3AD203B41FA5}">
                      <a16:colId xmlns:a16="http://schemas.microsoft.com/office/drawing/2014/main" val="3094610596"/>
                    </a:ext>
                  </a:extLst>
                </a:gridCol>
              </a:tblGrid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patient_ID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Transaction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Cough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Fatigue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Fever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33392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'Cough', 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851960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'Cough']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26986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304790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['Cough', 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5275610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'Cough', 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96045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['Cough']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253521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'Cough', 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440276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2725730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P09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['Fever', 'Cough']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706457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['Fatigue']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818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029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- Calculations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128643"/>
            <a:ext cx="5786534" cy="17298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71803"/>
            <a:ext cx="5786535" cy="1737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0091" y="2128643"/>
            <a:ext cx="480371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Interpretation:</a:t>
            </a:r>
          </a:p>
          <a:p>
            <a:endParaRPr lang="en-US" sz="1600" dirty="0"/>
          </a:p>
          <a:p>
            <a:r>
              <a:rPr lang="en-US" sz="1600" b="1" dirty="0" smtClean="0"/>
              <a:t>Support = 0.30</a:t>
            </a:r>
            <a:r>
              <a:rPr lang="en-US" sz="1600" dirty="0" smtClean="0"/>
              <a:t> → 3 out of 10 patients had all 3 symptoms.</a:t>
            </a:r>
          </a:p>
          <a:p>
            <a:endParaRPr lang="en-US" sz="1600" dirty="0"/>
          </a:p>
          <a:p>
            <a:r>
              <a:rPr lang="en-US" sz="1600" b="1" dirty="0" smtClean="0"/>
              <a:t>Confidence = 0.60</a:t>
            </a:r>
            <a:r>
              <a:rPr lang="en-US" sz="1600" dirty="0" smtClean="0"/>
              <a:t> → 60% of those with fever &amp; cough also had fatigue.</a:t>
            </a:r>
          </a:p>
          <a:p>
            <a:endParaRPr lang="en-US" sz="1600" dirty="0"/>
          </a:p>
          <a:p>
            <a:r>
              <a:rPr lang="en-US" sz="1600" b="1" dirty="0" smtClean="0"/>
              <a:t>Lift = 1.20</a:t>
            </a:r>
            <a:r>
              <a:rPr lang="en-US" sz="1600" dirty="0" smtClean="0"/>
              <a:t> → Co-occurrence is 20% more likely than random chance → </a:t>
            </a:r>
            <a:r>
              <a:rPr lang="en-US" sz="1600" b="1" dirty="0" smtClean="0"/>
              <a:t>positive correlation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 smtClean="0"/>
              <a:t>Lift = 1</a:t>
            </a:r>
            <a:r>
              <a:rPr lang="en-US" sz="1600" dirty="0" smtClean="0"/>
              <a:t> → Antecedent and consequent are </a:t>
            </a:r>
            <a:r>
              <a:rPr lang="en-US" sz="1600" b="1" dirty="0" smtClean="0"/>
              <a:t>independent</a:t>
            </a:r>
            <a:r>
              <a:rPr lang="en-US" sz="1600" dirty="0" smtClean="0"/>
              <a:t> (no association).</a:t>
            </a:r>
          </a:p>
          <a:p>
            <a:r>
              <a:rPr lang="en-US" sz="1600" b="1" dirty="0" smtClean="0"/>
              <a:t>Lift &gt; 1</a:t>
            </a:r>
            <a:r>
              <a:rPr lang="en-US" sz="1600" dirty="0" smtClean="0"/>
              <a:t> → </a:t>
            </a:r>
            <a:r>
              <a:rPr lang="en-US" sz="1600" b="1" dirty="0" smtClean="0"/>
              <a:t>Positive association</a:t>
            </a:r>
            <a:r>
              <a:rPr lang="en-US" sz="1600" dirty="0" smtClean="0"/>
              <a:t>: the items occur together </a:t>
            </a:r>
            <a:r>
              <a:rPr lang="en-US" sz="1600" b="1" dirty="0" smtClean="0"/>
              <a:t>more often than expected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Lift &lt; 1</a:t>
            </a:r>
            <a:r>
              <a:rPr lang="en-US" sz="1600" dirty="0" smtClean="0"/>
              <a:t> → </a:t>
            </a:r>
            <a:r>
              <a:rPr lang="en-US" sz="1600" b="1" dirty="0" smtClean="0"/>
              <a:t>Negative association</a:t>
            </a:r>
            <a:r>
              <a:rPr lang="en-US" sz="1600" dirty="0" smtClean="0"/>
              <a:t>: the occurrence of one </a:t>
            </a:r>
            <a:r>
              <a:rPr lang="en-US" sz="1600" b="1" dirty="0" smtClean="0"/>
              <a:t>reduces</a:t>
            </a:r>
            <a:r>
              <a:rPr lang="en-US" sz="1600" dirty="0" smtClean="0"/>
              <a:t> the likelihood of the other.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63694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KDD (Knowledge Discovery in Databases)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KDD is the </a:t>
            </a:r>
            <a:r>
              <a:rPr lang="en-US" b="1" dirty="0" smtClean="0"/>
              <a:t>entire process</a:t>
            </a:r>
            <a:r>
              <a:rPr lang="en-US" dirty="0" smtClean="0"/>
              <a:t> of extracting useful knowledge from raw data.</a:t>
            </a:r>
          </a:p>
          <a:p>
            <a:r>
              <a:rPr lang="en-US" b="1" dirty="0" smtClean="0"/>
              <a:t>Goal of KDD:</a:t>
            </a:r>
            <a:r>
              <a:rPr lang="en-US" dirty="0" smtClean="0"/>
              <a:t> Turn raw data → into meaningful, actionable patterns or knowledge.</a:t>
            </a:r>
          </a:p>
          <a:p>
            <a:r>
              <a:rPr lang="en-US" dirty="0" smtClean="0"/>
              <a:t>It includes:</a:t>
            </a:r>
          </a:p>
          <a:p>
            <a:pPr lvl="1"/>
            <a:r>
              <a:rPr lang="en-US" b="1" dirty="0" smtClean="0"/>
              <a:t>Data Selection</a:t>
            </a:r>
            <a:endParaRPr lang="en-US" dirty="0" smtClean="0"/>
          </a:p>
          <a:p>
            <a:pPr lvl="1"/>
            <a:r>
              <a:rPr lang="en-US" b="1" dirty="0" smtClean="0"/>
              <a:t>Data Cleaning</a:t>
            </a:r>
            <a:endParaRPr lang="en-US" dirty="0" smtClean="0"/>
          </a:p>
          <a:p>
            <a:pPr lvl="1"/>
            <a:r>
              <a:rPr lang="en-US" b="1" dirty="0" smtClean="0"/>
              <a:t>Data Transformation</a:t>
            </a:r>
            <a:endParaRPr lang="en-US" dirty="0" smtClean="0"/>
          </a:p>
          <a:p>
            <a:pPr lvl="1"/>
            <a:r>
              <a:rPr lang="en-US" b="1" dirty="0" smtClean="0"/>
              <a:t>Data Mining</a:t>
            </a:r>
            <a:r>
              <a:rPr lang="en-US" dirty="0" smtClean="0"/>
              <a:t> ⭐</a:t>
            </a:r>
          </a:p>
          <a:p>
            <a:pPr lvl="1"/>
            <a:r>
              <a:rPr lang="en-US" b="1" dirty="0" smtClean="0"/>
              <a:t>Pattern Evaluation</a:t>
            </a:r>
            <a:endParaRPr lang="en-US" dirty="0" smtClean="0"/>
          </a:p>
          <a:p>
            <a:pPr lvl="1"/>
            <a:r>
              <a:rPr lang="en-US" b="1" dirty="0" smtClean="0"/>
              <a:t>Knowledge Presentation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06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Data Mining?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Mining is the process of using </a:t>
            </a:r>
            <a:r>
              <a:rPr lang="en-US" b="1" dirty="0" smtClean="0"/>
              <a:t>algorithms</a:t>
            </a:r>
            <a:r>
              <a:rPr lang="en-US" dirty="0" smtClean="0"/>
              <a:t> to extract patterns or models from data.</a:t>
            </a:r>
          </a:p>
          <a:p>
            <a:r>
              <a:rPr lang="en-US" b="1" dirty="0" smtClean="0"/>
              <a:t>Data Mining techniques</a:t>
            </a:r>
            <a:r>
              <a:rPr lang="en-US" dirty="0" smtClean="0"/>
              <a:t> can be categorized into </a:t>
            </a:r>
            <a:r>
              <a:rPr lang="en-US" b="1" dirty="0" smtClean="0"/>
              <a:t>two broad families</a:t>
            </a:r>
            <a:r>
              <a:rPr lang="en-US" dirty="0" smtClean="0"/>
              <a:t> based on whether there is a target variable:</a:t>
            </a:r>
          </a:p>
          <a:p>
            <a:pPr lvl="1"/>
            <a:r>
              <a:rPr lang="en-US" dirty="0" smtClean="0"/>
              <a:t>Supervised Learning</a:t>
            </a:r>
          </a:p>
          <a:p>
            <a:pPr lvl="1"/>
            <a:r>
              <a:rPr lang="en-US" dirty="0" smtClean="0"/>
              <a:t>Unsupervised 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08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Predictive Data Mining (Supervised Learning)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Make predictions using known target labels</a:t>
            </a:r>
          </a:p>
          <a:p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71177"/>
              </p:ext>
            </p:extLst>
          </p:nvPr>
        </p:nvGraphicFramePr>
        <p:xfrm>
          <a:off x="1042954" y="2651103"/>
          <a:ext cx="1031084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5423">
                  <a:extLst>
                    <a:ext uri="{9D8B030D-6E8A-4147-A177-3AD203B41FA5}">
                      <a16:colId xmlns:a16="http://schemas.microsoft.com/office/drawing/2014/main" val="3675543854"/>
                    </a:ext>
                  </a:extLst>
                </a:gridCol>
                <a:gridCol w="5155423">
                  <a:extLst>
                    <a:ext uri="{9D8B030D-6E8A-4147-A177-3AD203B41FA5}">
                      <a16:colId xmlns:a16="http://schemas.microsoft.com/office/drawing/2014/main" val="4095726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2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categorical labels (e.g., loan approved or not)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147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Regression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continuous numeric values (e.g., house prices)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Time Series Forecasting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Predict values over time (e.g., stock prices, sales)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883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Anomaly/Outlier 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Detect rare or abnormal cases (e.g., fraud detection)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588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964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Descriptive Data Mining (Unsupervised Learning)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Goal:</a:t>
            </a:r>
            <a:r>
              <a:rPr lang="en-US" dirty="0" smtClean="0"/>
              <a:t> Discover hidden patterns or structures in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890909"/>
              </p:ext>
            </p:extLst>
          </p:nvPr>
        </p:nvGraphicFramePr>
        <p:xfrm>
          <a:off x="838200" y="2646178"/>
          <a:ext cx="978988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102">
                  <a:extLst>
                    <a:ext uri="{9D8B030D-6E8A-4147-A177-3AD203B41FA5}">
                      <a16:colId xmlns:a16="http://schemas.microsoft.com/office/drawing/2014/main" val="3675424123"/>
                    </a:ext>
                  </a:extLst>
                </a:gridCol>
                <a:gridCol w="6456784">
                  <a:extLst>
                    <a:ext uri="{9D8B030D-6E8A-4147-A177-3AD203B41FA5}">
                      <a16:colId xmlns:a16="http://schemas.microsoft.com/office/drawing/2014/main" val="635149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Technique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39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Clustering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Group similar items (e.g., customer segmentation)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798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Association Rule Mining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relationships among items (e.g., Market Basket)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18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Summarization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Provide compact data descriptions (e.g., pivot tables, aggregates)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05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Sequence Pattern Mining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Find frequent sequences (e.g., web click paths)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67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Dimensionality Reduction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 number of variables (e.g., PCA, t-SNE, FA)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623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 / Advanced Techniques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97154"/>
            <a:ext cx="73949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(DNN, CNN, RNN)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large-scale predictive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Mining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NLP-based mining from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 Mining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Extracting patterns from network/graph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Spatial Mining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GIS &amp; location-based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Mining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Mining usage, content, and structure from web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Pattern Mining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From images and videos (used in CV)</a:t>
            </a:r>
          </a:p>
        </p:txBody>
      </p:sp>
    </p:spTree>
    <p:extLst>
      <p:ext uri="{BB962C8B-B14F-4D97-AF65-F5344CB8AC3E}">
        <p14:creationId xmlns:p14="http://schemas.microsoft.com/office/powerpoint/2010/main" val="47862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Association Rule Mining?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40837" y="1815817"/>
            <a:ext cx="1041296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data mining technique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relationships between variables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basket analysis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recommendations, and cross-selling.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 smtClean="0"/>
              <a:t>Association Rule Mining is just </a:t>
            </a:r>
            <a:r>
              <a:rPr lang="en-US" sz="1800" b="1" dirty="0" smtClean="0"/>
              <a:t>one slice</a:t>
            </a:r>
            <a:r>
              <a:rPr lang="en-US" sz="1800" dirty="0" smtClean="0"/>
              <a:t> of the rich data mining landscape — primarily for </a:t>
            </a:r>
            <a:r>
              <a:rPr lang="en-US" sz="1800" b="1" dirty="0" smtClean="0"/>
              <a:t>unsupervised, pattern-based discovery</a:t>
            </a:r>
            <a:r>
              <a:rPr lang="en-US" sz="1800" dirty="0" smtClean="0"/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 on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"if-then" rules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400" i="1" dirty="0" smtClean="0"/>
              <a:t> </a:t>
            </a:r>
            <a:r>
              <a:rPr lang="en-US" sz="1800" dirty="0">
                <a:latin typeface="Arial" panose="020B0604020202020204" pitchFamily="34" charset="0"/>
              </a:rPr>
              <a:t>If a customer buys </a:t>
            </a:r>
            <a:r>
              <a:rPr lang="en-US" sz="1800" dirty="0" smtClean="0">
                <a:latin typeface="Arial" panose="020B0604020202020204" pitchFamily="34" charset="0"/>
              </a:rPr>
              <a:t>brea</a:t>
            </a:r>
            <a:r>
              <a:rPr lang="en-US" sz="1800" dirty="0">
                <a:latin typeface="Arial" panose="020B0604020202020204" pitchFamily="34" charset="0"/>
              </a:rPr>
              <a:t>d</a:t>
            </a:r>
            <a:r>
              <a:rPr lang="en-US" sz="1800" dirty="0" smtClean="0"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</a:rPr>
              <a:t>then they are likely to buy butter</a:t>
            </a:r>
            <a:r>
              <a:rPr lang="en-US" sz="1800" dirty="0" smtClean="0"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94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Use Cases of Association Rule Mining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Retail:</a:t>
            </a:r>
            <a:endParaRPr lang="en-US" dirty="0" smtClean="0"/>
          </a:p>
          <a:p>
            <a:pPr lvl="1"/>
            <a:r>
              <a:rPr lang="en-US" dirty="0" smtClean="0"/>
              <a:t>Product bundling: </a:t>
            </a:r>
            <a:r>
              <a:rPr lang="en-US" b="1" dirty="0" smtClean="0"/>
              <a:t>"Buy X, Get Y"</a:t>
            </a:r>
            <a:r>
              <a:rPr lang="en-US" dirty="0" smtClean="0"/>
              <a:t> offers</a:t>
            </a:r>
          </a:p>
          <a:p>
            <a:pPr lvl="1"/>
            <a:r>
              <a:rPr lang="en-US" dirty="0" smtClean="0"/>
              <a:t>Store layout optimization</a:t>
            </a:r>
          </a:p>
          <a:p>
            <a:r>
              <a:rPr lang="en-US" b="1" dirty="0" smtClean="0"/>
              <a:t>E-commerce:</a:t>
            </a:r>
            <a:endParaRPr lang="en-US" dirty="0" smtClean="0"/>
          </a:p>
          <a:p>
            <a:pPr lvl="1"/>
            <a:r>
              <a:rPr lang="en-US" dirty="0" smtClean="0"/>
              <a:t>"Customers who bought this also bought..."</a:t>
            </a:r>
          </a:p>
          <a:p>
            <a:r>
              <a:rPr lang="en-US" b="1" dirty="0" smtClean="0"/>
              <a:t>Banking &amp; Finance:</a:t>
            </a:r>
            <a:endParaRPr lang="en-US" dirty="0" smtClean="0"/>
          </a:p>
          <a:p>
            <a:pPr lvl="1"/>
            <a:r>
              <a:rPr lang="en-US" dirty="0" smtClean="0"/>
              <a:t>Identifying </a:t>
            </a:r>
            <a:r>
              <a:rPr lang="en-US" b="1" dirty="0" smtClean="0"/>
              <a:t>co-occurrence of transactions</a:t>
            </a:r>
            <a:r>
              <a:rPr lang="en-US" dirty="0" smtClean="0"/>
              <a:t> or </a:t>
            </a:r>
            <a:r>
              <a:rPr lang="en-US" b="1" dirty="0" smtClean="0"/>
              <a:t>fraudulent patterns</a:t>
            </a:r>
            <a:endParaRPr lang="en-US" dirty="0" smtClean="0"/>
          </a:p>
          <a:p>
            <a:r>
              <a:rPr lang="en-IN" b="1" dirty="0" smtClean="0"/>
              <a:t>Healthcare:</a:t>
            </a:r>
            <a:endParaRPr lang="en-IN" dirty="0" smtClean="0"/>
          </a:p>
          <a:p>
            <a:pPr lvl="1"/>
            <a:r>
              <a:rPr lang="en-IN" dirty="0" smtClean="0"/>
              <a:t>Discovering </a:t>
            </a:r>
            <a:r>
              <a:rPr lang="en-IN" b="1" dirty="0" smtClean="0"/>
              <a:t>symptom-disease relationships</a:t>
            </a:r>
            <a:endParaRPr lang="en-IN" dirty="0" smtClean="0"/>
          </a:p>
          <a:p>
            <a:r>
              <a:rPr lang="en-US" b="1" dirty="0" smtClean="0"/>
              <a:t>Telecom:</a:t>
            </a:r>
            <a:endParaRPr lang="en-US" dirty="0" smtClean="0"/>
          </a:p>
          <a:p>
            <a:pPr lvl="1"/>
            <a:r>
              <a:rPr lang="en-US" dirty="0" smtClean="0"/>
              <a:t>Upselling and </a:t>
            </a:r>
            <a:r>
              <a:rPr lang="en-US" b="1" dirty="0" smtClean="0"/>
              <a:t>combo plan recommendations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5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Important Concepts in Association Rules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4502742"/>
              </p:ext>
            </p:extLst>
          </p:nvPr>
        </p:nvGraphicFramePr>
        <p:xfrm>
          <a:off x="838200" y="1806964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6257">
                  <a:extLst>
                    <a:ext uri="{9D8B030D-6E8A-4147-A177-3AD203B41FA5}">
                      <a16:colId xmlns:a16="http://schemas.microsoft.com/office/drawing/2014/main" val="424001568"/>
                    </a:ext>
                  </a:extLst>
                </a:gridCol>
                <a:gridCol w="8349343">
                  <a:extLst>
                    <a:ext uri="{9D8B030D-6E8A-4147-A177-3AD203B41FA5}">
                      <a16:colId xmlns:a16="http://schemas.microsoft.com/office/drawing/2014/main" val="21368422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Term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Meaning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441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Itemset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collection of one or more items (e.g., {milk, bread})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003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Support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frequently an </a:t>
                      </a:r>
                      <a:r>
                        <a:rPr lang="en-US" dirty="0" err="1" smtClean="0"/>
                        <a:t>itemset</a:t>
                      </a:r>
                      <a:r>
                        <a:rPr lang="en-US" dirty="0" smtClean="0"/>
                        <a:t> appears in the dataset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12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Confidence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Likelihood of item B being purchased when A is purchased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7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Lift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much more likely B is purchased with A vs. independently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7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Rule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→ B, where A is antecedent, B is consequent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9156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8200" y="44430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 smtClean="0"/>
              <a:t>Formulae:</a:t>
            </a:r>
            <a:endParaRPr lang="en-IN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Support(A → B) = P(A ∪ 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Confidence(A → B) = P(B|A)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 smtClean="0"/>
              <a:t>Lift(A → B) = P(B|A) / P(B)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3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842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ARM- Apriori Approach</vt:lpstr>
      <vt:lpstr>What is KDD (Knowledge Discovery in Databases)</vt:lpstr>
      <vt:lpstr>What is Data Mining?</vt:lpstr>
      <vt:lpstr>Predictive Data Mining (Supervised Learning)</vt:lpstr>
      <vt:lpstr>Descriptive Data Mining (Unsupervised Learning)</vt:lpstr>
      <vt:lpstr>Hybrid / Advanced Techniques</vt:lpstr>
      <vt:lpstr>What is Association Rule Mining?</vt:lpstr>
      <vt:lpstr>Business Use Cases of Association Rule Mining</vt:lpstr>
      <vt:lpstr>Important Concepts in Association Rules</vt:lpstr>
      <vt:lpstr>Types of Association Rule Mining Approaches</vt:lpstr>
      <vt:lpstr>Advantages and Limitations</vt:lpstr>
      <vt:lpstr>Example - Data</vt:lpstr>
      <vt:lpstr>Example - Calculations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ARM- Apriori Approach</dc:title>
  <dc:creator>Admin</dc:creator>
  <cp:lastModifiedBy>Admin</cp:lastModifiedBy>
  <cp:revision>5</cp:revision>
  <dcterms:created xsi:type="dcterms:W3CDTF">2025-03-24T05:08:28Z</dcterms:created>
  <dcterms:modified xsi:type="dcterms:W3CDTF">2025-03-24T08:24:39Z</dcterms:modified>
</cp:coreProperties>
</file>