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3" r:id="rId11"/>
    <p:sldId id="272" r:id="rId12"/>
    <p:sldId id="273" r:id="rId13"/>
    <p:sldId id="274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386F-CB9B-4DE9-9EC6-7174A6E60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716C3-1686-4584-A703-959974502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A2F5-46AA-492C-85ED-8A17673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963D-00C3-4DC7-B1AD-DF8BBF5E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0BDD8-3A82-4D13-B04C-34A681B5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4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C10A-C574-4062-A9CA-1C5BA0C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FCD5-915E-4CE6-A422-1FCB8AD7B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395F-971F-4AF5-AACA-50DAE96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B1CC-EBD9-4FF6-B278-399F973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F0F8-0690-4DEF-84AF-410A6502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B90D2-37EF-48BB-BFA6-3500C847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EFCD2-E4D1-4CB5-950D-79340D5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F535-DB81-4031-AC1B-637D4A52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4F6E-BBB2-4908-A7BC-2C920431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6310-11A6-457E-AEDE-CCA60835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0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7B52-33C8-4246-9FE4-15328FA6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0D19-939B-43DC-B96E-DA5BB613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30BE-6760-42CE-A55C-F95FE29E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07D4-C619-4C89-9FBF-E9D947A2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A640-D1C0-48B3-AEAE-84A2FE47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EB1C-CF43-488F-81F9-2D768D4B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CCDC0-5007-4308-B27D-60230539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9095-7FE1-4250-9C2B-D0CFCCB8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808A-2B8B-4068-89F3-E8D9D58D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C69F-A045-45E6-A107-73BC7784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5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9C3D-7547-4920-AA95-31C463EA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D428-399B-4347-BE51-BC728C95A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1917A-8E9B-47C1-BD90-B9F46A91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5776-2630-411A-9F53-A8E5F72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CFC4-181D-48D1-86C9-5BAB168C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404A-4ABA-4C30-91A0-D4BD4EF4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7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FDB9-25D3-44B5-B365-826CAD75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3A8A-F5FA-436F-83AB-46B585D2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B529-5AD3-4D5A-BC30-E65C7DAD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6A3F-3D67-4A5B-9141-B7FB054C9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48D56-9B37-4D92-A38A-6507B63C2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58B95-C282-44EA-A7DE-C2FDBAEC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DEF8-8279-4DE3-8ADA-013DEA08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0037B-17C2-4699-8FAB-926E4755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A55F-21DE-438A-B40A-BFC86EB7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904C0-1EB3-4879-A51E-1554BB72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FEDA6-F1CF-4492-8D12-726365F6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D6856-702C-483D-AF43-EBDE69C8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F9652-4A56-4A33-862B-5F94AA8D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C0C32-CCB1-4C2A-B18F-651B711E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A6D80-6A8F-4F89-8A7A-F9CC37C1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7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1850-AC81-4324-898A-650BBA6E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49AE-FDC5-4B6A-828A-3A669BB0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6A289-40A7-4470-97C7-B472B211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E64A-2E19-4DD1-BE84-67AD64C9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ACB7-AED8-47B4-9235-FD6CB812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2109-8742-4583-84D6-7F483BD9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1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6C4-944C-4C27-9283-8FEB71BA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EFF4E-3F2A-47CF-93EA-4545CCD64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3C5CA-F2D6-487B-9D2B-DDC49787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1319-4A04-4A25-869E-E8AC4197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6874-EBFD-495E-A7E3-68E2F99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5583F-32A8-4D75-A82C-BA2FC8A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0EEFB-B1F9-4711-ACAE-A38426A4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D107-94FB-4A2B-99E9-A753EC3D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E223-0F2A-4833-B639-E5AAE8B2F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3DB6-A2BA-4B39-BE87-B02FE9B945D1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BF4D-F657-403D-93B6-D4237F83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B782-ACAD-4A7E-A743-EB6BB2B82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C4E7-B0B1-412C-8F02-A0359295C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967C-9113-4F69-A489-4418CD0B4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C591D-6BC3-413B-B5B2-DBC7976B0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8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45B-2FF7-42DE-8BAA-AE21778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Takeaways:</a:t>
            </a:r>
            <a:r>
              <a:rPr lang="en-US" b="1" dirty="0"/>
              <a:t> Factor Loadings Interpretation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34558F-2E28-4A31-A691-45A837BD1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7120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1 (Job-Related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Salary, Workload, and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a group, but the negative estimates for Workload and Experience suggest an inverse relationship.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2 (Education &amp; Skill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IQ, Skill Level, and Training 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grouped, confirming an education-related latent factor.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3 (Personal Life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Work-Life Balance and Family Responsibilities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grouped together, as expected. </a:t>
            </a:r>
          </a:p>
        </p:txBody>
      </p:sp>
    </p:spTree>
    <p:extLst>
      <p:ext uri="{BB962C8B-B14F-4D97-AF65-F5344CB8AC3E}">
        <p14:creationId xmlns:p14="http://schemas.microsoft.com/office/powerpoint/2010/main" val="248960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45B-2FF7-42DE-8BAA-AE21778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Takeaways:</a:t>
            </a:r>
            <a:r>
              <a:rPr lang="en-US" b="1" dirty="0"/>
              <a:t> Factor Loadings Interpretation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34558F-2E28-4A31-A691-45A837BD1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7120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1 (Job-Related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Salary, Workload, and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a group, but the negative estimates for Workload and Experience suggest an inverse relationship.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2 (Education &amp; Skill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IQ, Skill Level, and Training 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grouped, confirming an education-related latent factor.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3 (Personal Life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Work-Life Balance and Family Responsibilities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grouped together, as expected. </a:t>
            </a:r>
          </a:p>
        </p:txBody>
      </p:sp>
    </p:spTree>
    <p:extLst>
      <p:ext uri="{BB962C8B-B14F-4D97-AF65-F5344CB8AC3E}">
        <p14:creationId xmlns:p14="http://schemas.microsoft.com/office/powerpoint/2010/main" val="152301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945B-2FF7-42DE-8BAA-AE21778E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Takeaways:</a:t>
            </a:r>
            <a:r>
              <a:rPr lang="en-US" b="1" dirty="0"/>
              <a:t> Factor Loadings Interpretation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34558F-2E28-4A31-A691-45A837BD1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7120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1 (Job-Related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Salary, Workload, and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a group, but the negative estimates for Workload and Experience suggest an inverse relationship.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2 (Education &amp; Skill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IQ, Skill Level, and Training 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grouped, confirming an education-related latent factor.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3 (Personal Life Factor)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Work-Life Balance and Family Responsibilities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grouped together, as expected. </a:t>
            </a:r>
          </a:p>
        </p:txBody>
      </p:sp>
    </p:spTree>
    <p:extLst>
      <p:ext uri="{BB962C8B-B14F-4D97-AF65-F5344CB8AC3E}">
        <p14:creationId xmlns:p14="http://schemas.microsoft.com/office/powerpoint/2010/main" val="113610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77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F5B2-A6AE-40CE-88AC-E090FAB5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FA results: </a:t>
            </a:r>
            <a:r>
              <a:rPr lang="en-IN" dirty="0"/>
              <a:t>Factor Covariances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AD42-CA27-4911-8E42-6ABE01D9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</a:t>
            </a:r>
            <a:r>
              <a:rPr lang="en-US" b="1" dirty="0"/>
              <a:t> </a:t>
            </a:r>
            <a:r>
              <a:rPr lang="en-IN" dirty="0"/>
              <a:t>Factor Covariances</a:t>
            </a:r>
          </a:p>
          <a:p>
            <a:pPr marL="0" indent="0">
              <a:buNone/>
            </a:pPr>
            <a:r>
              <a:rPr lang="en-US" dirty="0"/>
              <a:t>These lines indicate relationships between factors themselves: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8533291-8025-43B4-A41B-D172B0A9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42424"/>
              </p:ext>
            </p:extLst>
          </p:nvPr>
        </p:nvGraphicFramePr>
        <p:xfrm>
          <a:off x="838200" y="3311843"/>
          <a:ext cx="1018482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207">
                  <a:extLst>
                    <a:ext uri="{9D8B030D-6E8A-4147-A177-3AD203B41FA5}">
                      <a16:colId xmlns:a16="http://schemas.microsoft.com/office/drawing/2014/main" val="983610100"/>
                    </a:ext>
                  </a:extLst>
                </a:gridCol>
                <a:gridCol w="1052032">
                  <a:extLst>
                    <a:ext uri="{9D8B030D-6E8A-4147-A177-3AD203B41FA5}">
                      <a16:colId xmlns:a16="http://schemas.microsoft.com/office/drawing/2014/main" val="2968169520"/>
                    </a:ext>
                  </a:extLst>
                </a:gridCol>
                <a:gridCol w="1068512">
                  <a:extLst>
                    <a:ext uri="{9D8B030D-6E8A-4147-A177-3AD203B41FA5}">
                      <a16:colId xmlns:a16="http://schemas.microsoft.com/office/drawing/2014/main" val="725587761"/>
                    </a:ext>
                  </a:extLst>
                </a:gridCol>
                <a:gridCol w="5518077">
                  <a:extLst>
                    <a:ext uri="{9D8B030D-6E8A-4147-A177-3AD203B41FA5}">
                      <a16:colId xmlns:a16="http://schemas.microsoft.com/office/drawing/2014/main" val="257099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Factor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Factor1 ~~ Factor1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1 has a strong variance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Factor1 ~~ Factor2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-3.67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1 and Factor 2 have slight negative covariance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4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Factor1 ~~ 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relationship </a:t>
                      </a:r>
                      <a:r>
                        <a:rPr lang="en-US" dirty="0" err="1"/>
                        <a:t>betweek</a:t>
                      </a:r>
                      <a:r>
                        <a:rPr lang="en-US" dirty="0"/>
                        <a:t> Factor 1 and Factor 3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7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Factor2 ~~ Factor2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2 has a strong variance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3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Factor2 ~~ 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2 and Factor 3 has almost no </a:t>
                      </a:r>
                      <a:r>
                        <a:rPr lang="en-US" dirty="0" err="1"/>
                        <a:t>relaionship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4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Factor3 ~~ Factor3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2 has a moderate variance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52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30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9180-ED5D-47E0-9261-467B4333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Takeaways: Factor Covariances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8C811D-9DFA-461B-BDA4-29EB036EE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7119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1 and Factor 2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negatively correlated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(i.e., higher salary-related attributes might mean lower direct education-based attributes).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 3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of the other two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 expected, personal life and job-related aspects often don't correlate directly). </a:t>
            </a:r>
          </a:p>
        </p:txBody>
      </p:sp>
    </p:spTree>
    <p:extLst>
      <p:ext uri="{BB962C8B-B14F-4D97-AF65-F5344CB8AC3E}">
        <p14:creationId xmlns:p14="http://schemas.microsoft.com/office/powerpoint/2010/main" val="403806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1F91-E953-4C49-8A2F-DDB9BFC1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FA results: </a:t>
            </a:r>
            <a:r>
              <a:rPr lang="en-IN" dirty="0"/>
              <a:t>Error Variances for Individual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5B9B-1F04-4C7B-AD37-73F1831A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Error Variances for Individual Variables</a:t>
            </a:r>
          </a:p>
          <a:p>
            <a:pPr marL="0" indent="0">
              <a:buNone/>
            </a:pPr>
            <a:r>
              <a:rPr lang="en-US" dirty="0"/>
              <a:t>These values indicate how much of the variance in each observed variable </a:t>
            </a:r>
            <a:r>
              <a:rPr lang="en-US" b="1" dirty="0"/>
              <a:t>is not explained</a:t>
            </a:r>
            <a:r>
              <a:rPr lang="en-US" dirty="0"/>
              <a:t> by its assigned latent factor.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913013-D70D-4FE3-B9D1-72999E55F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1838"/>
              </p:ext>
            </p:extLst>
          </p:nvPr>
        </p:nvGraphicFramePr>
        <p:xfrm>
          <a:off x="838200" y="3349850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9170379"/>
                    </a:ext>
                  </a:extLst>
                </a:gridCol>
                <a:gridCol w="2282442">
                  <a:extLst>
                    <a:ext uri="{9D8B030D-6E8A-4147-A177-3AD203B41FA5}">
                      <a16:colId xmlns:a16="http://schemas.microsoft.com/office/drawing/2014/main" val="3578766838"/>
                    </a:ext>
                  </a:extLst>
                </a:gridCol>
                <a:gridCol w="4727958">
                  <a:extLst>
                    <a:ext uri="{9D8B030D-6E8A-4147-A177-3AD203B41FA5}">
                      <a16:colId xmlns:a16="http://schemas.microsoft.com/office/drawing/2014/main" val="344684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Observed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Error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7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Salary ~~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288.57M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error variance, meaning Salary is influenced by other factors not captured.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IQ ~~ 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IQ has lower error variance, indicating a strong match with Factor 2.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Workload ~~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Workload has some unexplained variance but is relatively well captured.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0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48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F465-3694-48CA-87ED-4618FE5B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90DB-4302-44D5-8F80-ED9AF6E6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CFA Model Validates Our Factor Structure</a:t>
            </a:r>
            <a:endParaRPr lang="en-US" dirty="0"/>
          </a:p>
          <a:p>
            <a:pPr lvl="1"/>
            <a:r>
              <a:rPr lang="en-US" b="1" dirty="0"/>
              <a:t>Factor 1 (Job-Related)</a:t>
            </a:r>
            <a:r>
              <a:rPr lang="en-US" dirty="0"/>
              <a:t>: Salary, Workload, and Experience are correctly grouped.</a:t>
            </a:r>
          </a:p>
          <a:p>
            <a:pPr lvl="1"/>
            <a:r>
              <a:rPr lang="en-US" b="1" dirty="0"/>
              <a:t>Factor 2 (Education &amp; Skills)</a:t>
            </a:r>
            <a:r>
              <a:rPr lang="en-US" dirty="0"/>
              <a:t>: IQ, Skill Level, and Training Hours are well-clustered.</a:t>
            </a:r>
          </a:p>
          <a:p>
            <a:pPr lvl="1"/>
            <a:r>
              <a:rPr lang="en-US" b="1" dirty="0"/>
              <a:t>Factor 3 (Personal Life)</a:t>
            </a:r>
            <a:r>
              <a:rPr lang="en-US" dirty="0"/>
              <a:t>: Work-Life Balance and Family Responsibilities align well.</a:t>
            </a:r>
          </a:p>
          <a:p>
            <a:r>
              <a:rPr lang="en-US" b="1" dirty="0"/>
              <a:t>Some Observed Variables Have High Error Variances</a:t>
            </a:r>
            <a:endParaRPr lang="en-US" dirty="0"/>
          </a:p>
          <a:p>
            <a:pPr lvl="1"/>
            <a:r>
              <a:rPr lang="en-US" dirty="0"/>
              <a:t>Example: Salary has a large unexplained variance, which suggests that other missing factors (e.g., location, company size) influence it.</a:t>
            </a:r>
          </a:p>
          <a:p>
            <a:r>
              <a:rPr lang="en-US" b="1" dirty="0"/>
              <a:t>Factors Have Weak Inter-Correlations</a:t>
            </a:r>
            <a:endParaRPr lang="en-US" dirty="0"/>
          </a:p>
          <a:p>
            <a:pPr lvl="1"/>
            <a:r>
              <a:rPr lang="en-US" dirty="0"/>
              <a:t>This means that job-related, education-related, and personal-life-related factors are </a:t>
            </a:r>
            <a:r>
              <a:rPr lang="en-US" b="1" dirty="0"/>
              <a:t>mostly independent</a:t>
            </a:r>
            <a:r>
              <a:rPr lang="en-US" dirty="0"/>
              <a:t> in this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21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1D5C-138C-46A6-A828-109FCA22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4A909-224B-4B85-B8C9-7291CA37F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70147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model fit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good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(i.e., Chi-square test, RMSEA, or CFI results indicate poor fit), consider: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weakly loading variables.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Adjusting factor assignments.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additional latent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identified factors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 or Classification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latent factors instead of raw variables to reduce dimensionality.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Group individuals based on their factor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8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13D2-54EC-4BB9-B253-35A0C9DD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4EDF-E4C8-4B8B-8578-1F67B236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/>
              <a:t>What is Factor Analysis?</a:t>
            </a:r>
          </a:p>
          <a:p>
            <a:r>
              <a:rPr lang="en-US" sz="2400" dirty="0"/>
              <a:t>Factor Analysis (FA) is a </a:t>
            </a:r>
            <a:r>
              <a:rPr lang="en-US" sz="2400" b="1" dirty="0"/>
              <a:t>statistical technique for dimensionality reduction</a:t>
            </a:r>
            <a:r>
              <a:rPr lang="en-US" sz="2400" dirty="0"/>
              <a:t>. It helps summarize multiple observed variables using </a:t>
            </a:r>
            <a:r>
              <a:rPr lang="en-US" sz="2400" b="1" dirty="0"/>
              <a:t>fewer latent variables</a:t>
            </a:r>
            <a:r>
              <a:rPr lang="en-US" sz="2400" dirty="0"/>
              <a:t> while retaining most of the essential information.</a:t>
            </a:r>
          </a:p>
          <a:p>
            <a:r>
              <a:rPr lang="en-US" sz="2400" b="1" dirty="0"/>
              <a:t>Why Factor Analysis?</a:t>
            </a:r>
          </a:p>
          <a:p>
            <a:r>
              <a:rPr lang="en-US" sz="2400" dirty="0"/>
              <a:t>Observed variables often contain overlapping information.</a:t>
            </a:r>
          </a:p>
          <a:p>
            <a:r>
              <a:rPr lang="en-US" sz="2400" dirty="0"/>
              <a:t>FA identifies </a:t>
            </a:r>
            <a:r>
              <a:rPr lang="en-US" sz="2400" b="1" dirty="0"/>
              <a:t>underlying factors</a:t>
            </a:r>
            <a:r>
              <a:rPr lang="en-US" sz="2400" dirty="0"/>
              <a:t> that drive observed variables.</a:t>
            </a:r>
          </a:p>
          <a:p>
            <a:r>
              <a:rPr lang="en-US" sz="2400" dirty="0"/>
              <a:t>Reduces complexity and improves interpretability.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433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3676-27B2-4EF6-93B6-3F36E537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Example1: Choosing a Restaurant for Dinner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DFAE-56E2-4C00-A4E7-F0ADC2F9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Imagine you are selecting a restaurant and have </a:t>
            </a:r>
            <a:r>
              <a:rPr lang="en-US" b="1" dirty="0"/>
              <a:t>six observed variables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Waiting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2.  </a:t>
            </a:r>
            <a:r>
              <a:rPr lang="en-US" b="1" dirty="0"/>
              <a:t>Cleanliness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b="1" dirty="0"/>
              <a:t>Staff behavior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</a:t>
            </a:r>
            <a:r>
              <a:rPr lang="en-US" b="1" dirty="0"/>
              <a:t>Taste of food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</a:t>
            </a:r>
            <a:r>
              <a:rPr lang="en-US" b="1" dirty="0"/>
              <a:t>Freshness of food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6. </a:t>
            </a:r>
            <a:r>
              <a:rPr lang="en-US" b="1" dirty="0"/>
              <a:t>Food presentation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of analyzing all six factors separately, </a:t>
            </a:r>
            <a:r>
              <a:rPr lang="en-US" b="1" dirty="0"/>
              <a:t>Factor Analysis groups them into two latent variables</a:t>
            </a:r>
            <a:r>
              <a:rPr lang="en-US" dirty="0"/>
              <a:t>:</a:t>
            </a:r>
          </a:p>
          <a:p>
            <a:r>
              <a:rPr lang="en-US" b="1" dirty="0"/>
              <a:t>Service Quality</a:t>
            </a:r>
            <a:r>
              <a:rPr lang="en-US" dirty="0"/>
              <a:t> → Influences </a:t>
            </a:r>
            <a:r>
              <a:rPr lang="en-US" b="1" dirty="0"/>
              <a:t>waiting time, cleanliness, staff behavior</a:t>
            </a:r>
            <a:endParaRPr lang="en-US" dirty="0"/>
          </a:p>
          <a:p>
            <a:r>
              <a:rPr lang="en-US" b="1" dirty="0"/>
              <a:t>Food Quality</a:t>
            </a:r>
            <a:r>
              <a:rPr lang="en-US" dirty="0"/>
              <a:t> → Influences </a:t>
            </a:r>
            <a:r>
              <a:rPr lang="en-US" b="1" dirty="0"/>
              <a:t>taste, freshness, presentation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Thus, instead of six observed variables, only two latent variables help in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15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ECDD-A272-4A2B-AA26-19D4FFF5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Employee Performance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7D90-00C7-416B-8129-56574BE7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company wants to evaluate </a:t>
            </a:r>
            <a:r>
              <a:rPr lang="en-US" b="1" dirty="0"/>
              <a:t>employee performance</a:t>
            </a:r>
            <a:r>
              <a:rPr lang="en-US" dirty="0"/>
              <a:t> using various criteria:</a:t>
            </a:r>
            <a:br>
              <a:rPr lang="en-US" dirty="0"/>
            </a:br>
            <a:r>
              <a:rPr lang="en-US" dirty="0"/>
              <a:t> 1. </a:t>
            </a:r>
            <a:r>
              <a:rPr lang="en-US" b="1" dirty="0"/>
              <a:t>Task completion rate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2. </a:t>
            </a:r>
            <a:r>
              <a:rPr lang="en-US" b="1" dirty="0"/>
              <a:t>Quality of 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3. </a:t>
            </a:r>
            <a:r>
              <a:rPr lang="en-US" b="1" dirty="0"/>
              <a:t>Communication skills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4. </a:t>
            </a:r>
            <a:r>
              <a:rPr lang="en-US" b="1" dirty="0"/>
              <a:t>Leadership skills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5. </a:t>
            </a:r>
            <a:r>
              <a:rPr lang="en-US" b="1" dirty="0"/>
              <a:t>Punctuality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6. </a:t>
            </a:r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Factor Analysis helps </a:t>
            </a:r>
            <a:r>
              <a:rPr lang="en-US" b="1" dirty="0"/>
              <a:t>group these into two latent factors</a:t>
            </a:r>
            <a:r>
              <a:rPr lang="en-US" dirty="0"/>
              <a:t>:</a:t>
            </a:r>
          </a:p>
          <a:p>
            <a:r>
              <a:rPr lang="en-US" b="1" dirty="0"/>
              <a:t>Work Performance</a:t>
            </a:r>
            <a:r>
              <a:rPr lang="en-US" dirty="0"/>
              <a:t> → Includes </a:t>
            </a:r>
            <a:r>
              <a:rPr lang="en-US" b="1" dirty="0"/>
              <a:t>task completion rate, quality of work, punctuality</a:t>
            </a:r>
            <a:endParaRPr lang="en-US" dirty="0"/>
          </a:p>
          <a:p>
            <a:r>
              <a:rPr lang="en-US" b="1" dirty="0"/>
              <a:t>Leadership &amp; Collaboration</a:t>
            </a:r>
            <a:r>
              <a:rPr lang="en-US" dirty="0"/>
              <a:t> → Includes </a:t>
            </a:r>
            <a:r>
              <a:rPr lang="en-US" b="1" dirty="0"/>
              <a:t>communication skills, leadership skills, team collaboration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Instead of analyzing six variables, only two latent variables provide a clearer assessment of employee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55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A93E-5D76-4E6C-982C-9990DB6F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4676-9857-45AA-9973-282EB630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Latent Variables?</a:t>
            </a:r>
          </a:p>
          <a:p>
            <a:r>
              <a:rPr lang="en-US" dirty="0"/>
              <a:t>Latent variables are </a:t>
            </a:r>
            <a:r>
              <a:rPr lang="en-US" b="1" dirty="0"/>
              <a:t>hidden factors</a:t>
            </a:r>
            <a:r>
              <a:rPr lang="en-US" dirty="0"/>
              <a:t> that cannot be directly observed but are inferred from observed variables.</a:t>
            </a:r>
          </a:p>
          <a:p>
            <a:r>
              <a:rPr lang="en-US" dirty="0"/>
              <a:t>They represent </a:t>
            </a:r>
            <a:r>
              <a:rPr lang="en-US" b="1" dirty="0"/>
              <a:t>underlying concepts</a:t>
            </a:r>
            <a:r>
              <a:rPr lang="en-US" dirty="0"/>
              <a:t> that influence multiple measurable attributes.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9E3AEB-12F4-4920-80D8-E7375F2EF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98944"/>
              </p:ext>
            </p:extLst>
          </p:nvPr>
        </p:nvGraphicFramePr>
        <p:xfrm>
          <a:off x="1651856" y="4322763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259">
                  <a:extLst>
                    <a:ext uri="{9D8B030D-6E8A-4147-A177-3AD203B41FA5}">
                      <a16:colId xmlns:a16="http://schemas.microsoft.com/office/drawing/2014/main" val="3992336163"/>
                    </a:ext>
                  </a:extLst>
                </a:gridCol>
                <a:gridCol w="5690741">
                  <a:extLst>
                    <a:ext uri="{9D8B030D-6E8A-4147-A177-3AD203B41FA5}">
                      <a16:colId xmlns:a16="http://schemas.microsoft.com/office/drawing/2014/main" val="2437262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Latent Variable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Observed Variables (Indicators)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9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 engagement, motivation, job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90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Quality of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Health, financial stability, social relationships, mental well-being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43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Business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trends, investment rates, consumer demand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Life satisfaction, emotional well-being, social interactions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7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A5D-4B4C-4A28-B0EA-B3715C21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Factor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F73147-B092-4E6D-ABDC-E04FB090D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7788"/>
            <a:ext cx="1051560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en-IN" b="1" dirty="0"/>
              <a:t>1. No Outliers or Missing Values</a:t>
            </a:r>
            <a:endParaRPr lang="en-IN" sz="2000" dirty="0"/>
          </a:p>
          <a:p>
            <a:pPr lvl="1"/>
            <a:r>
              <a:rPr lang="en-IN" dirty="0"/>
              <a:t>Outliers can </a:t>
            </a:r>
            <a:r>
              <a:rPr lang="en-IN" b="1" dirty="0"/>
              <a:t>distort factor loadings</a:t>
            </a:r>
            <a:r>
              <a:rPr lang="en-IN" dirty="0"/>
              <a:t>, leading to incorrect latent variables.</a:t>
            </a:r>
            <a:endParaRPr lang="en-IN" sz="2000" dirty="0"/>
          </a:p>
          <a:p>
            <a:pPr lvl="1"/>
            <a:r>
              <a:rPr lang="en-IN" dirty="0"/>
              <a:t>Missing values can </a:t>
            </a:r>
            <a:r>
              <a:rPr lang="en-IN" b="1" dirty="0"/>
              <a:t>affect correlations</a:t>
            </a:r>
            <a:r>
              <a:rPr lang="en-IN" dirty="0"/>
              <a:t>, making FA unreliable.</a:t>
            </a:r>
            <a:endParaRPr lang="en-IN" sz="2000" dirty="0"/>
          </a:p>
          <a:p>
            <a:pPr lvl="1"/>
            <a:r>
              <a:rPr lang="en-IN" b="1" dirty="0"/>
              <a:t>Fix:</a:t>
            </a:r>
            <a:r>
              <a:rPr lang="en-IN" dirty="0"/>
              <a:t> Use </a:t>
            </a:r>
            <a:r>
              <a:rPr lang="en-IN" b="1" dirty="0"/>
              <a:t>data cleaning techniques</a:t>
            </a:r>
            <a:r>
              <a:rPr lang="en-IN" dirty="0"/>
              <a:t> such as </a:t>
            </a:r>
            <a:r>
              <a:rPr lang="en-IN" b="1" dirty="0"/>
              <a:t>mean/mode imputation</a:t>
            </a:r>
            <a:r>
              <a:rPr lang="en-IN" dirty="0"/>
              <a:t> or </a:t>
            </a:r>
            <a:r>
              <a:rPr lang="en-IN" b="1" dirty="0"/>
              <a:t>outlier removal</a:t>
            </a:r>
            <a:r>
              <a:rPr lang="en-IN" dirty="0"/>
              <a:t> before running FA.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/>
              <a:t>2. Sample Size: At Least 5x the Number of Factors</a:t>
            </a:r>
            <a:endParaRPr lang="en-IN" sz="2000" dirty="0"/>
          </a:p>
          <a:p>
            <a:pPr lvl="1"/>
            <a:r>
              <a:rPr lang="en-IN" dirty="0"/>
              <a:t>Factor Analysis works best with a large dataset to get stable and meaningful results.</a:t>
            </a:r>
            <a:endParaRPr lang="en-IN" sz="2000" dirty="0"/>
          </a:p>
          <a:p>
            <a:pPr lvl="1"/>
            <a:r>
              <a:rPr lang="en-IN" dirty="0"/>
              <a:t>Guideline: Minimum 5 observations per variable, but larger is better.</a:t>
            </a:r>
            <a:endParaRPr lang="en-IN" sz="2000" dirty="0"/>
          </a:p>
          <a:p>
            <a:pPr lvl="1"/>
            <a:r>
              <a:rPr lang="en-IN" dirty="0"/>
              <a:t>Example: If </a:t>
            </a:r>
            <a:r>
              <a:rPr lang="en-IN" dirty="0" err="1"/>
              <a:t>analyzing</a:t>
            </a:r>
            <a:r>
              <a:rPr lang="en-IN" dirty="0"/>
              <a:t> 10 observed variables, the dataset should have at least 50 samples.</a:t>
            </a:r>
            <a:endParaRPr lang="en-IN" sz="2000" dirty="0"/>
          </a:p>
          <a:p>
            <a:pPr marL="0" indent="0">
              <a:buNone/>
            </a:pPr>
            <a:endParaRPr lang="en-US" sz="1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3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5726-191B-40F8-9C3A-28889383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E9028-9852-4A5D-B778-94648574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b="1" dirty="0"/>
              <a:t>3. Variables Must Be Interrelated (Bartlett’s Test of Sphericity)</a:t>
            </a:r>
            <a:endParaRPr lang="en-IN" sz="2000" dirty="0"/>
          </a:p>
          <a:p>
            <a:pPr lvl="1"/>
            <a:r>
              <a:rPr lang="en-IN" dirty="0"/>
              <a:t>Factor Analysis relies on strong correlations between variables.</a:t>
            </a:r>
            <a:endParaRPr lang="en-IN" sz="2000" dirty="0"/>
          </a:p>
          <a:p>
            <a:pPr lvl="1"/>
            <a:r>
              <a:rPr lang="en-IN" dirty="0"/>
              <a:t>Bartlett’s test checks whether the correlation matrix is significantly different from an identity matrix (i.e., the variables are related).</a:t>
            </a:r>
            <a:endParaRPr lang="en-IN" sz="2000" dirty="0"/>
          </a:p>
          <a:p>
            <a:pPr lvl="1"/>
            <a:r>
              <a:rPr lang="en-IN" dirty="0"/>
              <a:t>If Bartlett’s test is NOT significant → FA is NOT useful because the variables are unrelated.</a:t>
            </a:r>
            <a:endParaRPr lang="en-IN" sz="2000" dirty="0"/>
          </a:p>
          <a:p>
            <a:pPr marL="0" lvl="0" indent="0">
              <a:buNone/>
            </a:pPr>
            <a:r>
              <a:rPr lang="en-IN" b="1" dirty="0"/>
              <a:t>4. Variables Should Be Metric (Interval or Ratio Data)</a:t>
            </a:r>
            <a:endParaRPr lang="en-IN" sz="2000" dirty="0"/>
          </a:p>
          <a:p>
            <a:pPr lvl="1"/>
            <a:r>
              <a:rPr lang="en-IN" dirty="0"/>
              <a:t>Factor Analysis is designed for continuous numerical variables (e.g., income, weight, test scores).</a:t>
            </a:r>
            <a:endParaRPr lang="en-IN" sz="2000" dirty="0"/>
          </a:p>
          <a:p>
            <a:pPr lvl="1"/>
            <a:r>
              <a:rPr lang="en-IN" dirty="0"/>
              <a:t>It doesn’t work well with categorical variables (e.g., gender, country).</a:t>
            </a:r>
            <a:endParaRPr lang="en-IN" sz="2000" dirty="0"/>
          </a:p>
          <a:p>
            <a:pPr lvl="1"/>
            <a:r>
              <a:rPr lang="en-IN" dirty="0"/>
              <a:t>Fix: Convert categorical variables into numerical encodings if needed.</a:t>
            </a:r>
            <a:endParaRPr lang="en-IN" sz="2000" dirty="0"/>
          </a:p>
          <a:p>
            <a:pPr marL="0" lvl="0" indent="0">
              <a:buNone/>
            </a:pPr>
            <a:r>
              <a:rPr lang="en-IN" b="1"/>
              <a:t>5. Multivariate </a:t>
            </a:r>
            <a:r>
              <a:rPr lang="en-IN" b="1" dirty="0"/>
              <a:t>Normality is NOT Required, But Data Should Be Normalized</a:t>
            </a:r>
            <a:endParaRPr lang="en-IN" sz="2000" dirty="0"/>
          </a:p>
          <a:p>
            <a:pPr lvl="1"/>
            <a:r>
              <a:rPr lang="en-IN" dirty="0"/>
              <a:t>Unlike some statistical models, FA doesn’t require a perfectly normal distribution.</a:t>
            </a:r>
            <a:endParaRPr lang="en-IN" sz="2000" dirty="0"/>
          </a:p>
          <a:p>
            <a:pPr lvl="1"/>
            <a:r>
              <a:rPr lang="en-IN" dirty="0"/>
              <a:t>However, data should be standardized (mean = 0, standard deviation = 1) to avoid biased results.</a:t>
            </a:r>
            <a:endParaRPr lang="en-IN" sz="2000" dirty="0"/>
          </a:p>
          <a:p>
            <a:pPr lvl="1"/>
            <a:r>
              <a:rPr lang="en-IN" dirty="0"/>
              <a:t>Fix: Use Z-score normalization or Min-Max scaling before applying FA.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08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0089-260F-425C-A0F5-F7139017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 Between EFA and CFA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777734-6D5E-4C58-8544-D4CA6D255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102313"/>
              </p:ext>
            </p:extLst>
          </p:nvPr>
        </p:nvGraphicFramePr>
        <p:xfrm>
          <a:off x="838200" y="1825624"/>
          <a:ext cx="10515600" cy="486966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8265225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41761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3731949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r>
                        <a:rPr lang="en-IN" sz="1600"/>
                        <a:t>Feature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Exploratory Factor Analysis (EFA)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Confirmatory Factor Analysis (CFA)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7384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r>
                        <a:rPr lang="en-IN" sz="1600" b="1"/>
                        <a:t>Purpose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Identifies potential latent factors without predefined structure.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Tests a predefined factor structure based on prior theory or hypothesis.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60898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r>
                        <a:rPr lang="en-IN" sz="1600" b="1"/>
                        <a:t>Use Case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when you don’t know the number or nature of the latent factors in advance.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when you have a theoretical expectation of the factors and their relationships.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606914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r>
                        <a:rPr lang="en-IN" sz="1600" b="1"/>
                        <a:t>Dataset Usage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Often applied to the </a:t>
                      </a:r>
                      <a:r>
                        <a:rPr lang="en-US" sz="1600" b="1"/>
                        <a:t>entire dataset</a:t>
                      </a:r>
                      <a:r>
                        <a:rPr lang="en-US" sz="1600"/>
                        <a:t> initially to explore patterns.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Applied after EFA, typically on a </a:t>
                      </a:r>
                      <a:r>
                        <a:rPr lang="en-US" sz="1600" b="1"/>
                        <a:t>separate validation dataset</a:t>
                      </a:r>
                      <a:r>
                        <a:rPr lang="en-US" sz="1600"/>
                        <a:t> to confirm findings.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74879"/>
                  </a:ext>
                </a:extLst>
              </a:tr>
              <a:tr h="883865">
                <a:tc>
                  <a:txBody>
                    <a:bodyPr/>
                    <a:lstStyle/>
                    <a:p>
                      <a:r>
                        <a:rPr lang="en-IN" sz="1600" b="1"/>
                        <a:t>Method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techniques like </a:t>
                      </a:r>
                      <a:r>
                        <a:rPr lang="en-US" sz="1600" b="1"/>
                        <a:t>Principal Axis Factoring (PAF)</a:t>
                      </a:r>
                      <a:r>
                        <a:rPr lang="en-US" sz="1600"/>
                        <a:t> or </a:t>
                      </a:r>
                      <a:r>
                        <a:rPr lang="en-US" sz="1600" b="1"/>
                        <a:t>Maximum Likelihood (ML)</a:t>
                      </a:r>
                      <a:r>
                        <a:rPr lang="en-US" sz="1600"/>
                        <a:t> to extract factors.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</a:t>
                      </a:r>
                      <a:r>
                        <a:rPr lang="en-US" sz="1600" b="1" dirty="0"/>
                        <a:t>Structural Equation Modeling (SEM)</a:t>
                      </a:r>
                      <a:r>
                        <a:rPr lang="en-US" sz="1600" dirty="0"/>
                        <a:t> to test model fit with statistical measures like </a:t>
                      </a:r>
                      <a:r>
                        <a:rPr lang="en-US" sz="1600" b="1" dirty="0"/>
                        <a:t>Chi-square, RMSEA, CFI, TLI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172356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r>
                        <a:rPr lang="en-IN" sz="1600" b="1"/>
                        <a:t>Factor Loadings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Factors are extracted based on eigenvalues and explained variance.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Factor loadings are </a:t>
                      </a:r>
                      <a:r>
                        <a:rPr lang="en-US" sz="1600" b="1"/>
                        <a:t>pre-specified</a:t>
                      </a:r>
                      <a:r>
                        <a:rPr lang="en-US" sz="1600"/>
                        <a:t> and tested for statistical significance.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63699"/>
                  </a:ext>
                </a:extLst>
              </a:tr>
              <a:tr h="475928">
                <a:tc>
                  <a:txBody>
                    <a:bodyPr/>
                    <a:lstStyle/>
                    <a:p>
                      <a:r>
                        <a:rPr lang="en-IN" sz="1600" b="1"/>
                        <a:t>Flexibility</a:t>
                      </a:r>
                      <a:endParaRPr lang="en-IN" sz="16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Data-driven, no pre-defined structure.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Hypothesis-driven, strict model definition.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03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F5B2-A6AE-40CE-88AC-E090FAB5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FA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AD42-CA27-4911-8E42-6ABE01D9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 Factor Loadings Interpretation</a:t>
            </a:r>
          </a:p>
          <a:p>
            <a:pPr marL="0" indent="0">
              <a:buNone/>
            </a:pPr>
            <a:r>
              <a:rPr lang="en-US" dirty="0"/>
              <a:t>Each row in the model fit output shows how strongly an observed variable loads onto a latent factor. The estimate values indicate the relationship strength.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34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1348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Factor Analysis</vt:lpstr>
      <vt:lpstr>Factor Analysis</vt:lpstr>
      <vt:lpstr>Example1: Choosing a Restaurant for Dinner </vt:lpstr>
      <vt:lpstr>Example 2: Employee Performance Evaluation</vt:lpstr>
      <vt:lpstr>Understanding Latent Variables</vt:lpstr>
      <vt:lpstr>Assumptions of Factor Analysis</vt:lpstr>
      <vt:lpstr>Assumptions of Factor Analysis</vt:lpstr>
      <vt:lpstr>Key Differences Between EFA and CFA</vt:lpstr>
      <vt:lpstr>Interpreting FA results</vt:lpstr>
      <vt:lpstr>Key Takeaways: Factor Loadings Interpretation</vt:lpstr>
      <vt:lpstr>Key Takeaways: Factor Loadings Interpretation</vt:lpstr>
      <vt:lpstr>Key Takeaways: Factor Loadings Interpretation</vt:lpstr>
      <vt:lpstr>PowerPoint Presentation</vt:lpstr>
      <vt:lpstr>Interpreting FA results: Factor Covariances </vt:lpstr>
      <vt:lpstr>Key Takeaways: Factor Covariances </vt:lpstr>
      <vt:lpstr>Interpreting FA results: Error Variances for Individual Variables</vt:lpstr>
      <vt:lpstr>Final Interpretation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Admin</dc:creator>
  <cp:lastModifiedBy>Admin</cp:lastModifiedBy>
  <cp:revision>12</cp:revision>
  <dcterms:created xsi:type="dcterms:W3CDTF">2025-02-21T07:36:41Z</dcterms:created>
  <dcterms:modified xsi:type="dcterms:W3CDTF">2025-03-04T16:25:24Z</dcterms:modified>
</cp:coreProperties>
</file>