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1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5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8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8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9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55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1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7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0020-88C2-4599-BA25-6A93B97F425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CAD1A-ABE7-41DA-954B-3E8C15B070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Market Basket Analysis (MBA)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Definition:</a:t>
            </a:r>
            <a:endParaRPr lang="en-US" dirty="0" smtClean="0"/>
          </a:p>
          <a:p>
            <a:pPr lvl="1"/>
            <a:r>
              <a:rPr lang="en-US" dirty="0" smtClean="0"/>
              <a:t>Market Basket Analysis is a </a:t>
            </a:r>
            <a:r>
              <a:rPr lang="en-US" b="1" dirty="0" smtClean="0"/>
              <a:t>business application</a:t>
            </a:r>
            <a:r>
              <a:rPr lang="en-US" dirty="0" smtClean="0"/>
              <a:t> of Association Rule Mining.</a:t>
            </a:r>
          </a:p>
          <a:p>
            <a:pPr lvl="1"/>
            <a:r>
              <a:rPr lang="en-US" dirty="0" smtClean="0"/>
              <a:t>It focuses on identifying </a:t>
            </a:r>
            <a:r>
              <a:rPr lang="en-US" b="1" dirty="0" smtClean="0"/>
              <a:t>products frequently bought together</a:t>
            </a:r>
            <a:r>
              <a:rPr lang="en-US" dirty="0" smtClean="0"/>
              <a:t> to understand customer buying patterns.</a:t>
            </a:r>
          </a:p>
          <a:p>
            <a:pPr lvl="1"/>
            <a:r>
              <a:rPr lang="en-US" dirty="0" smtClean="0"/>
              <a:t>It’s named after a </a:t>
            </a:r>
            <a:r>
              <a:rPr lang="en-US" b="1" dirty="0" smtClean="0"/>
              <a:t>retail basket</a:t>
            </a:r>
            <a:r>
              <a:rPr lang="en-US" dirty="0" smtClean="0"/>
              <a:t> — the items that go into it.</a:t>
            </a:r>
          </a:p>
          <a:p>
            <a:r>
              <a:rPr lang="en-US" b="1" dirty="0" smtClean="0"/>
              <a:t>Goal:</a:t>
            </a:r>
          </a:p>
          <a:p>
            <a:pPr lvl="1"/>
            <a:r>
              <a:rPr lang="en-US" dirty="0" smtClean="0"/>
              <a:t>“If a customer buys X, what else are they likely to buy?”</a:t>
            </a:r>
          </a:p>
          <a:p>
            <a:r>
              <a:rPr lang="en-IN" b="1" dirty="0" smtClean="0"/>
              <a:t>Example:</a:t>
            </a:r>
          </a:p>
          <a:p>
            <a:pPr lvl="1"/>
            <a:r>
              <a:rPr lang="en-US" dirty="0" smtClean="0"/>
              <a:t>If a customer buys </a:t>
            </a:r>
            <a:r>
              <a:rPr lang="en-US" b="1" dirty="0" smtClean="0"/>
              <a:t>{Bread, Butter}</a:t>
            </a:r>
            <a:r>
              <a:rPr lang="en-US" dirty="0" smtClean="0"/>
              <a:t>, they are likely to also buy </a:t>
            </a:r>
            <a:r>
              <a:rPr lang="en-US" b="1" dirty="0" smtClean="0"/>
              <a:t>{Jam}</a:t>
            </a:r>
            <a:r>
              <a:rPr lang="en-US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809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MBA vs. Association Rule Mining (ARM)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89795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363">
                  <a:extLst>
                    <a:ext uri="{9D8B030D-6E8A-4147-A177-3AD203B41FA5}">
                      <a16:colId xmlns:a16="http://schemas.microsoft.com/office/drawing/2014/main" val="2689109630"/>
                    </a:ext>
                  </a:extLst>
                </a:gridCol>
                <a:gridCol w="3928188">
                  <a:extLst>
                    <a:ext uri="{9D8B030D-6E8A-4147-A177-3AD203B41FA5}">
                      <a16:colId xmlns:a16="http://schemas.microsoft.com/office/drawing/2014/main" val="2313278504"/>
                    </a:ext>
                  </a:extLst>
                </a:gridCol>
                <a:gridCol w="4785049">
                  <a:extLst>
                    <a:ext uri="{9D8B030D-6E8A-4147-A177-3AD203B41FA5}">
                      <a16:colId xmlns:a16="http://schemas.microsoft.com/office/drawing/2014/main" val="1346244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ARM (General)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MBA (Specific Use Case)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domain (healthcare, telecom, etc.)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Retail, e-commerce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Input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Transactions or events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Shopping baskets / POS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9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Association rules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combinations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Business 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Insights, 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Upselling, cross-selling, recommendations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{Fever, Cough} → {Fatigue}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{Milk, Bread} → {Butter}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7098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8205" y="4776015"/>
            <a:ext cx="7476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MBA is </a:t>
            </a:r>
            <a:r>
              <a:rPr lang="en-US" b="1" dirty="0" smtClean="0"/>
              <a:t>powered by ARM</a:t>
            </a:r>
            <a:r>
              <a:rPr lang="en-US" dirty="0" smtClean="0"/>
              <a:t>, but focused on </a:t>
            </a:r>
            <a:r>
              <a:rPr lang="en-US" b="1" dirty="0" smtClean="0"/>
              <a:t>consumer behavior in retail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11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 for MBA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82029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51765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0612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Transaction_ID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Items Bought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7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Milk, Bread, Butter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8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Bread, Butter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5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36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MBA? (Business Applications)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Business Use Cases:</a:t>
            </a:r>
            <a:endParaRPr lang="en-US" dirty="0" smtClean="0"/>
          </a:p>
          <a:p>
            <a:pPr lvl="1"/>
            <a:r>
              <a:rPr lang="en-US" b="1" dirty="0" smtClean="0"/>
              <a:t>Product bundling</a:t>
            </a:r>
            <a:r>
              <a:rPr lang="en-US" dirty="0" smtClean="0"/>
              <a:t> (e.g., "frequently bought together")</a:t>
            </a:r>
          </a:p>
          <a:p>
            <a:pPr lvl="1"/>
            <a:r>
              <a:rPr lang="en-US" b="1" dirty="0" smtClean="0"/>
              <a:t>Store layout optimization</a:t>
            </a:r>
            <a:endParaRPr lang="en-US" dirty="0" smtClean="0"/>
          </a:p>
          <a:p>
            <a:pPr lvl="1"/>
            <a:r>
              <a:rPr lang="en-US" b="1" dirty="0" smtClean="0"/>
              <a:t>Recommendation systems</a:t>
            </a:r>
            <a:endParaRPr lang="en-US" dirty="0" smtClean="0"/>
          </a:p>
          <a:p>
            <a:pPr lvl="1"/>
            <a:r>
              <a:rPr lang="en-US" b="1" dirty="0" smtClean="0"/>
              <a:t>Dynamic pricing strategies</a:t>
            </a:r>
            <a:endParaRPr lang="en-US" dirty="0" smtClean="0"/>
          </a:p>
          <a:p>
            <a:pPr lvl="1"/>
            <a:r>
              <a:rPr lang="en-US" b="1" dirty="0" smtClean="0"/>
              <a:t>Cross-selling &amp; Up-selling</a:t>
            </a:r>
            <a:endParaRPr lang="en-US" dirty="0" smtClean="0"/>
          </a:p>
          <a:p>
            <a:r>
              <a:rPr lang="en-US" b="1" dirty="0" smtClean="0"/>
              <a:t>Examples:</a:t>
            </a:r>
            <a:endParaRPr lang="en-US" dirty="0" smtClean="0"/>
          </a:p>
          <a:p>
            <a:pPr lvl="1"/>
            <a:r>
              <a:rPr lang="en-US" dirty="0" smtClean="0"/>
              <a:t>Amazon: "Customers who bought this also bought…"</a:t>
            </a:r>
          </a:p>
          <a:p>
            <a:pPr lvl="1"/>
            <a:r>
              <a:rPr lang="en-US" dirty="0" smtClean="0"/>
              <a:t>Supermarkets: Place beer near diapers (yes, it’s real 😄)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42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MBA in Action – Workflow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0168" y="2025469"/>
            <a:ext cx="46217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Collect transaction data (baskets</a:t>
            </a:r>
            <a:r>
              <a:rPr lang="en-US" altLang="en-US" sz="1800" dirty="0" smtClean="0">
                <a:latin typeface="Arial" panose="020B0604020202020204" pitchFamily="34" charset="0"/>
              </a:rPr>
              <a:t>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Preprocess into one-hot encoded </a:t>
            </a:r>
            <a:r>
              <a:rPr lang="en-US" altLang="en-US" sz="1800" dirty="0" smtClean="0">
                <a:latin typeface="Arial" panose="020B0604020202020204" pitchFamily="34" charset="0"/>
              </a:rPr>
              <a:t>matrix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Use ARM algorithm (like </a:t>
            </a:r>
            <a:r>
              <a:rPr lang="en-US" altLang="en-US" sz="1800" dirty="0" err="1">
                <a:latin typeface="Arial" panose="020B0604020202020204" pitchFamily="34" charset="0"/>
              </a:rPr>
              <a:t>Apriori</a:t>
            </a:r>
            <a:r>
              <a:rPr lang="en-US" altLang="en-US" sz="1800" dirty="0" smtClean="0">
                <a:latin typeface="Arial" panose="020B0604020202020204" pitchFamily="34" charset="0"/>
              </a:rPr>
              <a:t>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Generate rules: X → </a:t>
            </a:r>
            <a:r>
              <a:rPr lang="en-US" altLang="en-US" sz="1800" dirty="0" smtClean="0">
                <a:latin typeface="Arial" panose="020B0604020202020204" pitchFamily="34" charset="0"/>
              </a:rPr>
              <a:t>Y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Evaluate with </a:t>
            </a:r>
            <a:r>
              <a:rPr lang="en-US" altLang="en-US" sz="1800" b="1" dirty="0">
                <a:latin typeface="Arial" panose="020B0604020202020204" pitchFamily="34" charset="0"/>
              </a:rPr>
              <a:t>support, confidence,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lift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>
                <a:latin typeface="Arial" panose="020B0604020202020204" pitchFamily="34" charset="0"/>
              </a:rPr>
              <a:t>Apply rules for business 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0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MBA Rule (Retail)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1506" y="1690688"/>
            <a:ext cx="23979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Rule: {Milk, Bread} → {Butter}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05903"/>
              </p:ext>
            </p:extLst>
          </p:nvPr>
        </p:nvGraphicFramePr>
        <p:xfrm>
          <a:off x="931506" y="23711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477995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85587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88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8475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4925304"/>
            <a:ext cx="8221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Business Insight:</a:t>
            </a:r>
            <a:endParaRPr lang="en-US" b="1" dirty="0" smtClean="0"/>
          </a:p>
          <a:p>
            <a:r>
              <a:rPr lang="en-US" dirty="0" smtClean="0"/>
              <a:t>Customers who buy </a:t>
            </a:r>
            <a:r>
              <a:rPr lang="en-US" b="1" dirty="0" smtClean="0"/>
              <a:t>milk and bread</a:t>
            </a:r>
            <a:r>
              <a:rPr lang="en-US" dirty="0" smtClean="0"/>
              <a:t> are </a:t>
            </a:r>
            <a:r>
              <a:rPr lang="en-US" b="1" dirty="0" smtClean="0"/>
              <a:t>20% more likely</a:t>
            </a:r>
            <a:r>
              <a:rPr lang="en-US" dirty="0" smtClean="0"/>
              <a:t> to buy </a:t>
            </a:r>
            <a:r>
              <a:rPr lang="en-US" b="1" dirty="0" smtClean="0"/>
              <a:t>butter</a:t>
            </a:r>
            <a:r>
              <a:rPr lang="en-US" dirty="0" smtClean="0"/>
              <a:t> than by chance.</a:t>
            </a:r>
          </a:p>
          <a:p>
            <a:endParaRPr lang="en-US" dirty="0"/>
          </a:p>
          <a:p>
            <a:r>
              <a:rPr lang="en-US" dirty="0" smtClean="0"/>
              <a:t>Can be used for promotions, shelf placement, or combo deals.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93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Takeaways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2"/>
            <a:ext cx="65485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MBA is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business-driven application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used heavily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 and e-commerce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unsupervised learning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product associations.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increase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sales, basket size, and customer retention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19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396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Market Basket Analysis</vt:lpstr>
      <vt:lpstr>What is Market Basket Analysis (MBA)</vt:lpstr>
      <vt:lpstr>MBA vs. Association Rule Mining (ARM)</vt:lpstr>
      <vt:lpstr>Data Structure for MBA</vt:lpstr>
      <vt:lpstr>Why Use MBA? (Business Applications)</vt:lpstr>
      <vt:lpstr>MBA in Action – Workflow</vt:lpstr>
      <vt:lpstr>Example MBA Rule (Retail)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Admin</dc:creator>
  <cp:lastModifiedBy>Admin</cp:lastModifiedBy>
  <cp:revision>3</cp:revision>
  <dcterms:created xsi:type="dcterms:W3CDTF">2025-03-24T06:45:12Z</dcterms:created>
  <dcterms:modified xsi:type="dcterms:W3CDTF">2025-03-24T08:24:44Z</dcterms:modified>
</cp:coreProperties>
</file>