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2" r:id="rId7"/>
    <p:sldId id="274" r:id="rId8"/>
    <p:sldId id="265" r:id="rId9"/>
    <p:sldId id="261" r:id="rId10"/>
    <p:sldId id="264" r:id="rId11"/>
    <p:sldId id="263" r:id="rId12"/>
    <p:sldId id="267" r:id="rId13"/>
    <p:sldId id="268" r:id="rId14"/>
    <p:sldId id="287" r:id="rId15"/>
    <p:sldId id="305" r:id="rId16"/>
    <p:sldId id="288" r:id="rId17"/>
    <p:sldId id="289" r:id="rId18"/>
    <p:sldId id="290" r:id="rId19"/>
    <p:sldId id="291" r:id="rId20"/>
    <p:sldId id="292" r:id="rId21"/>
    <p:sldId id="300" r:id="rId22"/>
    <p:sldId id="294" r:id="rId23"/>
    <p:sldId id="295" r:id="rId24"/>
    <p:sldId id="306" r:id="rId25"/>
    <p:sldId id="307" r:id="rId26"/>
    <p:sldId id="308" r:id="rId27"/>
    <p:sldId id="309" r:id="rId28"/>
    <p:sldId id="310" r:id="rId29"/>
    <p:sldId id="301" r:id="rId30"/>
    <p:sldId id="302" r:id="rId31"/>
    <p:sldId id="303" r:id="rId32"/>
    <p:sldId id="270" r:id="rId33"/>
    <p:sldId id="272" r:id="rId34"/>
    <p:sldId id="273" r:id="rId35"/>
    <p:sldId id="275" r:id="rId36"/>
    <p:sldId id="271" r:id="rId37"/>
    <p:sldId id="277" r:id="rId38"/>
    <p:sldId id="276" r:id="rId39"/>
    <p:sldId id="278" r:id="rId40"/>
    <p:sldId id="279" r:id="rId41"/>
    <p:sldId id="304" r:id="rId42"/>
    <p:sldId id="266" r:id="rId43"/>
    <p:sldId id="269" r:id="rId44"/>
    <p:sldId id="282" r:id="rId45"/>
    <p:sldId id="281" r:id="rId46"/>
    <p:sldId id="280" r:id="rId47"/>
    <p:sldId id="284" r:id="rId48"/>
    <p:sldId id="286" r:id="rId49"/>
    <p:sldId id="285" r:id="rId50"/>
    <p:sldId id="283" r:id="rId51"/>
    <p:sldId id="296" r:id="rId52"/>
    <p:sldId id="297" r:id="rId53"/>
    <p:sldId id="298" r:id="rId54"/>
    <p:sldId id="299"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5550D-5AE7-4C3E-8F2D-352E05DA11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098E0CC-FF19-4DDE-A793-00BF7D1833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3F8B9BE-879C-484E-9200-1405DE4C5A7D}"/>
              </a:ext>
            </a:extLst>
          </p:cNvPr>
          <p:cNvSpPr>
            <a:spLocks noGrp="1"/>
          </p:cNvSpPr>
          <p:nvPr>
            <p:ph type="dt" sz="half" idx="10"/>
          </p:nvPr>
        </p:nvSpPr>
        <p:spPr/>
        <p:txBody>
          <a:bodyPr/>
          <a:lstStyle/>
          <a:p>
            <a:fld id="{256BE58A-27CC-46A2-8221-460DE187FBDD}" type="datetimeFigureOut">
              <a:rPr lang="en-IN" smtClean="0"/>
              <a:t>12-12-2024</a:t>
            </a:fld>
            <a:endParaRPr lang="en-IN"/>
          </a:p>
        </p:txBody>
      </p:sp>
      <p:sp>
        <p:nvSpPr>
          <p:cNvPr id="5" name="Footer Placeholder 4">
            <a:extLst>
              <a:ext uri="{FF2B5EF4-FFF2-40B4-BE49-F238E27FC236}">
                <a16:creationId xmlns:a16="http://schemas.microsoft.com/office/drawing/2014/main" id="{B6DCCBC1-C3B9-40A2-B907-D2C6821A0F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36F93E-1B94-4221-8DC1-2C9D98685B64}"/>
              </a:ext>
            </a:extLst>
          </p:cNvPr>
          <p:cNvSpPr>
            <a:spLocks noGrp="1"/>
          </p:cNvSpPr>
          <p:nvPr>
            <p:ph type="sldNum" sz="quarter" idx="12"/>
          </p:nvPr>
        </p:nvSpPr>
        <p:spPr/>
        <p:txBody>
          <a:bodyPr/>
          <a:lstStyle/>
          <a:p>
            <a:fld id="{C440ACAE-2AA7-4F14-B732-FA188EF7CBB5}" type="slidenum">
              <a:rPr lang="en-IN" smtClean="0"/>
              <a:t>‹#›</a:t>
            </a:fld>
            <a:endParaRPr lang="en-IN"/>
          </a:p>
        </p:txBody>
      </p:sp>
    </p:spTree>
    <p:extLst>
      <p:ext uri="{BB962C8B-B14F-4D97-AF65-F5344CB8AC3E}">
        <p14:creationId xmlns:p14="http://schemas.microsoft.com/office/powerpoint/2010/main" val="1076655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650DD-8D1B-40A0-922C-4854178B255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D7A19EC-DC9B-421C-83C2-6601C5043A5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4B9CEC-9E11-47B7-9B57-45977D427FDE}"/>
              </a:ext>
            </a:extLst>
          </p:cNvPr>
          <p:cNvSpPr>
            <a:spLocks noGrp="1"/>
          </p:cNvSpPr>
          <p:nvPr>
            <p:ph type="dt" sz="half" idx="10"/>
          </p:nvPr>
        </p:nvSpPr>
        <p:spPr/>
        <p:txBody>
          <a:bodyPr/>
          <a:lstStyle/>
          <a:p>
            <a:fld id="{256BE58A-27CC-46A2-8221-460DE187FBDD}" type="datetimeFigureOut">
              <a:rPr lang="en-IN" smtClean="0"/>
              <a:t>12-12-2024</a:t>
            </a:fld>
            <a:endParaRPr lang="en-IN"/>
          </a:p>
        </p:txBody>
      </p:sp>
      <p:sp>
        <p:nvSpPr>
          <p:cNvPr id="5" name="Footer Placeholder 4">
            <a:extLst>
              <a:ext uri="{FF2B5EF4-FFF2-40B4-BE49-F238E27FC236}">
                <a16:creationId xmlns:a16="http://schemas.microsoft.com/office/drawing/2014/main" id="{508FC2D2-C803-490E-BE59-BF2E5A1EAE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6B07EF-C55A-4787-9558-F23038723877}"/>
              </a:ext>
            </a:extLst>
          </p:cNvPr>
          <p:cNvSpPr>
            <a:spLocks noGrp="1"/>
          </p:cNvSpPr>
          <p:nvPr>
            <p:ph type="sldNum" sz="quarter" idx="12"/>
          </p:nvPr>
        </p:nvSpPr>
        <p:spPr/>
        <p:txBody>
          <a:bodyPr/>
          <a:lstStyle/>
          <a:p>
            <a:fld id="{C440ACAE-2AA7-4F14-B732-FA188EF7CBB5}" type="slidenum">
              <a:rPr lang="en-IN" smtClean="0"/>
              <a:t>‹#›</a:t>
            </a:fld>
            <a:endParaRPr lang="en-IN"/>
          </a:p>
        </p:txBody>
      </p:sp>
    </p:spTree>
    <p:extLst>
      <p:ext uri="{BB962C8B-B14F-4D97-AF65-F5344CB8AC3E}">
        <p14:creationId xmlns:p14="http://schemas.microsoft.com/office/powerpoint/2010/main" val="2131066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A64C11-5F9C-4CD7-BA0A-73C6C0AB33D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A90C24C-4A5A-4BA1-AC1E-A6D0C6E33A4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BE3DD6-AD58-4C2F-AD26-35B68D698140}"/>
              </a:ext>
            </a:extLst>
          </p:cNvPr>
          <p:cNvSpPr>
            <a:spLocks noGrp="1"/>
          </p:cNvSpPr>
          <p:nvPr>
            <p:ph type="dt" sz="half" idx="10"/>
          </p:nvPr>
        </p:nvSpPr>
        <p:spPr/>
        <p:txBody>
          <a:bodyPr/>
          <a:lstStyle/>
          <a:p>
            <a:fld id="{256BE58A-27CC-46A2-8221-460DE187FBDD}" type="datetimeFigureOut">
              <a:rPr lang="en-IN" smtClean="0"/>
              <a:t>12-12-2024</a:t>
            </a:fld>
            <a:endParaRPr lang="en-IN"/>
          </a:p>
        </p:txBody>
      </p:sp>
      <p:sp>
        <p:nvSpPr>
          <p:cNvPr id="5" name="Footer Placeholder 4">
            <a:extLst>
              <a:ext uri="{FF2B5EF4-FFF2-40B4-BE49-F238E27FC236}">
                <a16:creationId xmlns:a16="http://schemas.microsoft.com/office/drawing/2014/main" id="{3A218327-9AB6-43E6-981C-126FF2BD2C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2E27A8-2374-4C64-A517-082CA89E7741}"/>
              </a:ext>
            </a:extLst>
          </p:cNvPr>
          <p:cNvSpPr>
            <a:spLocks noGrp="1"/>
          </p:cNvSpPr>
          <p:nvPr>
            <p:ph type="sldNum" sz="quarter" idx="12"/>
          </p:nvPr>
        </p:nvSpPr>
        <p:spPr/>
        <p:txBody>
          <a:bodyPr/>
          <a:lstStyle/>
          <a:p>
            <a:fld id="{C440ACAE-2AA7-4F14-B732-FA188EF7CBB5}" type="slidenum">
              <a:rPr lang="en-IN" smtClean="0"/>
              <a:t>‹#›</a:t>
            </a:fld>
            <a:endParaRPr lang="en-IN"/>
          </a:p>
        </p:txBody>
      </p:sp>
    </p:spTree>
    <p:extLst>
      <p:ext uri="{BB962C8B-B14F-4D97-AF65-F5344CB8AC3E}">
        <p14:creationId xmlns:p14="http://schemas.microsoft.com/office/powerpoint/2010/main" val="2166863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06BB6-C5C1-40E0-892D-6FEC9429C8F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95AE051-7554-494E-8458-4EBFAC84429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EB3A3A-AF8F-45A4-B619-91B48B28D9AE}"/>
              </a:ext>
            </a:extLst>
          </p:cNvPr>
          <p:cNvSpPr>
            <a:spLocks noGrp="1"/>
          </p:cNvSpPr>
          <p:nvPr>
            <p:ph type="dt" sz="half" idx="10"/>
          </p:nvPr>
        </p:nvSpPr>
        <p:spPr/>
        <p:txBody>
          <a:bodyPr/>
          <a:lstStyle/>
          <a:p>
            <a:fld id="{256BE58A-27CC-46A2-8221-460DE187FBDD}" type="datetimeFigureOut">
              <a:rPr lang="en-IN" smtClean="0"/>
              <a:t>12-12-2024</a:t>
            </a:fld>
            <a:endParaRPr lang="en-IN"/>
          </a:p>
        </p:txBody>
      </p:sp>
      <p:sp>
        <p:nvSpPr>
          <p:cNvPr id="5" name="Footer Placeholder 4">
            <a:extLst>
              <a:ext uri="{FF2B5EF4-FFF2-40B4-BE49-F238E27FC236}">
                <a16:creationId xmlns:a16="http://schemas.microsoft.com/office/drawing/2014/main" id="{EB7E11F5-DF35-41F7-A396-F0F017081B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783F35-699D-4CE4-B19B-98BC7E67C9C7}"/>
              </a:ext>
            </a:extLst>
          </p:cNvPr>
          <p:cNvSpPr>
            <a:spLocks noGrp="1"/>
          </p:cNvSpPr>
          <p:nvPr>
            <p:ph type="sldNum" sz="quarter" idx="12"/>
          </p:nvPr>
        </p:nvSpPr>
        <p:spPr/>
        <p:txBody>
          <a:bodyPr/>
          <a:lstStyle/>
          <a:p>
            <a:fld id="{C440ACAE-2AA7-4F14-B732-FA188EF7CBB5}" type="slidenum">
              <a:rPr lang="en-IN" smtClean="0"/>
              <a:t>‹#›</a:t>
            </a:fld>
            <a:endParaRPr lang="en-IN"/>
          </a:p>
        </p:txBody>
      </p:sp>
    </p:spTree>
    <p:extLst>
      <p:ext uri="{BB962C8B-B14F-4D97-AF65-F5344CB8AC3E}">
        <p14:creationId xmlns:p14="http://schemas.microsoft.com/office/powerpoint/2010/main" val="1599267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53F27-766F-4FAF-9F09-878DDFEE4E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B0489C4-420B-4C50-813C-C5A450D5EF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18E8A17-ADF7-4F48-8B2D-5C5F873B7015}"/>
              </a:ext>
            </a:extLst>
          </p:cNvPr>
          <p:cNvSpPr>
            <a:spLocks noGrp="1"/>
          </p:cNvSpPr>
          <p:nvPr>
            <p:ph type="dt" sz="half" idx="10"/>
          </p:nvPr>
        </p:nvSpPr>
        <p:spPr/>
        <p:txBody>
          <a:bodyPr/>
          <a:lstStyle/>
          <a:p>
            <a:fld id="{256BE58A-27CC-46A2-8221-460DE187FBDD}" type="datetimeFigureOut">
              <a:rPr lang="en-IN" smtClean="0"/>
              <a:t>12-12-2024</a:t>
            </a:fld>
            <a:endParaRPr lang="en-IN"/>
          </a:p>
        </p:txBody>
      </p:sp>
      <p:sp>
        <p:nvSpPr>
          <p:cNvPr id="5" name="Footer Placeholder 4">
            <a:extLst>
              <a:ext uri="{FF2B5EF4-FFF2-40B4-BE49-F238E27FC236}">
                <a16:creationId xmlns:a16="http://schemas.microsoft.com/office/drawing/2014/main" id="{C40306E7-BEDB-4B54-A475-D5187C5111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7231FD-5A99-41EE-A533-3A9CF7398F01}"/>
              </a:ext>
            </a:extLst>
          </p:cNvPr>
          <p:cNvSpPr>
            <a:spLocks noGrp="1"/>
          </p:cNvSpPr>
          <p:nvPr>
            <p:ph type="sldNum" sz="quarter" idx="12"/>
          </p:nvPr>
        </p:nvSpPr>
        <p:spPr/>
        <p:txBody>
          <a:bodyPr/>
          <a:lstStyle/>
          <a:p>
            <a:fld id="{C440ACAE-2AA7-4F14-B732-FA188EF7CBB5}" type="slidenum">
              <a:rPr lang="en-IN" smtClean="0"/>
              <a:t>‹#›</a:t>
            </a:fld>
            <a:endParaRPr lang="en-IN"/>
          </a:p>
        </p:txBody>
      </p:sp>
    </p:spTree>
    <p:extLst>
      <p:ext uri="{BB962C8B-B14F-4D97-AF65-F5344CB8AC3E}">
        <p14:creationId xmlns:p14="http://schemas.microsoft.com/office/powerpoint/2010/main" val="2186235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62E0A-6E74-41F5-B9F4-7096FE5F32D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D52839F-CBCB-4AC9-8AFD-8E805623B5D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8F17E9E-25BF-4B07-96F0-353ABC286E6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B1D1AA0-7E98-46B7-B7E9-6B403FFCE177}"/>
              </a:ext>
            </a:extLst>
          </p:cNvPr>
          <p:cNvSpPr>
            <a:spLocks noGrp="1"/>
          </p:cNvSpPr>
          <p:nvPr>
            <p:ph type="dt" sz="half" idx="10"/>
          </p:nvPr>
        </p:nvSpPr>
        <p:spPr/>
        <p:txBody>
          <a:bodyPr/>
          <a:lstStyle/>
          <a:p>
            <a:fld id="{256BE58A-27CC-46A2-8221-460DE187FBDD}" type="datetimeFigureOut">
              <a:rPr lang="en-IN" smtClean="0"/>
              <a:t>12-12-2024</a:t>
            </a:fld>
            <a:endParaRPr lang="en-IN"/>
          </a:p>
        </p:txBody>
      </p:sp>
      <p:sp>
        <p:nvSpPr>
          <p:cNvPr id="6" name="Footer Placeholder 5">
            <a:extLst>
              <a:ext uri="{FF2B5EF4-FFF2-40B4-BE49-F238E27FC236}">
                <a16:creationId xmlns:a16="http://schemas.microsoft.com/office/drawing/2014/main" id="{9139A7A3-04E1-469D-AD0D-6AFA8570619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A8184B0-67F1-4BD7-B10C-75B68B72835D}"/>
              </a:ext>
            </a:extLst>
          </p:cNvPr>
          <p:cNvSpPr>
            <a:spLocks noGrp="1"/>
          </p:cNvSpPr>
          <p:nvPr>
            <p:ph type="sldNum" sz="quarter" idx="12"/>
          </p:nvPr>
        </p:nvSpPr>
        <p:spPr/>
        <p:txBody>
          <a:bodyPr/>
          <a:lstStyle/>
          <a:p>
            <a:fld id="{C440ACAE-2AA7-4F14-B732-FA188EF7CBB5}" type="slidenum">
              <a:rPr lang="en-IN" smtClean="0"/>
              <a:t>‹#›</a:t>
            </a:fld>
            <a:endParaRPr lang="en-IN"/>
          </a:p>
        </p:txBody>
      </p:sp>
    </p:spTree>
    <p:extLst>
      <p:ext uri="{BB962C8B-B14F-4D97-AF65-F5344CB8AC3E}">
        <p14:creationId xmlns:p14="http://schemas.microsoft.com/office/powerpoint/2010/main" val="1133707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D49AD-8EAD-47E8-A2A3-7A1E121509A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EE70C10-066D-4A38-A078-550F4FB28F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F8C38AD-6639-4860-A8CA-CE61EFA7572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6A68BE9-290D-43DD-A026-A4A8CC4F19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4A413D7-4528-4B1E-8DB6-5B48C5CEAFB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123CAE8-5572-451D-A080-1C1C10E03152}"/>
              </a:ext>
            </a:extLst>
          </p:cNvPr>
          <p:cNvSpPr>
            <a:spLocks noGrp="1"/>
          </p:cNvSpPr>
          <p:nvPr>
            <p:ph type="dt" sz="half" idx="10"/>
          </p:nvPr>
        </p:nvSpPr>
        <p:spPr/>
        <p:txBody>
          <a:bodyPr/>
          <a:lstStyle/>
          <a:p>
            <a:fld id="{256BE58A-27CC-46A2-8221-460DE187FBDD}" type="datetimeFigureOut">
              <a:rPr lang="en-IN" smtClean="0"/>
              <a:t>12-12-2024</a:t>
            </a:fld>
            <a:endParaRPr lang="en-IN"/>
          </a:p>
        </p:txBody>
      </p:sp>
      <p:sp>
        <p:nvSpPr>
          <p:cNvPr id="8" name="Footer Placeholder 7">
            <a:extLst>
              <a:ext uri="{FF2B5EF4-FFF2-40B4-BE49-F238E27FC236}">
                <a16:creationId xmlns:a16="http://schemas.microsoft.com/office/drawing/2014/main" id="{4DB87990-F92E-4831-84D3-FBD22157E23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E255943-6279-46F3-BFF6-96A751868FE8}"/>
              </a:ext>
            </a:extLst>
          </p:cNvPr>
          <p:cNvSpPr>
            <a:spLocks noGrp="1"/>
          </p:cNvSpPr>
          <p:nvPr>
            <p:ph type="sldNum" sz="quarter" idx="12"/>
          </p:nvPr>
        </p:nvSpPr>
        <p:spPr/>
        <p:txBody>
          <a:bodyPr/>
          <a:lstStyle/>
          <a:p>
            <a:fld id="{C440ACAE-2AA7-4F14-B732-FA188EF7CBB5}" type="slidenum">
              <a:rPr lang="en-IN" smtClean="0"/>
              <a:t>‹#›</a:t>
            </a:fld>
            <a:endParaRPr lang="en-IN"/>
          </a:p>
        </p:txBody>
      </p:sp>
    </p:spTree>
    <p:extLst>
      <p:ext uri="{BB962C8B-B14F-4D97-AF65-F5344CB8AC3E}">
        <p14:creationId xmlns:p14="http://schemas.microsoft.com/office/powerpoint/2010/main" val="733279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33F2C-B931-4C62-8E05-E8713FDDDBC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2FE4566-C9C6-4546-A1A0-2F3135035125}"/>
              </a:ext>
            </a:extLst>
          </p:cNvPr>
          <p:cNvSpPr>
            <a:spLocks noGrp="1"/>
          </p:cNvSpPr>
          <p:nvPr>
            <p:ph type="dt" sz="half" idx="10"/>
          </p:nvPr>
        </p:nvSpPr>
        <p:spPr/>
        <p:txBody>
          <a:bodyPr/>
          <a:lstStyle/>
          <a:p>
            <a:fld id="{256BE58A-27CC-46A2-8221-460DE187FBDD}" type="datetimeFigureOut">
              <a:rPr lang="en-IN" smtClean="0"/>
              <a:t>12-12-2024</a:t>
            </a:fld>
            <a:endParaRPr lang="en-IN"/>
          </a:p>
        </p:txBody>
      </p:sp>
      <p:sp>
        <p:nvSpPr>
          <p:cNvPr id="4" name="Footer Placeholder 3">
            <a:extLst>
              <a:ext uri="{FF2B5EF4-FFF2-40B4-BE49-F238E27FC236}">
                <a16:creationId xmlns:a16="http://schemas.microsoft.com/office/drawing/2014/main" id="{A46E46A0-EC0C-435A-ABE1-9CA38F00A91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0EAD9E1-52B6-4784-B73E-36AEC8971990}"/>
              </a:ext>
            </a:extLst>
          </p:cNvPr>
          <p:cNvSpPr>
            <a:spLocks noGrp="1"/>
          </p:cNvSpPr>
          <p:nvPr>
            <p:ph type="sldNum" sz="quarter" idx="12"/>
          </p:nvPr>
        </p:nvSpPr>
        <p:spPr/>
        <p:txBody>
          <a:bodyPr/>
          <a:lstStyle/>
          <a:p>
            <a:fld id="{C440ACAE-2AA7-4F14-B732-FA188EF7CBB5}" type="slidenum">
              <a:rPr lang="en-IN" smtClean="0"/>
              <a:t>‹#›</a:t>
            </a:fld>
            <a:endParaRPr lang="en-IN"/>
          </a:p>
        </p:txBody>
      </p:sp>
    </p:spTree>
    <p:extLst>
      <p:ext uri="{BB962C8B-B14F-4D97-AF65-F5344CB8AC3E}">
        <p14:creationId xmlns:p14="http://schemas.microsoft.com/office/powerpoint/2010/main" val="3785341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32B61A-E01E-43C4-88C7-601DB2227B6D}"/>
              </a:ext>
            </a:extLst>
          </p:cNvPr>
          <p:cNvSpPr>
            <a:spLocks noGrp="1"/>
          </p:cNvSpPr>
          <p:nvPr>
            <p:ph type="dt" sz="half" idx="10"/>
          </p:nvPr>
        </p:nvSpPr>
        <p:spPr/>
        <p:txBody>
          <a:bodyPr/>
          <a:lstStyle/>
          <a:p>
            <a:fld id="{256BE58A-27CC-46A2-8221-460DE187FBDD}" type="datetimeFigureOut">
              <a:rPr lang="en-IN" smtClean="0"/>
              <a:t>12-12-2024</a:t>
            </a:fld>
            <a:endParaRPr lang="en-IN"/>
          </a:p>
        </p:txBody>
      </p:sp>
      <p:sp>
        <p:nvSpPr>
          <p:cNvPr id="3" name="Footer Placeholder 2">
            <a:extLst>
              <a:ext uri="{FF2B5EF4-FFF2-40B4-BE49-F238E27FC236}">
                <a16:creationId xmlns:a16="http://schemas.microsoft.com/office/drawing/2014/main" id="{ADC45B94-670A-4203-B4C7-1AEB5B06F2F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1F60A61-B7B6-4125-907F-798097137476}"/>
              </a:ext>
            </a:extLst>
          </p:cNvPr>
          <p:cNvSpPr>
            <a:spLocks noGrp="1"/>
          </p:cNvSpPr>
          <p:nvPr>
            <p:ph type="sldNum" sz="quarter" idx="12"/>
          </p:nvPr>
        </p:nvSpPr>
        <p:spPr/>
        <p:txBody>
          <a:bodyPr/>
          <a:lstStyle/>
          <a:p>
            <a:fld id="{C440ACAE-2AA7-4F14-B732-FA188EF7CBB5}" type="slidenum">
              <a:rPr lang="en-IN" smtClean="0"/>
              <a:t>‹#›</a:t>
            </a:fld>
            <a:endParaRPr lang="en-IN"/>
          </a:p>
        </p:txBody>
      </p:sp>
    </p:spTree>
    <p:extLst>
      <p:ext uri="{BB962C8B-B14F-4D97-AF65-F5344CB8AC3E}">
        <p14:creationId xmlns:p14="http://schemas.microsoft.com/office/powerpoint/2010/main" val="2414046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115D0-A4F2-4ADA-979E-DD2EAEAD12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254D81E-27C1-4595-9DC1-A2DA6FCA87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45C9253-9AE1-4F14-BAD5-BD0736E21A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45EED27-C0E9-45DC-AEC8-305273E6B51B}"/>
              </a:ext>
            </a:extLst>
          </p:cNvPr>
          <p:cNvSpPr>
            <a:spLocks noGrp="1"/>
          </p:cNvSpPr>
          <p:nvPr>
            <p:ph type="dt" sz="half" idx="10"/>
          </p:nvPr>
        </p:nvSpPr>
        <p:spPr/>
        <p:txBody>
          <a:bodyPr/>
          <a:lstStyle/>
          <a:p>
            <a:fld id="{256BE58A-27CC-46A2-8221-460DE187FBDD}" type="datetimeFigureOut">
              <a:rPr lang="en-IN" smtClean="0"/>
              <a:t>12-12-2024</a:t>
            </a:fld>
            <a:endParaRPr lang="en-IN"/>
          </a:p>
        </p:txBody>
      </p:sp>
      <p:sp>
        <p:nvSpPr>
          <p:cNvPr id="6" name="Footer Placeholder 5">
            <a:extLst>
              <a:ext uri="{FF2B5EF4-FFF2-40B4-BE49-F238E27FC236}">
                <a16:creationId xmlns:a16="http://schemas.microsoft.com/office/drawing/2014/main" id="{E4F23860-DF70-47D7-8B6B-1077C0B0FBF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27716CE-1ADB-4498-B7B4-42F1FB062BA6}"/>
              </a:ext>
            </a:extLst>
          </p:cNvPr>
          <p:cNvSpPr>
            <a:spLocks noGrp="1"/>
          </p:cNvSpPr>
          <p:nvPr>
            <p:ph type="sldNum" sz="quarter" idx="12"/>
          </p:nvPr>
        </p:nvSpPr>
        <p:spPr/>
        <p:txBody>
          <a:bodyPr/>
          <a:lstStyle/>
          <a:p>
            <a:fld id="{C440ACAE-2AA7-4F14-B732-FA188EF7CBB5}" type="slidenum">
              <a:rPr lang="en-IN" smtClean="0"/>
              <a:t>‹#›</a:t>
            </a:fld>
            <a:endParaRPr lang="en-IN"/>
          </a:p>
        </p:txBody>
      </p:sp>
    </p:spTree>
    <p:extLst>
      <p:ext uri="{BB962C8B-B14F-4D97-AF65-F5344CB8AC3E}">
        <p14:creationId xmlns:p14="http://schemas.microsoft.com/office/powerpoint/2010/main" val="2944166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BA634-AEB7-41C8-8A17-5DCA3EA971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1F61651-4DA1-4DA6-8963-5CF6DE1530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1A43CAE-32EB-4C9B-B019-6E5CAE9322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2102C44-14D9-4A12-890D-1163D5CAE327}"/>
              </a:ext>
            </a:extLst>
          </p:cNvPr>
          <p:cNvSpPr>
            <a:spLocks noGrp="1"/>
          </p:cNvSpPr>
          <p:nvPr>
            <p:ph type="dt" sz="half" idx="10"/>
          </p:nvPr>
        </p:nvSpPr>
        <p:spPr/>
        <p:txBody>
          <a:bodyPr/>
          <a:lstStyle/>
          <a:p>
            <a:fld id="{256BE58A-27CC-46A2-8221-460DE187FBDD}" type="datetimeFigureOut">
              <a:rPr lang="en-IN" smtClean="0"/>
              <a:t>12-12-2024</a:t>
            </a:fld>
            <a:endParaRPr lang="en-IN"/>
          </a:p>
        </p:txBody>
      </p:sp>
      <p:sp>
        <p:nvSpPr>
          <p:cNvPr id="6" name="Footer Placeholder 5">
            <a:extLst>
              <a:ext uri="{FF2B5EF4-FFF2-40B4-BE49-F238E27FC236}">
                <a16:creationId xmlns:a16="http://schemas.microsoft.com/office/drawing/2014/main" id="{4790E640-C19A-4997-A4EB-7E0D43EFF4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3D9F96E-DD89-4283-ABC7-435B62F2DA34}"/>
              </a:ext>
            </a:extLst>
          </p:cNvPr>
          <p:cNvSpPr>
            <a:spLocks noGrp="1"/>
          </p:cNvSpPr>
          <p:nvPr>
            <p:ph type="sldNum" sz="quarter" idx="12"/>
          </p:nvPr>
        </p:nvSpPr>
        <p:spPr/>
        <p:txBody>
          <a:bodyPr/>
          <a:lstStyle/>
          <a:p>
            <a:fld id="{C440ACAE-2AA7-4F14-B732-FA188EF7CBB5}" type="slidenum">
              <a:rPr lang="en-IN" smtClean="0"/>
              <a:t>‹#›</a:t>
            </a:fld>
            <a:endParaRPr lang="en-IN"/>
          </a:p>
        </p:txBody>
      </p:sp>
    </p:spTree>
    <p:extLst>
      <p:ext uri="{BB962C8B-B14F-4D97-AF65-F5344CB8AC3E}">
        <p14:creationId xmlns:p14="http://schemas.microsoft.com/office/powerpoint/2010/main" val="3555684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534E0D-9228-4AEB-89A9-C23CC8649F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5B476B4-49D0-45A0-A8D2-D31C990568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431ABF-DDBF-4ED8-BF80-3CFF3E2D77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6BE58A-27CC-46A2-8221-460DE187FBDD}" type="datetimeFigureOut">
              <a:rPr lang="en-IN" smtClean="0"/>
              <a:t>12-12-2024</a:t>
            </a:fld>
            <a:endParaRPr lang="en-IN"/>
          </a:p>
        </p:txBody>
      </p:sp>
      <p:sp>
        <p:nvSpPr>
          <p:cNvPr id="5" name="Footer Placeholder 4">
            <a:extLst>
              <a:ext uri="{FF2B5EF4-FFF2-40B4-BE49-F238E27FC236}">
                <a16:creationId xmlns:a16="http://schemas.microsoft.com/office/drawing/2014/main" id="{37BF8A22-9A1E-4814-AFCA-0AA8F12D27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CCE38CC-5C89-47CC-BD40-B5755A7976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40ACAE-2AA7-4F14-B732-FA188EF7CBB5}" type="slidenum">
              <a:rPr lang="en-IN" smtClean="0"/>
              <a:t>‹#›</a:t>
            </a:fld>
            <a:endParaRPr lang="en-IN"/>
          </a:p>
        </p:txBody>
      </p:sp>
    </p:spTree>
    <p:extLst>
      <p:ext uri="{BB962C8B-B14F-4D97-AF65-F5344CB8AC3E}">
        <p14:creationId xmlns:p14="http://schemas.microsoft.com/office/powerpoint/2010/main" val="29271864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AB37B-F1D1-4E74-92FE-EF5EEDBB5851}"/>
              </a:ext>
            </a:extLst>
          </p:cNvPr>
          <p:cNvSpPr>
            <a:spLocks noGrp="1"/>
          </p:cNvSpPr>
          <p:nvPr>
            <p:ph type="ctrTitle"/>
          </p:nvPr>
        </p:nvSpPr>
        <p:spPr/>
        <p:txBody>
          <a:bodyPr/>
          <a:lstStyle/>
          <a:p>
            <a:r>
              <a:rPr lang="en-US" dirty="0"/>
              <a:t>Operations Research</a:t>
            </a:r>
            <a:endParaRPr lang="en-IN" dirty="0"/>
          </a:p>
        </p:txBody>
      </p:sp>
      <p:sp>
        <p:nvSpPr>
          <p:cNvPr id="3" name="Subtitle 2">
            <a:extLst>
              <a:ext uri="{FF2B5EF4-FFF2-40B4-BE49-F238E27FC236}">
                <a16:creationId xmlns:a16="http://schemas.microsoft.com/office/drawing/2014/main" id="{EA22E895-341A-4582-BA4E-8A50EDDE7A61}"/>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562391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4C4E5-8552-4FFE-AECF-601272D468B5}"/>
              </a:ext>
            </a:extLst>
          </p:cNvPr>
          <p:cNvSpPr>
            <a:spLocks noGrp="1"/>
          </p:cNvSpPr>
          <p:nvPr>
            <p:ph type="title"/>
          </p:nvPr>
        </p:nvSpPr>
        <p:spPr/>
        <p:txBody>
          <a:bodyPr/>
          <a:lstStyle/>
          <a:p>
            <a:r>
              <a:rPr lang="en-US" dirty="0"/>
              <a:t>Business Use Cases for Linear Programming</a:t>
            </a:r>
            <a:endParaRPr lang="en-IN" dirty="0"/>
          </a:p>
        </p:txBody>
      </p:sp>
      <p:sp>
        <p:nvSpPr>
          <p:cNvPr id="3" name="Content Placeholder 2">
            <a:extLst>
              <a:ext uri="{FF2B5EF4-FFF2-40B4-BE49-F238E27FC236}">
                <a16:creationId xmlns:a16="http://schemas.microsoft.com/office/drawing/2014/main" id="{D4763F0A-9B3E-47C2-8DAF-8D914E22FCC6}"/>
              </a:ext>
            </a:extLst>
          </p:cNvPr>
          <p:cNvSpPr>
            <a:spLocks noGrp="1"/>
          </p:cNvSpPr>
          <p:nvPr>
            <p:ph idx="1"/>
          </p:nvPr>
        </p:nvSpPr>
        <p:spPr/>
        <p:txBody>
          <a:bodyPr>
            <a:normAutofit fontScale="55000" lnSpcReduction="20000"/>
          </a:bodyPr>
          <a:lstStyle/>
          <a:p>
            <a:pPr marL="0" indent="0">
              <a:buNone/>
            </a:pPr>
            <a:r>
              <a:rPr lang="en-US" b="1" dirty="0"/>
              <a:t>Production Planning</a:t>
            </a:r>
          </a:p>
          <a:p>
            <a:r>
              <a:rPr lang="en-US" b="1" dirty="0"/>
              <a:t>Problem:</a:t>
            </a:r>
            <a:r>
              <a:rPr lang="en-US" dirty="0"/>
              <a:t> A factory produces two products, A and B. Each product requires time on two machines:</a:t>
            </a:r>
          </a:p>
          <a:p>
            <a:r>
              <a:rPr lang="en-US" dirty="0"/>
              <a:t>Machine 1: 2 hours for A, 3 hours for B (maximum 40 hours available).</a:t>
            </a:r>
          </a:p>
          <a:p>
            <a:r>
              <a:rPr lang="en-US" dirty="0"/>
              <a:t>Machine 2: 1 hour for A, 2 hours for B (maximum 30 hours available).</a:t>
            </a:r>
          </a:p>
          <a:p>
            <a:r>
              <a:rPr lang="en-US" dirty="0"/>
              <a:t>Profit:</a:t>
            </a:r>
          </a:p>
          <a:p>
            <a:r>
              <a:rPr lang="en-US" dirty="0"/>
              <a:t>Product A: $20 per unit.</a:t>
            </a:r>
          </a:p>
          <a:p>
            <a:r>
              <a:rPr lang="en-US" dirty="0"/>
              <a:t>Product B: $30 per unit.</a:t>
            </a:r>
          </a:p>
          <a:p>
            <a:r>
              <a:rPr lang="en-US" b="1" dirty="0"/>
              <a:t>Objective:</a:t>
            </a:r>
            <a:r>
              <a:rPr lang="en-US" dirty="0"/>
              <a:t> Maximize profit by deciding how many units of A and B to produce.</a:t>
            </a:r>
          </a:p>
          <a:p>
            <a:r>
              <a:rPr lang="en-US" b="1" dirty="0"/>
              <a:t>Formulation:</a:t>
            </a:r>
            <a:endParaRPr lang="en-US" dirty="0"/>
          </a:p>
          <a:p>
            <a:r>
              <a:rPr lang="en-US" b="1" dirty="0"/>
              <a:t>Decision Variables:</a:t>
            </a:r>
            <a:r>
              <a:rPr lang="en-US" dirty="0"/>
              <a:t> x</a:t>
            </a:r>
            <a:r>
              <a:rPr lang="en-US" baseline="-25000" dirty="0"/>
              <a:t>1 </a:t>
            </a:r>
            <a:r>
              <a:rPr lang="en-US" dirty="0"/>
              <a:t>= units of Product A,</a:t>
            </a:r>
          </a:p>
          <a:p>
            <a:pPr marL="0" indent="0">
              <a:buNone/>
            </a:pPr>
            <a:r>
              <a:rPr lang="en-US" dirty="0"/>
              <a:t>		x</a:t>
            </a:r>
            <a:r>
              <a:rPr lang="en-US" baseline="-25000" dirty="0"/>
              <a:t>2 </a:t>
            </a:r>
            <a:r>
              <a:rPr lang="en-US" dirty="0"/>
              <a:t>= units of Product B</a:t>
            </a:r>
          </a:p>
          <a:p>
            <a:r>
              <a:rPr lang="en-US" b="1" dirty="0"/>
              <a:t>Objective Function:</a:t>
            </a:r>
            <a:r>
              <a:rPr lang="en-US" dirty="0"/>
              <a:t> Z = 20x</a:t>
            </a:r>
            <a:r>
              <a:rPr lang="en-US" baseline="-25000" dirty="0"/>
              <a:t>1</a:t>
            </a:r>
            <a:r>
              <a:rPr lang="en-US" dirty="0"/>
              <a:t>+30x</a:t>
            </a:r>
            <a:r>
              <a:rPr lang="en-US" baseline="-25000" dirty="0"/>
              <a:t>2 </a:t>
            </a:r>
            <a:r>
              <a:rPr lang="en-US" dirty="0"/>
              <a:t>(Maximize profit)t)</a:t>
            </a:r>
          </a:p>
          <a:p>
            <a:r>
              <a:rPr lang="en-US" b="1" dirty="0"/>
              <a:t>Constraints:</a:t>
            </a:r>
            <a:r>
              <a:rPr lang="en-US" dirty="0"/>
              <a:t> 	2x</a:t>
            </a:r>
            <a:r>
              <a:rPr lang="en-US" baseline="-25000" dirty="0"/>
              <a:t>1 </a:t>
            </a:r>
            <a:r>
              <a:rPr lang="en-US" dirty="0"/>
              <a:t>+ 3x</a:t>
            </a:r>
            <a:r>
              <a:rPr lang="en-US" baseline="-25000" dirty="0"/>
              <a:t>2 </a:t>
            </a:r>
            <a:r>
              <a:rPr lang="en-US" dirty="0"/>
              <a:t>≤ 40 (Machine 1 time limit)</a:t>
            </a:r>
          </a:p>
          <a:p>
            <a:pPr marL="0" indent="0">
              <a:buNone/>
            </a:pPr>
            <a:r>
              <a:rPr lang="en-US" dirty="0"/>
              <a:t>		 x</a:t>
            </a:r>
            <a:r>
              <a:rPr lang="en-US" baseline="-25000" dirty="0"/>
              <a:t>1</a:t>
            </a:r>
            <a:r>
              <a:rPr lang="en-US" dirty="0"/>
              <a:t>+2x</a:t>
            </a:r>
            <a:r>
              <a:rPr lang="en-US" baseline="-25000" dirty="0"/>
              <a:t>2 </a:t>
            </a:r>
            <a:r>
              <a:rPr lang="en-US" dirty="0"/>
              <a:t>≤ 30(Machine 2 time limit)</a:t>
            </a:r>
          </a:p>
          <a:p>
            <a:pPr marL="0" indent="0">
              <a:buNone/>
            </a:pPr>
            <a:r>
              <a:rPr lang="en-US" dirty="0"/>
              <a:t>		 x</a:t>
            </a:r>
            <a:r>
              <a:rPr lang="en-US" baseline="-25000" dirty="0"/>
              <a:t>1 </a:t>
            </a:r>
            <a:r>
              <a:rPr lang="en-US" dirty="0"/>
              <a:t>, x</a:t>
            </a:r>
            <a:r>
              <a:rPr lang="en-US" baseline="-25000" dirty="0"/>
              <a:t>2 </a:t>
            </a:r>
            <a:r>
              <a:rPr lang="en-US" dirty="0"/>
              <a:t>≥ 0 (Non-negativity)</a:t>
            </a:r>
          </a:p>
          <a:p>
            <a:endParaRPr lang="en-IN" dirty="0"/>
          </a:p>
        </p:txBody>
      </p:sp>
    </p:spTree>
    <p:extLst>
      <p:ext uri="{BB962C8B-B14F-4D97-AF65-F5344CB8AC3E}">
        <p14:creationId xmlns:p14="http://schemas.microsoft.com/office/powerpoint/2010/main" val="1876292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4C4E5-8552-4FFE-AECF-601272D468B5}"/>
              </a:ext>
            </a:extLst>
          </p:cNvPr>
          <p:cNvSpPr>
            <a:spLocks noGrp="1"/>
          </p:cNvSpPr>
          <p:nvPr>
            <p:ph type="title"/>
          </p:nvPr>
        </p:nvSpPr>
        <p:spPr/>
        <p:txBody>
          <a:bodyPr/>
          <a:lstStyle/>
          <a:p>
            <a:r>
              <a:rPr lang="en-US" dirty="0"/>
              <a:t>Business Use Cases for Linear Programming</a:t>
            </a:r>
            <a:endParaRPr lang="en-IN" dirty="0"/>
          </a:p>
        </p:txBody>
      </p:sp>
      <p:sp>
        <p:nvSpPr>
          <p:cNvPr id="3" name="Content Placeholder 2">
            <a:extLst>
              <a:ext uri="{FF2B5EF4-FFF2-40B4-BE49-F238E27FC236}">
                <a16:creationId xmlns:a16="http://schemas.microsoft.com/office/drawing/2014/main" id="{D4763F0A-9B3E-47C2-8DAF-8D914E22FCC6}"/>
              </a:ext>
            </a:extLst>
          </p:cNvPr>
          <p:cNvSpPr>
            <a:spLocks noGrp="1"/>
          </p:cNvSpPr>
          <p:nvPr>
            <p:ph idx="1"/>
          </p:nvPr>
        </p:nvSpPr>
        <p:spPr/>
        <p:txBody>
          <a:bodyPr>
            <a:normAutofit fontScale="70000" lnSpcReduction="20000"/>
          </a:bodyPr>
          <a:lstStyle/>
          <a:p>
            <a:r>
              <a:rPr lang="en-US" b="1" dirty="0"/>
              <a:t>Transportation Problem</a:t>
            </a:r>
          </a:p>
          <a:p>
            <a:r>
              <a:rPr lang="en-US" b="1" dirty="0"/>
              <a:t>Problem:</a:t>
            </a:r>
            <a:r>
              <a:rPr lang="en-US" dirty="0"/>
              <a:t> A company needs to transport goods from warehouses to stores at the lowest cost. The cost of transportation from each warehouse to each store is given, along with supply and demand constraints.</a:t>
            </a:r>
          </a:p>
          <a:p>
            <a:r>
              <a:rPr lang="en-US" b="1" dirty="0"/>
              <a:t>Objective:</a:t>
            </a:r>
            <a:r>
              <a:rPr lang="en-US" dirty="0"/>
              <a:t> Minimize transportation cost while meeting supply and demand requirements.</a:t>
            </a:r>
          </a:p>
          <a:p>
            <a:r>
              <a:rPr lang="en-US" b="1" dirty="0"/>
              <a:t>Formulation:</a:t>
            </a:r>
            <a:endParaRPr lang="en-US" dirty="0"/>
          </a:p>
          <a:p>
            <a:r>
              <a:rPr lang="en-US" b="1" dirty="0"/>
              <a:t>Decision Variables:</a:t>
            </a:r>
            <a:r>
              <a:rPr lang="en-US" dirty="0"/>
              <a:t> </a:t>
            </a:r>
            <a:r>
              <a:rPr lang="en-US" dirty="0" err="1"/>
              <a:t>x</a:t>
            </a:r>
            <a:r>
              <a:rPr lang="en-US" baseline="-25000" dirty="0" err="1"/>
              <a:t>ij</a:t>
            </a:r>
            <a:r>
              <a:rPr lang="en-US" dirty="0"/>
              <a:t>=units transported from warehouse </a:t>
            </a:r>
            <a:r>
              <a:rPr lang="en-US" dirty="0" err="1"/>
              <a:t>i</a:t>
            </a:r>
            <a:r>
              <a:rPr lang="en-US" dirty="0"/>
              <a:t> to store j</a:t>
            </a:r>
          </a:p>
          <a:p>
            <a:r>
              <a:rPr lang="en-US" b="1" dirty="0"/>
              <a:t>Objective Function:</a:t>
            </a:r>
            <a:r>
              <a:rPr lang="en-US" dirty="0"/>
              <a:t> </a:t>
            </a:r>
          </a:p>
          <a:p>
            <a:pPr marL="0" indent="0">
              <a:buNone/>
            </a:pPr>
            <a:r>
              <a:rPr lang="en-US" dirty="0"/>
              <a:t>		Z=∑</a:t>
            </a:r>
            <a:r>
              <a:rPr lang="en-US" baseline="-25000" dirty="0" err="1"/>
              <a:t>i</a:t>
            </a:r>
            <a:r>
              <a:rPr lang="en-US" dirty="0" err="1"/>
              <a:t>∑</a:t>
            </a:r>
            <a:r>
              <a:rPr lang="en-US" baseline="-25000" dirty="0" err="1"/>
              <a:t>j</a:t>
            </a:r>
            <a:r>
              <a:rPr lang="en-US" dirty="0" err="1"/>
              <a:t>c</a:t>
            </a:r>
            <a:r>
              <a:rPr lang="en-US" baseline="-25000" dirty="0" err="1"/>
              <a:t>ij</a:t>
            </a:r>
            <a:r>
              <a:rPr lang="en-US" dirty="0" err="1"/>
              <a:t>x</a:t>
            </a:r>
            <a:r>
              <a:rPr lang="en-US" baseline="-25000" dirty="0" err="1"/>
              <a:t>ij</a:t>
            </a:r>
            <a:r>
              <a:rPr lang="en-US" baseline="-25000" dirty="0"/>
              <a:t>  </a:t>
            </a:r>
            <a:r>
              <a:rPr lang="en-US" dirty="0"/>
              <a:t>(Minimize cost)</a:t>
            </a:r>
          </a:p>
          <a:p>
            <a:pPr marL="0" indent="0">
              <a:buNone/>
            </a:pPr>
            <a:r>
              <a:rPr lang="en-US" dirty="0"/>
              <a:t>		 Where </a:t>
            </a:r>
            <a:r>
              <a:rPr lang="en-US" dirty="0" err="1"/>
              <a:t>c</a:t>
            </a:r>
            <a:r>
              <a:rPr lang="en-US" baseline="-25000" dirty="0" err="1"/>
              <a:t>ij</a:t>
            </a:r>
            <a:r>
              <a:rPr lang="en-US" baseline="-25000" dirty="0"/>
              <a:t> </a:t>
            </a:r>
            <a:r>
              <a:rPr lang="en-US" dirty="0"/>
              <a:t>​ is the transportation cost per unit from </a:t>
            </a:r>
            <a:r>
              <a:rPr lang="en-US" dirty="0" err="1"/>
              <a:t>i</a:t>
            </a:r>
            <a:r>
              <a:rPr lang="en-US" dirty="0"/>
              <a:t> to j</a:t>
            </a:r>
          </a:p>
          <a:p>
            <a:r>
              <a:rPr lang="en-US" b="1" dirty="0"/>
              <a:t>Constraints:</a:t>
            </a:r>
            <a:endParaRPr lang="en-US" dirty="0"/>
          </a:p>
          <a:p>
            <a:pPr lvl="1"/>
            <a:r>
              <a:rPr lang="en-US" dirty="0"/>
              <a:t>Supply constraints for each warehouse.</a:t>
            </a:r>
          </a:p>
          <a:p>
            <a:pPr lvl="1"/>
            <a:r>
              <a:rPr lang="en-US" dirty="0"/>
              <a:t>Demand constraints for each store.</a:t>
            </a:r>
          </a:p>
          <a:p>
            <a:pPr lvl="1"/>
            <a:r>
              <a:rPr lang="en-US" dirty="0"/>
              <a:t>Non-negativity constraints.</a:t>
            </a:r>
          </a:p>
          <a:p>
            <a:endParaRPr lang="en-IN" dirty="0"/>
          </a:p>
        </p:txBody>
      </p:sp>
    </p:spTree>
    <p:extLst>
      <p:ext uri="{BB962C8B-B14F-4D97-AF65-F5344CB8AC3E}">
        <p14:creationId xmlns:p14="http://schemas.microsoft.com/office/powerpoint/2010/main" val="289300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AF39D-87D6-4D74-AFBA-B970BFEBAC1D}"/>
              </a:ext>
            </a:extLst>
          </p:cNvPr>
          <p:cNvSpPr>
            <a:spLocks noGrp="1"/>
          </p:cNvSpPr>
          <p:nvPr>
            <p:ph type="title"/>
          </p:nvPr>
        </p:nvSpPr>
        <p:spPr/>
        <p:txBody>
          <a:bodyPr/>
          <a:lstStyle/>
          <a:p>
            <a:r>
              <a:rPr lang="en-US" dirty="0"/>
              <a:t>Business Use Cases for Linear Programming</a:t>
            </a:r>
            <a:endParaRPr lang="en-IN" dirty="0"/>
          </a:p>
        </p:txBody>
      </p:sp>
      <p:sp>
        <p:nvSpPr>
          <p:cNvPr id="3" name="Content Placeholder 2">
            <a:extLst>
              <a:ext uri="{FF2B5EF4-FFF2-40B4-BE49-F238E27FC236}">
                <a16:creationId xmlns:a16="http://schemas.microsoft.com/office/drawing/2014/main" id="{9BBB340E-4DE1-4627-8E9E-E9582409FFFC}"/>
              </a:ext>
            </a:extLst>
          </p:cNvPr>
          <p:cNvSpPr>
            <a:spLocks noGrp="1"/>
          </p:cNvSpPr>
          <p:nvPr>
            <p:ph idx="1"/>
          </p:nvPr>
        </p:nvSpPr>
        <p:spPr/>
        <p:txBody>
          <a:bodyPr>
            <a:normAutofit fontScale="85000" lnSpcReduction="20000"/>
          </a:bodyPr>
          <a:lstStyle/>
          <a:p>
            <a:r>
              <a:rPr lang="en-IN" b="1" dirty="0"/>
              <a:t>Marketing Campaign Optimization</a:t>
            </a:r>
          </a:p>
          <a:p>
            <a:r>
              <a:rPr lang="en-IN" b="1" dirty="0"/>
              <a:t>Problem:</a:t>
            </a:r>
            <a:r>
              <a:rPr lang="en-IN" dirty="0"/>
              <a:t> A company needs to allocate a marketing budget across different channels to maximize reach while adhering to budget constraints.</a:t>
            </a:r>
          </a:p>
          <a:p>
            <a:r>
              <a:rPr lang="en-IN" b="1" dirty="0"/>
              <a:t>Objective:</a:t>
            </a:r>
            <a:r>
              <a:rPr lang="en-IN" dirty="0"/>
              <a:t> Maximize audience reach.</a:t>
            </a:r>
          </a:p>
          <a:p>
            <a:r>
              <a:rPr lang="en-IN" b="1" dirty="0"/>
              <a:t>Formulation:</a:t>
            </a:r>
            <a:endParaRPr lang="en-IN" dirty="0"/>
          </a:p>
          <a:p>
            <a:r>
              <a:rPr lang="en-IN" b="1" dirty="0"/>
              <a:t>Decision Variables:</a:t>
            </a:r>
            <a:r>
              <a:rPr lang="en-IN" dirty="0"/>
              <a:t> x</a:t>
            </a:r>
            <a:r>
              <a:rPr lang="en-IN" baseline="-25000" dirty="0"/>
              <a:t>i </a:t>
            </a:r>
            <a:r>
              <a:rPr lang="en-IN" dirty="0"/>
              <a:t>= budget allocated to channel </a:t>
            </a:r>
            <a:r>
              <a:rPr lang="en-IN" dirty="0" err="1"/>
              <a:t>i</a:t>
            </a:r>
            <a:endParaRPr lang="en-IN" dirty="0"/>
          </a:p>
          <a:p>
            <a:r>
              <a:rPr lang="en-IN" b="1" dirty="0"/>
              <a:t>Objective Function:</a:t>
            </a:r>
            <a:r>
              <a:rPr lang="en-IN" dirty="0"/>
              <a:t> </a:t>
            </a:r>
          </a:p>
          <a:p>
            <a:pPr marL="0" indent="0">
              <a:buNone/>
            </a:pPr>
            <a:r>
              <a:rPr lang="en-IN" dirty="0"/>
              <a:t>		Z = ∑</a:t>
            </a:r>
            <a:r>
              <a:rPr lang="en-IN" baseline="-25000" dirty="0" err="1"/>
              <a:t>i</a:t>
            </a:r>
            <a:r>
              <a:rPr lang="en-IN" dirty="0" err="1"/>
              <a:t>r</a:t>
            </a:r>
            <a:r>
              <a:rPr lang="en-IN" baseline="-25000" dirty="0" err="1"/>
              <a:t>i</a:t>
            </a:r>
            <a:r>
              <a:rPr lang="en-IN" dirty="0" err="1"/>
              <a:t>x</a:t>
            </a:r>
            <a:r>
              <a:rPr lang="en-IN" baseline="-25000" dirty="0" err="1"/>
              <a:t>i</a:t>
            </a:r>
            <a:r>
              <a:rPr lang="en-IN" baseline="-25000" dirty="0"/>
              <a:t> </a:t>
            </a:r>
            <a:r>
              <a:rPr lang="en-IN" dirty="0"/>
              <a:t>(Maximize reach)</a:t>
            </a:r>
          </a:p>
          <a:p>
            <a:pPr marL="0" indent="0">
              <a:buNone/>
            </a:pPr>
            <a:r>
              <a:rPr lang="en-IN" dirty="0"/>
              <a:t>	 Where </a:t>
            </a:r>
            <a:r>
              <a:rPr lang="en-IN" dirty="0" err="1"/>
              <a:t>r</a:t>
            </a:r>
            <a:r>
              <a:rPr lang="en-IN" baseline="-25000" dirty="0" err="1"/>
              <a:t>i</a:t>
            </a:r>
            <a:r>
              <a:rPr lang="en-IN" dirty="0"/>
              <a:t>​ is the audience reached per unit of budget for channel </a:t>
            </a:r>
            <a:r>
              <a:rPr lang="en-IN" dirty="0" err="1"/>
              <a:t>i</a:t>
            </a:r>
            <a:endParaRPr lang="en-IN" dirty="0"/>
          </a:p>
          <a:p>
            <a:r>
              <a:rPr lang="en-IN" b="1" dirty="0"/>
              <a:t>Constraints:</a:t>
            </a:r>
            <a:endParaRPr lang="en-IN" dirty="0"/>
          </a:p>
          <a:p>
            <a:pPr lvl="1"/>
            <a:r>
              <a:rPr lang="en-IN" dirty="0"/>
              <a:t>Total budget constraint (∑x</a:t>
            </a:r>
            <a:r>
              <a:rPr lang="en-IN" baseline="-25000" dirty="0"/>
              <a:t>i </a:t>
            </a:r>
            <a:r>
              <a:rPr lang="en-IN" dirty="0"/>
              <a:t>≤ Budget).</a:t>
            </a:r>
          </a:p>
          <a:p>
            <a:pPr lvl="1"/>
            <a:r>
              <a:rPr lang="en-IN" dirty="0"/>
              <a:t>Non-negativity constraints.</a:t>
            </a:r>
          </a:p>
          <a:p>
            <a:pPr marL="0" indent="0">
              <a:buNone/>
            </a:pPr>
            <a:endParaRPr lang="en-IN" dirty="0"/>
          </a:p>
        </p:txBody>
      </p:sp>
    </p:spTree>
    <p:extLst>
      <p:ext uri="{BB962C8B-B14F-4D97-AF65-F5344CB8AC3E}">
        <p14:creationId xmlns:p14="http://schemas.microsoft.com/office/powerpoint/2010/main" val="4087287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9F444-90B7-415D-993E-3A34D7FF7706}"/>
              </a:ext>
            </a:extLst>
          </p:cNvPr>
          <p:cNvSpPr>
            <a:spLocks noGrp="1"/>
          </p:cNvSpPr>
          <p:nvPr>
            <p:ph type="title"/>
          </p:nvPr>
        </p:nvSpPr>
        <p:spPr/>
        <p:txBody>
          <a:bodyPr/>
          <a:lstStyle/>
          <a:p>
            <a:r>
              <a:rPr lang="en-US" dirty="0"/>
              <a:t>Methods to solve LPP</a:t>
            </a:r>
            <a:endParaRPr lang="en-IN" dirty="0"/>
          </a:p>
        </p:txBody>
      </p:sp>
      <p:sp>
        <p:nvSpPr>
          <p:cNvPr id="3" name="Content Placeholder 2">
            <a:extLst>
              <a:ext uri="{FF2B5EF4-FFF2-40B4-BE49-F238E27FC236}">
                <a16:creationId xmlns:a16="http://schemas.microsoft.com/office/drawing/2014/main" id="{FB3C5528-314F-4068-AD73-377BBB4D4CF9}"/>
              </a:ext>
            </a:extLst>
          </p:cNvPr>
          <p:cNvSpPr>
            <a:spLocks noGrp="1"/>
          </p:cNvSpPr>
          <p:nvPr>
            <p:ph idx="1"/>
          </p:nvPr>
        </p:nvSpPr>
        <p:spPr/>
        <p:txBody>
          <a:bodyPr>
            <a:normAutofit fontScale="55000" lnSpcReduction="20000"/>
          </a:bodyPr>
          <a:lstStyle/>
          <a:p>
            <a:pPr marL="514350" indent="-514350">
              <a:buAutoNum type="arabicPeriod"/>
            </a:pPr>
            <a:r>
              <a:rPr lang="en-US" b="1" dirty="0"/>
              <a:t>Simplex Method</a:t>
            </a:r>
          </a:p>
          <a:p>
            <a:pPr marL="514350" indent="-514350">
              <a:buAutoNum type="arabicPeriod"/>
            </a:pPr>
            <a:r>
              <a:rPr lang="en-US" b="1" dirty="0"/>
              <a:t>Graphical Method</a:t>
            </a:r>
          </a:p>
          <a:p>
            <a:pPr marL="514350" indent="-514350">
              <a:buAutoNum type="arabicPeriod"/>
            </a:pPr>
            <a:r>
              <a:rPr lang="en-US" altLang="en-US" b="1" dirty="0"/>
              <a:t>Interior Point Methods</a:t>
            </a:r>
          </a:p>
          <a:p>
            <a:pPr marL="514350" indent="-514350">
              <a:buAutoNum type="arabicPeriod"/>
            </a:pPr>
            <a:r>
              <a:rPr lang="en-US" b="1" dirty="0"/>
              <a:t>Dual Simplex Method</a:t>
            </a:r>
          </a:p>
          <a:p>
            <a:pPr marL="514350" indent="-514350">
              <a:buAutoNum type="arabicPeriod"/>
            </a:pPr>
            <a:r>
              <a:rPr lang="en-US" b="1" dirty="0"/>
              <a:t>Big-M Method</a:t>
            </a:r>
          </a:p>
          <a:p>
            <a:pPr marL="514350" indent="-514350">
              <a:buAutoNum type="arabicPeriod"/>
            </a:pPr>
            <a:r>
              <a:rPr lang="en-US" b="1" dirty="0"/>
              <a:t>Two-Phase Method</a:t>
            </a:r>
          </a:p>
          <a:p>
            <a:pPr marL="514350" indent="-514350">
              <a:buFont typeface="Arial" panose="020B0604020202020204" pitchFamily="34" charset="0"/>
              <a:buAutoNum type="arabicPeriod"/>
            </a:pPr>
            <a:r>
              <a:rPr lang="en-US" b="1" dirty="0"/>
              <a:t>Branch and Bound (for Integer Linear Programming)</a:t>
            </a:r>
          </a:p>
          <a:p>
            <a:pPr marL="514350" indent="-514350">
              <a:buFont typeface="Arial" panose="020B0604020202020204" pitchFamily="34" charset="0"/>
              <a:buAutoNum type="arabicPeriod"/>
            </a:pPr>
            <a:r>
              <a:rPr lang="en-US" b="1" dirty="0"/>
              <a:t>Cutting Plane Method</a:t>
            </a:r>
          </a:p>
          <a:p>
            <a:pPr marL="514350" indent="-514350">
              <a:buFont typeface="Arial" panose="020B0604020202020204" pitchFamily="34" charset="0"/>
              <a:buAutoNum type="arabicPeriod"/>
            </a:pPr>
            <a:r>
              <a:rPr lang="en-US" b="1" dirty="0"/>
              <a:t>Heuristic and Metaheuristic Methods</a:t>
            </a:r>
          </a:p>
          <a:p>
            <a:pPr marL="514350" indent="-514350">
              <a:buFont typeface="Arial" panose="020B0604020202020204" pitchFamily="34" charset="0"/>
              <a:buAutoNum type="arabicPeriod"/>
            </a:pPr>
            <a:r>
              <a:rPr lang="en-US" altLang="en-US" b="1" dirty="0"/>
              <a:t>Solver-Based Methods</a:t>
            </a:r>
          </a:p>
          <a:p>
            <a:pPr marL="514350" indent="-514350">
              <a:buFont typeface="Arial" panose="020B0604020202020204" pitchFamily="34" charset="0"/>
              <a:buAutoNum type="arabicPeriod"/>
            </a:pPr>
            <a:endParaRPr lang="en-US" b="1" dirty="0"/>
          </a:p>
          <a:p>
            <a:pPr marL="514350" indent="-514350">
              <a:buAutoNum type="arabicPeriod"/>
            </a:pPr>
            <a:endParaRPr lang="en-US" b="1" dirty="0"/>
          </a:p>
          <a:p>
            <a:pPr marL="514350" indent="-514350">
              <a:buAutoNum type="arabicPeriod"/>
            </a:pPr>
            <a:endParaRPr lang="en-US" b="1" dirty="0"/>
          </a:p>
          <a:p>
            <a:pPr marL="514350" indent="-514350">
              <a:buAutoNum type="arabicPeriod"/>
            </a:pPr>
            <a:endParaRPr lang="en-US" b="1" dirty="0"/>
          </a:p>
          <a:p>
            <a:pPr marL="0" indent="0">
              <a:buNone/>
            </a:pPr>
            <a:r>
              <a:rPr lang="en-US" b="1" dirty="0"/>
              <a:t> </a:t>
            </a:r>
            <a:endParaRPr lang="en-IN" dirty="0"/>
          </a:p>
        </p:txBody>
      </p:sp>
    </p:spTree>
    <p:extLst>
      <p:ext uri="{BB962C8B-B14F-4D97-AF65-F5344CB8AC3E}">
        <p14:creationId xmlns:p14="http://schemas.microsoft.com/office/powerpoint/2010/main" val="1027805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4D8AD-3159-44F8-9C24-0420316E87C8}"/>
              </a:ext>
            </a:extLst>
          </p:cNvPr>
          <p:cNvSpPr>
            <a:spLocks noGrp="1"/>
          </p:cNvSpPr>
          <p:nvPr>
            <p:ph type="title"/>
          </p:nvPr>
        </p:nvSpPr>
        <p:spPr/>
        <p:txBody>
          <a:bodyPr/>
          <a:lstStyle/>
          <a:p>
            <a:r>
              <a:rPr lang="en-US" b="1" dirty="0"/>
              <a:t>Simplex Method</a:t>
            </a:r>
            <a:endParaRPr lang="en-IN" dirty="0"/>
          </a:p>
        </p:txBody>
      </p:sp>
      <p:sp>
        <p:nvSpPr>
          <p:cNvPr id="3" name="Content Placeholder 2">
            <a:extLst>
              <a:ext uri="{FF2B5EF4-FFF2-40B4-BE49-F238E27FC236}">
                <a16:creationId xmlns:a16="http://schemas.microsoft.com/office/drawing/2014/main" id="{2ACCD89E-F563-4B29-8857-A6B385BF2BEA}"/>
              </a:ext>
            </a:extLst>
          </p:cNvPr>
          <p:cNvSpPr>
            <a:spLocks noGrp="1"/>
          </p:cNvSpPr>
          <p:nvPr>
            <p:ph idx="1"/>
          </p:nvPr>
        </p:nvSpPr>
        <p:spPr/>
        <p:txBody>
          <a:bodyPr/>
          <a:lstStyle/>
          <a:p>
            <a:pPr marL="0" indent="0">
              <a:buNone/>
            </a:pPr>
            <a:r>
              <a:rPr lang="en-US" dirty="0"/>
              <a:t>The </a:t>
            </a:r>
            <a:r>
              <a:rPr lang="en-US" b="1" dirty="0"/>
              <a:t>Simplex Method</a:t>
            </a:r>
            <a:r>
              <a:rPr lang="en-US" dirty="0"/>
              <a:t> is an algorithm for solving linear programming (LP) problems. It is used to find the optimal solution to an LP problem by iteratively moving along the edges of the feasible region (a convex polyhedron) to improve the objective function until the optimum is reached.</a:t>
            </a:r>
          </a:p>
          <a:p>
            <a:pPr marL="0" indent="0">
              <a:buNone/>
            </a:pPr>
            <a:endParaRPr lang="en-IN" dirty="0"/>
          </a:p>
        </p:txBody>
      </p:sp>
    </p:spTree>
    <p:extLst>
      <p:ext uri="{BB962C8B-B14F-4D97-AF65-F5344CB8AC3E}">
        <p14:creationId xmlns:p14="http://schemas.microsoft.com/office/powerpoint/2010/main" val="4067306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4A0FB-4422-4DB6-9C20-A650EEB28C52}"/>
              </a:ext>
            </a:extLst>
          </p:cNvPr>
          <p:cNvSpPr>
            <a:spLocks noGrp="1"/>
          </p:cNvSpPr>
          <p:nvPr>
            <p:ph type="title"/>
          </p:nvPr>
        </p:nvSpPr>
        <p:spPr/>
        <p:txBody>
          <a:bodyPr/>
          <a:lstStyle/>
          <a:p>
            <a:r>
              <a:rPr lang="en-US" b="1" dirty="0"/>
              <a:t>Simplex Method</a:t>
            </a:r>
            <a:br>
              <a:rPr lang="en-US" b="1" dirty="0"/>
            </a:br>
            <a:endParaRPr lang="en-IN" dirty="0"/>
          </a:p>
        </p:txBody>
      </p:sp>
      <p:sp>
        <p:nvSpPr>
          <p:cNvPr id="3" name="Content Placeholder 2">
            <a:extLst>
              <a:ext uri="{FF2B5EF4-FFF2-40B4-BE49-F238E27FC236}">
                <a16:creationId xmlns:a16="http://schemas.microsoft.com/office/drawing/2014/main" id="{F97FF76F-C275-4FE5-B597-49B7824660E7}"/>
              </a:ext>
            </a:extLst>
          </p:cNvPr>
          <p:cNvSpPr>
            <a:spLocks noGrp="1"/>
          </p:cNvSpPr>
          <p:nvPr>
            <p:ph idx="1"/>
          </p:nvPr>
        </p:nvSpPr>
        <p:spPr/>
        <p:txBody>
          <a:bodyPr>
            <a:normAutofit fontScale="92500" lnSpcReduction="20000"/>
          </a:bodyPr>
          <a:lstStyle/>
          <a:p>
            <a:r>
              <a:rPr lang="en-US" b="1" dirty="0"/>
              <a:t>Description</a:t>
            </a:r>
            <a:r>
              <a:rPr lang="en-US" dirty="0"/>
              <a:t>: An iterative algorithm that starts at a vertex of the feasible region and moves along the edges to find the optimal solution.</a:t>
            </a:r>
          </a:p>
          <a:p>
            <a:r>
              <a:rPr lang="en-US" b="1" dirty="0"/>
              <a:t>Key Features</a:t>
            </a:r>
            <a:r>
              <a:rPr lang="en-US" dirty="0"/>
              <a:t>:</a:t>
            </a:r>
          </a:p>
          <a:p>
            <a:pPr lvl="1"/>
            <a:r>
              <a:rPr lang="en-US" dirty="0"/>
              <a:t>Efficient for small to medium-sized problems.</a:t>
            </a:r>
          </a:p>
          <a:p>
            <a:pPr lvl="1"/>
            <a:r>
              <a:rPr lang="en-US" dirty="0"/>
              <a:t>Guarantees optimal solution if one exists.</a:t>
            </a:r>
          </a:p>
          <a:p>
            <a:r>
              <a:rPr lang="en-US" b="1" dirty="0"/>
              <a:t>Applications</a:t>
            </a:r>
            <a:r>
              <a:rPr lang="en-US" dirty="0"/>
              <a:t>:</a:t>
            </a:r>
          </a:p>
          <a:p>
            <a:pPr lvl="1"/>
            <a:r>
              <a:rPr lang="en-US" dirty="0"/>
              <a:t>Production planning.</a:t>
            </a:r>
          </a:p>
          <a:p>
            <a:pPr lvl="1"/>
            <a:r>
              <a:rPr lang="en-US" dirty="0"/>
              <a:t>Transportation and logistics problems.</a:t>
            </a:r>
          </a:p>
          <a:p>
            <a:r>
              <a:rPr lang="en-US" b="1" dirty="0"/>
              <a:t>Limitations</a:t>
            </a:r>
            <a:r>
              <a:rPr lang="en-US" dirty="0"/>
              <a:t>:</a:t>
            </a:r>
          </a:p>
          <a:p>
            <a:pPr lvl="1"/>
            <a:r>
              <a:rPr lang="en-US" dirty="0"/>
              <a:t>Computationally intensive for very large problems.</a:t>
            </a:r>
          </a:p>
          <a:p>
            <a:r>
              <a:rPr lang="en-US" b="1" dirty="0"/>
              <a:t>Tools</a:t>
            </a:r>
            <a:r>
              <a:rPr lang="en-US" dirty="0"/>
              <a:t>:</a:t>
            </a:r>
          </a:p>
          <a:p>
            <a:pPr lvl="1"/>
            <a:r>
              <a:rPr lang="en-US" dirty="0"/>
              <a:t>Solved manually or using libraries like </a:t>
            </a:r>
            <a:r>
              <a:rPr lang="en-US" dirty="0" err="1"/>
              <a:t>PuLP</a:t>
            </a:r>
            <a:r>
              <a:rPr lang="en-US" dirty="0"/>
              <a:t>, </a:t>
            </a:r>
            <a:r>
              <a:rPr lang="en-US" dirty="0" err="1"/>
              <a:t>Pyomo</a:t>
            </a:r>
            <a:r>
              <a:rPr lang="en-US" dirty="0"/>
              <a:t>, and OR-Tools in Python.</a:t>
            </a:r>
          </a:p>
          <a:p>
            <a:endParaRPr lang="en-IN" dirty="0"/>
          </a:p>
        </p:txBody>
      </p:sp>
    </p:spTree>
    <p:extLst>
      <p:ext uri="{BB962C8B-B14F-4D97-AF65-F5344CB8AC3E}">
        <p14:creationId xmlns:p14="http://schemas.microsoft.com/office/powerpoint/2010/main" val="33866166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039FD-9DCD-45F7-8B11-4837E88C6728}"/>
              </a:ext>
            </a:extLst>
          </p:cNvPr>
          <p:cNvSpPr>
            <a:spLocks noGrp="1"/>
          </p:cNvSpPr>
          <p:nvPr>
            <p:ph type="title"/>
          </p:nvPr>
        </p:nvSpPr>
        <p:spPr/>
        <p:txBody>
          <a:bodyPr/>
          <a:lstStyle/>
          <a:p>
            <a:r>
              <a:rPr lang="en-US" dirty="0"/>
              <a:t>Advantages &amp; Limitations of the Simplex Method</a:t>
            </a:r>
            <a:endParaRPr lang="en-IN" dirty="0"/>
          </a:p>
        </p:txBody>
      </p:sp>
      <p:sp>
        <p:nvSpPr>
          <p:cNvPr id="4" name="Rectangle 1">
            <a:extLst>
              <a:ext uri="{FF2B5EF4-FFF2-40B4-BE49-F238E27FC236}">
                <a16:creationId xmlns:a16="http://schemas.microsoft.com/office/drawing/2014/main" id="{59E1C149-0227-4DA1-BBEB-4EB15602C17B}"/>
              </a:ext>
            </a:extLst>
          </p:cNvPr>
          <p:cNvSpPr>
            <a:spLocks noGrp="1" noChangeArrowheads="1"/>
          </p:cNvSpPr>
          <p:nvPr>
            <p:ph idx="1"/>
          </p:nvPr>
        </p:nvSpPr>
        <p:spPr bwMode="auto">
          <a:xfrm>
            <a:off x="838200" y="2160278"/>
            <a:ext cx="10515600" cy="36820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ADVANTAGES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Guarantees an Optimal Solution:</a:t>
            </a: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If a feasible solution exists, the simplex method will find the optimal one.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Handles Multiple Constraints:</a:t>
            </a: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Suitable for problems with a large number of variables and constraints.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Easily Extendable:</a:t>
            </a: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The simplex method can be adapted for special cases like duality or sensitivity analysis.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latin typeface="Arial" panose="020B0604020202020204" pitchFamily="34" charset="0"/>
              </a:rPr>
              <a:t>LIMITATIONS:- </a:t>
            </a:r>
            <a:endParaRPr kumimoji="0" lang="en-US" altLang="en-US" sz="1800" b="0" i="0" u="none" strike="noStrike" cap="none" normalizeH="0" baseline="0" dirty="0">
              <a:ln>
                <a:noFill/>
              </a:ln>
              <a:solidFill>
                <a:schemeClr val="tx1"/>
              </a:solidFill>
              <a:effectLst/>
              <a:latin typeface="Arial" panose="020B0604020202020204" pitchFamily="34" charset="0"/>
            </a:endParaRPr>
          </a:p>
          <a:p>
            <a:r>
              <a:rPr lang="en-US" sz="1800" dirty="0"/>
              <a:t>Computational Intensity:</a:t>
            </a:r>
          </a:p>
          <a:p>
            <a:r>
              <a:rPr lang="en-US" sz="1800" dirty="0"/>
              <a:t>For very large problems, the method can be computationally expensive compared to modern techniques like Interior Point Methods.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560585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986B5-4147-4B4A-A998-B9F1FD9A46DD}"/>
              </a:ext>
            </a:extLst>
          </p:cNvPr>
          <p:cNvSpPr>
            <a:spLocks noGrp="1"/>
          </p:cNvSpPr>
          <p:nvPr>
            <p:ph type="title"/>
          </p:nvPr>
        </p:nvSpPr>
        <p:spPr/>
        <p:txBody>
          <a:bodyPr/>
          <a:lstStyle/>
          <a:p>
            <a:r>
              <a:rPr lang="en-US" dirty="0"/>
              <a:t>Key Ideas of the Simplex Method</a:t>
            </a:r>
            <a:endParaRPr lang="en-IN" dirty="0"/>
          </a:p>
        </p:txBody>
      </p:sp>
      <p:sp>
        <p:nvSpPr>
          <p:cNvPr id="3" name="Content Placeholder 2">
            <a:extLst>
              <a:ext uri="{FF2B5EF4-FFF2-40B4-BE49-F238E27FC236}">
                <a16:creationId xmlns:a16="http://schemas.microsoft.com/office/drawing/2014/main" id="{0E74C37B-4902-4565-B4A1-3AC1A9AA75F0}"/>
              </a:ext>
            </a:extLst>
          </p:cNvPr>
          <p:cNvSpPr>
            <a:spLocks noGrp="1"/>
          </p:cNvSpPr>
          <p:nvPr>
            <p:ph idx="1"/>
          </p:nvPr>
        </p:nvSpPr>
        <p:spPr/>
        <p:txBody>
          <a:bodyPr>
            <a:normAutofit fontScale="92500" lnSpcReduction="20000"/>
          </a:bodyPr>
          <a:lstStyle/>
          <a:p>
            <a:pPr marL="0" indent="0">
              <a:buNone/>
            </a:pPr>
            <a:r>
              <a:rPr lang="en-IN" b="1" dirty="0"/>
              <a:t>Standard Form of LP Problem:</a:t>
            </a:r>
            <a:endParaRPr lang="en-IN" dirty="0"/>
          </a:p>
          <a:p>
            <a:r>
              <a:rPr lang="en-IN" dirty="0"/>
              <a:t>Objective: Maximize (or minimize) a linear objective function.</a:t>
            </a:r>
          </a:p>
          <a:p>
            <a:pPr marL="0" indent="0">
              <a:buNone/>
            </a:pPr>
            <a:r>
              <a:rPr lang="en-IN" dirty="0"/>
              <a:t>		 Z = c</a:t>
            </a:r>
            <a:r>
              <a:rPr lang="en-IN" baseline="-25000" dirty="0"/>
              <a:t>1</a:t>
            </a:r>
            <a:r>
              <a:rPr lang="en-IN" dirty="0"/>
              <a:t>x</a:t>
            </a:r>
            <a:r>
              <a:rPr lang="en-IN" baseline="-25000" dirty="0"/>
              <a:t>1 </a:t>
            </a:r>
            <a:r>
              <a:rPr lang="en-IN" dirty="0"/>
              <a:t>+ c</a:t>
            </a:r>
            <a:r>
              <a:rPr lang="en-IN" baseline="-25000" dirty="0"/>
              <a:t>2</a:t>
            </a:r>
            <a:r>
              <a:rPr lang="en-IN" dirty="0"/>
              <a:t>x</a:t>
            </a:r>
            <a:r>
              <a:rPr lang="en-IN" baseline="-25000" dirty="0"/>
              <a:t>2 </a:t>
            </a:r>
            <a:r>
              <a:rPr lang="en-IN" dirty="0"/>
              <a:t>+⋯+ </a:t>
            </a:r>
            <a:r>
              <a:rPr lang="en-IN" dirty="0" err="1"/>
              <a:t>c</a:t>
            </a:r>
            <a:r>
              <a:rPr lang="en-IN" baseline="-25000" dirty="0" err="1"/>
              <a:t>n</a:t>
            </a:r>
            <a:r>
              <a:rPr lang="en-IN" dirty="0" err="1"/>
              <a:t>x</a:t>
            </a:r>
            <a:r>
              <a:rPr lang="en-IN" baseline="-25000" dirty="0" err="1"/>
              <a:t>n</a:t>
            </a:r>
            <a:r>
              <a:rPr lang="en-IN" dirty="0"/>
              <a:t>​</a:t>
            </a:r>
          </a:p>
          <a:p>
            <a:r>
              <a:rPr lang="en-IN" dirty="0"/>
              <a:t>Constraints: A system of linear inequalities or equalities. 				a</a:t>
            </a:r>
            <a:r>
              <a:rPr lang="en-IN" baseline="-25000" dirty="0"/>
              <a:t>11</a:t>
            </a:r>
            <a:r>
              <a:rPr lang="en-IN" dirty="0"/>
              <a:t>x</a:t>
            </a:r>
            <a:r>
              <a:rPr lang="en-IN" baseline="-25000" dirty="0"/>
              <a:t>1 </a:t>
            </a:r>
            <a:r>
              <a:rPr lang="en-IN" dirty="0"/>
              <a:t>+ a</a:t>
            </a:r>
            <a:r>
              <a:rPr lang="en-IN" baseline="-25000" dirty="0"/>
              <a:t>12</a:t>
            </a:r>
            <a:r>
              <a:rPr lang="en-IN" dirty="0"/>
              <a:t>x</a:t>
            </a:r>
            <a:r>
              <a:rPr lang="en-IN" baseline="-25000" dirty="0"/>
              <a:t>2 </a:t>
            </a:r>
            <a:r>
              <a:rPr lang="en-IN" dirty="0"/>
              <a:t>+⋯+a</a:t>
            </a:r>
            <a:r>
              <a:rPr lang="en-IN" baseline="-25000" dirty="0"/>
              <a:t>1n</a:t>
            </a:r>
            <a:r>
              <a:rPr lang="en-IN" dirty="0"/>
              <a:t>x</a:t>
            </a:r>
            <a:r>
              <a:rPr lang="en-IN" baseline="-25000" dirty="0"/>
              <a:t>n </a:t>
            </a:r>
            <a:r>
              <a:rPr lang="en-IN" dirty="0"/>
              <a:t>≤ b</a:t>
            </a:r>
            <a:r>
              <a:rPr lang="en-IN" baseline="-25000" dirty="0"/>
              <a:t>1 </a:t>
            </a:r>
          </a:p>
          <a:p>
            <a:pPr marL="914400" lvl="2" indent="0">
              <a:buNone/>
            </a:pPr>
            <a:r>
              <a:rPr lang="en-IN" dirty="0"/>
              <a:t>x</a:t>
            </a:r>
            <a:r>
              <a:rPr lang="en-IN" baseline="-25000" dirty="0"/>
              <a:t>1</a:t>
            </a:r>
            <a:r>
              <a:rPr lang="en-IN" dirty="0"/>
              <a:t>​,x</a:t>
            </a:r>
            <a:r>
              <a:rPr lang="en-IN" baseline="-25000" dirty="0"/>
              <a:t>2</a:t>
            </a:r>
            <a:r>
              <a:rPr lang="en-IN" dirty="0"/>
              <a:t>​,…,</a:t>
            </a:r>
            <a:r>
              <a:rPr lang="en-IN" dirty="0" err="1"/>
              <a:t>x</a:t>
            </a:r>
            <a:r>
              <a:rPr lang="en-IN" baseline="-25000" dirty="0" err="1"/>
              <a:t>n</a:t>
            </a:r>
            <a:r>
              <a:rPr lang="en-IN" baseline="-25000" dirty="0"/>
              <a:t> </a:t>
            </a:r>
            <a:r>
              <a:rPr lang="en-IN" dirty="0"/>
              <a:t>​≥ 0 (Non-negativity constraints).</a:t>
            </a:r>
          </a:p>
          <a:p>
            <a:r>
              <a:rPr lang="en-IN" b="1" dirty="0"/>
              <a:t>Conversion to Standard Form:</a:t>
            </a:r>
            <a:endParaRPr lang="en-IN" dirty="0"/>
          </a:p>
          <a:p>
            <a:r>
              <a:rPr lang="en-IN" dirty="0"/>
              <a:t>Convert all inequalities into equalities by introducing </a:t>
            </a:r>
            <a:r>
              <a:rPr lang="en-IN" b="1" dirty="0"/>
              <a:t>slack variables</a:t>
            </a:r>
            <a:r>
              <a:rPr lang="en-IN" dirty="0"/>
              <a:t> (extra variables to account for the difference).</a:t>
            </a:r>
          </a:p>
          <a:p>
            <a:r>
              <a:rPr lang="en-IN" dirty="0"/>
              <a:t>Example: </a:t>
            </a:r>
          </a:p>
          <a:p>
            <a:pPr marL="0" indent="0">
              <a:buNone/>
            </a:pPr>
            <a:r>
              <a:rPr lang="en-IN" dirty="0"/>
              <a:t>	2x</a:t>
            </a:r>
            <a:r>
              <a:rPr lang="en-IN" baseline="-25000" dirty="0"/>
              <a:t>1</a:t>
            </a:r>
            <a:r>
              <a:rPr lang="en-IN" dirty="0"/>
              <a:t>+3x</a:t>
            </a:r>
            <a:r>
              <a:rPr lang="en-IN" baseline="-25000" dirty="0"/>
              <a:t>2 </a:t>
            </a:r>
            <a:r>
              <a:rPr lang="en-IN" dirty="0"/>
              <a:t>≤ 8 ⇒ 2x</a:t>
            </a:r>
            <a:r>
              <a:rPr lang="en-IN" baseline="-25000" dirty="0"/>
              <a:t>1</a:t>
            </a:r>
            <a:r>
              <a:rPr lang="en-IN" dirty="0"/>
              <a:t>+3x</a:t>
            </a:r>
            <a:r>
              <a:rPr lang="en-IN" baseline="-25000" dirty="0"/>
              <a:t>2</a:t>
            </a:r>
            <a:r>
              <a:rPr lang="en-IN" dirty="0"/>
              <a:t>+s</a:t>
            </a:r>
            <a:r>
              <a:rPr lang="en-IN" baseline="-25000" dirty="0"/>
              <a:t>1 </a:t>
            </a:r>
            <a:r>
              <a:rPr lang="en-IN" dirty="0"/>
              <a:t>= 8, s</a:t>
            </a:r>
            <a:r>
              <a:rPr lang="en-IN" baseline="-25000" dirty="0"/>
              <a:t>1 </a:t>
            </a:r>
            <a:r>
              <a:rPr lang="en-IN" dirty="0"/>
              <a:t>≥ 0 </a:t>
            </a:r>
          </a:p>
        </p:txBody>
      </p:sp>
    </p:spTree>
    <p:extLst>
      <p:ext uri="{BB962C8B-B14F-4D97-AF65-F5344CB8AC3E}">
        <p14:creationId xmlns:p14="http://schemas.microsoft.com/office/powerpoint/2010/main" val="10853847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8EA60-D9EC-49FB-89B6-92A214854148}"/>
              </a:ext>
            </a:extLst>
          </p:cNvPr>
          <p:cNvSpPr>
            <a:spLocks noGrp="1"/>
          </p:cNvSpPr>
          <p:nvPr>
            <p:ph type="title"/>
          </p:nvPr>
        </p:nvSpPr>
        <p:spPr/>
        <p:txBody>
          <a:bodyPr/>
          <a:lstStyle/>
          <a:p>
            <a:r>
              <a:rPr lang="en-US" dirty="0"/>
              <a:t>Key Ideas of the Simplex Method</a:t>
            </a:r>
            <a:endParaRPr lang="en-IN" dirty="0"/>
          </a:p>
        </p:txBody>
      </p:sp>
      <p:sp>
        <p:nvSpPr>
          <p:cNvPr id="4" name="Rectangle 1">
            <a:extLst>
              <a:ext uri="{FF2B5EF4-FFF2-40B4-BE49-F238E27FC236}">
                <a16:creationId xmlns:a16="http://schemas.microsoft.com/office/drawing/2014/main" id="{A14261D1-13E6-4081-AAC5-20431522D369}"/>
              </a:ext>
            </a:extLst>
          </p:cNvPr>
          <p:cNvSpPr>
            <a:spLocks noGrp="1" noChangeArrowheads="1"/>
          </p:cNvSpPr>
          <p:nvPr>
            <p:ph idx="1"/>
          </p:nvPr>
        </p:nvSpPr>
        <p:spPr bwMode="auto">
          <a:xfrm>
            <a:off x="838201" y="2016136"/>
            <a:ext cx="105156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2. Geometric Intuition: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feasible region is a convex polyhedron defined by the constraints.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Simplex Method begins at a vertex of the feasible region and moves along its edges to find the optimal vertex (corner point).</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3. Pivoting: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At each step, the method selects an </a:t>
            </a:r>
            <a:r>
              <a:rPr kumimoji="0" lang="en-US" altLang="en-US" sz="1800" b="1" i="0" u="none" strike="noStrike" cap="none" normalizeH="0" baseline="0" dirty="0">
                <a:ln>
                  <a:noFill/>
                </a:ln>
                <a:solidFill>
                  <a:schemeClr val="tx1"/>
                </a:solidFill>
                <a:effectLst/>
                <a:latin typeface="Arial" panose="020B0604020202020204" pitchFamily="34" charset="0"/>
              </a:rPr>
              <a:t>entering variable</a:t>
            </a:r>
            <a:r>
              <a:rPr kumimoji="0" lang="en-US" altLang="en-US" sz="1800" b="0" i="0" u="none" strike="noStrike" cap="none" normalizeH="0" baseline="0" dirty="0">
                <a:ln>
                  <a:noFill/>
                </a:ln>
                <a:solidFill>
                  <a:schemeClr val="tx1"/>
                </a:solidFill>
                <a:effectLst/>
                <a:latin typeface="Arial" panose="020B0604020202020204" pitchFamily="34" charset="0"/>
              </a:rPr>
              <a:t> (one that increases or decreases the objective function) and an </a:t>
            </a:r>
            <a:r>
              <a:rPr kumimoji="0" lang="en-US" altLang="en-US" sz="1800" b="1" i="0" u="none" strike="noStrike" cap="none" normalizeH="0" baseline="0" dirty="0">
                <a:ln>
                  <a:noFill/>
                </a:ln>
                <a:solidFill>
                  <a:schemeClr val="tx1"/>
                </a:solidFill>
                <a:effectLst/>
                <a:latin typeface="Arial" panose="020B0604020202020204" pitchFamily="34" charset="0"/>
              </a:rPr>
              <a:t>exiting variable</a:t>
            </a:r>
            <a:r>
              <a:rPr kumimoji="0" lang="en-US" altLang="en-US" sz="1800" b="0" i="0" u="none" strike="noStrike" cap="none" normalizeH="0" baseline="0" dirty="0">
                <a:ln>
                  <a:noFill/>
                </a:ln>
                <a:solidFill>
                  <a:schemeClr val="tx1"/>
                </a:solidFill>
                <a:effectLst/>
                <a:latin typeface="Arial" panose="020B0604020202020204" pitchFamily="34" charset="0"/>
              </a:rPr>
              <a:t> (one that violates constraints if increased further).</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algorithm pivots to a new feasible solution by swapping these variables.</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4. Optimality Check:</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algorithm stops when no further improvement to the objective function is possible, meaning the current vertex is the optimal solution.</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825485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CCC86-725A-4FBC-9DC9-626B8D69307A}"/>
              </a:ext>
            </a:extLst>
          </p:cNvPr>
          <p:cNvSpPr>
            <a:spLocks noGrp="1"/>
          </p:cNvSpPr>
          <p:nvPr>
            <p:ph type="title"/>
          </p:nvPr>
        </p:nvSpPr>
        <p:spPr/>
        <p:txBody>
          <a:bodyPr/>
          <a:lstStyle/>
          <a:p>
            <a:r>
              <a:rPr lang="en-US" dirty="0"/>
              <a:t>Steps in the Simplex Method</a:t>
            </a:r>
            <a:endParaRPr lang="en-IN" dirty="0"/>
          </a:p>
        </p:txBody>
      </p:sp>
      <p:sp>
        <p:nvSpPr>
          <p:cNvPr id="4" name="Rectangle 1">
            <a:extLst>
              <a:ext uri="{FF2B5EF4-FFF2-40B4-BE49-F238E27FC236}">
                <a16:creationId xmlns:a16="http://schemas.microsoft.com/office/drawing/2014/main" id="{2A16B09A-D85C-4F9B-9B87-6CDD45B349E8}"/>
              </a:ext>
            </a:extLst>
          </p:cNvPr>
          <p:cNvSpPr>
            <a:spLocks noGrp="1" noChangeArrowheads="1"/>
          </p:cNvSpPr>
          <p:nvPr>
            <p:ph idx="1"/>
          </p:nvPr>
        </p:nvSpPr>
        <p:spPr bwMode="auto">
          <a:xfrm>
            <a:off x="838200" y="1816082"/>
            <a:ext cx="10552825" cy="4370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Formulate the LP Problem in Standard Form:</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Ensure all constraints are equalities by introducing slack variables.</a:t>
            </a: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Ensure all decision variables are non-negative.</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2. Set Up the Initial Simplex Tableau:</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Create a tableau containing coefficients of the objective function, constraints, and slack variables.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3. Choose the Entering Variable: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Identify the variable with the most negative coefficient in the objective row (for maximization problems).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4. Choose the Exiting Variable: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Compute the </a:t>
            </a:r>
            <a:r>
              <a:rPr kumimoji="0" lang="en-US" altLang="en-US" sz="1400" b="1" i="0" u="none" strike="noStrike" cap="none" normalizeH="0" baseline="0" dirty="0">
                <a:ln>
                  <a:noFill/>
                </a:ln>
                <a:solidFill>
                  <a:schemeClr val="tx1"/>
                </a:solidFill>
                <a:effectLst/>
                <a:latin typeface="Arial" panose="020B0604020202020204" pitchFamily="34" charset="0"/>
              </a:rPr>
              <a:t>minimum ratio test</a:t>
            </a:r>
            <a:r>
              <a:rPr kumimoji="0" lang="en-US" altLang="en-US" sz="1400" b="0" i="0" u="none" strike="noStrike" cap="none" normalizeH="0" baseline="0" dirty="0">
                <a:ln>
                  <a:noFill/>
                </a:ln>
                <a:solidFill>
                  <a:schemeClr val="tx1"/>
                </a:solidFill>
                <a:effectLst/>
                <a:latin typeface="Arial" panose="020B0604020202020204" pitchFamily="34" charset="0"/>
              </a:rPr>
              <a:t> to identify the constraint that limits the increase of the entering variable.</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5. Pivot Operation: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Perform row operations to update the tableau and maintain feasibility.</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6. Repeat Until Optimal:</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Continue iterations until no negative coefficients remain in the objective row (or until all improvement options are exhausted).</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7. Interpret the Solution: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The solution is given by the values of decision variables in the final tableau.</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30486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A2C80-AAAD-4735-A7E8-90F7C0855D2E}"/>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F03016E9-8332-4D2D-B228-296956B9A340}"/>
              </a:ext>
            </a:extLst>
          </p:cNvPr>
          <p:cNvSpPr>
            <a:spLocks noGrp="1"/>
          </p:cNvSpPr>
          <p:nvPr>
            <p:ph idx="1"/>
          </p:nvPr>
        </p:nvSpPr>
        <p:spPr/>
        <p:txBody>
          <a:bodyPr/>
          <a:lstStyle/>
          <a:p>
            <a:pPr marL="0" indent="0" algn="just">
              <a:buNone/>
            </a:pPr>
            <a:r>
              <a:rPr lang="en-US" b="1" dirty="0"/>
              <a:t>Operations Research (OR)</a:t>
            </a:r>
            <a:r>
              <a:rPr lang="en-US" dirty="0"/>
              <a:t> is a discipline that uses advanced analytical methods to make better decisions. It applies mathematical modeling, statistical analysis, and optimization techniques to solve complex problems and improve systems in various industries. OR is widely used in logistics, manufacturing, finance, healthcare, transportation, and other fields where efficient decision-making is critical.</a:t>
            </a:r>
            <a:endParaRPr lang="en-IN" dirty="0"/>
          </a:p>
        </p:txBody>
      </p:sp>
    </p:spTree>
    <p:extLst>
      <p:ext uri="{BB962C8B-B14F-4D97-AF65-F5344CB8AC3E}">
        <p14:creationId xmlns:p14="http://schemas.microsoft.com/office/powerpoint/2010/main" val="42013292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03A90-E42F-423B-88A7-D98D28F48DEE}"/>
              </a:ext>
            </a:extLst>
          </p:cNvPr>
          <p:cNvSpPr>
            <a:spLocks noGrp="1"/>
          </p:cNvSpPr>
          <p:nvPr>
            <p:ph type="title"/>
          </p:nvPr>
        </p:nvSpPr>
        <p:spPr/>
        <p:txBody>
          <a:bodyPr/>
          <a:lstStyle/>
          <a:p>
            <a:r>
              <a:rPr lang="en-US" dirty="0"/>
              <a:t>Business Use Case: Production Optimization</a:t>
            </a:r>
            <a:endParaRPr lang="en-IN" dirty="0"/>
          </a:p>
        </p:txBody>
      </p:sp>
      <p:sp>
        <p:nvSpPr>
          <p:cNvPr id="3" name="Content Placeholder 2">
            <a:extLst>
              <a:ext uri="{FF2B5EF4-FFF2-40B4-BE49-F238E27FC236}">
                <a16:creationId xmlns:a16="http://schemas.microsoft.com/office/drawing/2014/main" id="{170C8875-3D7F-41E5-9BB5-41952F2FE506}"/>
              </a:ext>
            </a:extLst>
          </p:cNvPr>
          <p:cNvSpPr>
            <a:spLocks noGrp="1"/>
          </p:cNvSpPr>
          <p:nvPr>
            <p:ph idx="1"/>
          </p:nvPr>
        </p:nvSpPr>
        <p:spPr/>
        <p:txBody>
          <a:bodyPr>
            <a:normAutofit fontScale="85000" lnSpcReduction="20000"/>
          </a:bodyPr>
          <a:lstStyle/>
          <a:p>
            <a:pPr marL="0" indent="0">
              <a:buNone/>
            </a:pPr>
            <a:r>
              <a:rPr lang="en-US" b="1" dirty="0"/>
              <a:t>Problem Statement</a:t>
            </a:r>
          </a:p>
          <a:p>
            <a:r>
              <a:rPr lang="en-US" dirty="0"/>
              <a:t>A company manufactures two products, </a:t>
            </a:r>
            <a:r>
              <a:rPr lang="en-US" b="1" dirty="0"/>
              <a:t>Product A</a:t>
            </a:r>
            <a:r>
              <a:rPr lang="en-US" dirty="0"/>
              <a:t> and </a:t>
            </a:r>
            <a:r>
              <a:rPr lang="en-US" b="1" dirty="0"/>
              <a:t>Product B</a:t>
            </a:r>
            <a:r>
              <a:rPr lang="en-US" dirty="0"/>
              <a:t>, using two resources, </a:t>
            </a:r>
            <a:r>
              <a:rPr lang="en-US" b="1" dirty="0"/>
              <a:t>Machine 1</a:t>
            </a:r>
            <a:r>
              <a:rPr lang="en-US" dirty="0"/>
              <a:t> and </a:t>
            </a:r>
            <a:r>
              <a:rPr lang="en-US" b="1" dirty="0"/>
              <a:t>Machine 2</a:t>
            </a:r>
            <a:r>
              <a:rPr lang="en-US" dirty="0"/>
              <a:t>. The company wants to maximize its profit while staying within the available resource limits.</a:t>
            </a:r>
          </a:p>
          <a:p>
            <a:r>
              <a:rPr lang="en-US" b="1" dirty="0"/>
              <a:t>Details:</a:t>
            </a:r>
            <a:endParaRPr lang="en-US" dirty="0"/>
          </a:p>
          <a:p>
            <a:r>
              <a:rPr lang="en-US" b="1" dirty="0"/>
              <a:t>Profit per unit:</a:t>
            </a:r>
            <a:r>
              <a:rPr lang="en-US" dirty="0"/>
              <a:t> $40 for Product A, $30 for Product B.</a:t>
            </a:r>
          </a:p>
          <a:p>
            <a:r>
              <a:rPr lang="en-US" b="1" dirty="0"/>
              <a:t>Machine 1 usage:</a:t>
            </a:r>
            <a:r>
              <a:rPr lang="en-US" dirty="0"/>
              <a:t> 2 hours for Product A, 1 hour for Product B.</a:t>
            </a:r>
          </a:p>
          <a:p>
            <a:r>
              <a:rPr lang="en-US" b="1" dirty="0"/>
              <a:t>Machine 2 usage:</a:t>
            </a:r>
            <a:r>
              <a:rPr lang="en-US" dirty="0"/>
              <a:t> 1 hour for Product A, 2 hours for Product B.</a:t>
            </a:r>
          </a:p>
          <a:p>
            <a:r>
              <a:rPr lang="en-US" b="1" dirty="0"/>
              <a:t>Machine availability:</a:t>
            </a:r>
            <a:endParaRPr lang="en-US" dirty="0"/>
          </a:p>
          <a:p>
            <a:pPr lvl="1"/>
            <a:r>
              <a:rPr lang="en-US" dirty="0"/>
              <a:t>Machine 1: 40 hours total.</a:t>
            </a:r>
          </a:p>
          <a:p>
            <a:pPr lvl="1"/>
            <a:r>
              <a:rPr lang="en-US" dirty="0"/>
              <a:t>Machine 2: 50 hours total.</a:t>
            </a:r>
          </a:p>
          <a:p>
            <a:r>
              <a:rPr lang="en-US" b="1" dirty="0"/>
              <a:t>Objective:</a:t>
            </a:r>
            <a:r>
              <a:rPr lang="en-US" dirty="0"/>
              <a:t> Maximize profit by deciding how many units of Product A (x1x_1x1​) and Product B (x2x_2x2​) to produce.</a:t>
            </a:r>
          </a:p>
          <a:p>
            <a:pPr marL="0" indent="0">
              <a:buNone/>
            </a:pPr>
            <a:endParaRPr lang="en-IN" dirty="0"/>
          </a:p>
        </p:txBody>
      </p:sp>
    </p:spTree>
    <p:extLst>
      <p:ext uri="{BB962C8B-B14F-4D97-AF65-F5344CB8AC3E}">
        <p14:creationId xmlns:p14="http://schemas.microsoft.com/office/powerpoint/2010/main" val="29918715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6E943-642A-495B-9CA2-BD5B62573D1F}"/>
              </a:ext>
            </a:extLst>
          </p:cNvPr>
          <p:cNvSpPr>
            <a:spLocks noGrp="1"/>
          </p:cNvSpPr>
          <p:nvPr>
            <p:ph type="title"/>
          </p:nvPr>
        </p:nvSpPr>
        <p:spPr/>
        <p:txBody>
          <a:bodyPr/>
          <a:lstStyle/>
          <a:p>
            <a:r>
              <a:rPr lang="en-US" dirty="0"/>
              <a:t>Business Use Case: Production Optimization</a:t>
            </a:r>
            <a:endParaRPr lang="en-IN" dirty="0"/>
          </a:p>
        </p:txBody>
      </p:sp>
      <p:sp>
        <p:nvSpPr>
          <p:cNvPr id="3" name="Content Placeholder 2">
            <a:extLst>
              <a:ext uri="{FF2B5EF4-FFF2-40B4-BE49-F238E27FC236}">
                <a16:creationId xmlns:a16="http://schemas.microsoft.com/office/drawing/2014/main" id="{64ECDDD0-1F9B-44C9-83BA-B0F22002E633}"/>
              </a:ext>
            </a:extLst>
          </p:cNvPr>
          <p:cNvSpPr>
            <a:spLocks noGrp="1"/>
          </p:cNvSpPr>
          <p:nvPr>
            <p:ph idx="1"/>
          </p:nvPr>
        </p:nvSpPr>
        <p:spPr/>
        <p:txBody>
          <a:bodyPr>
            <a:normAutofit fontScale="70000" lnSpcReduction="20000"/>
          </a:bodyPr>
          <a:lstStyle/>
          <a:p>
            <a:pPr marL="0" indent="0">
              <a:buNone/>
            </a:pPr>
            <a:r>
              <a:rPr lang="en-US" b="1" dirty="0"/>
              <a:t>Problem Statement</a:t>
            </a:r>
          </a:p>
          <a:p>
            <a:pPr marL="0" indent="0" algn="just">
              <a:buNone/>
            </a:pPr>
            <a:r>
              <a:rPr lang="en-US" dirty="0"/>
              <a:t>A company manufactures two products, </a:t>
            </a:r>
            <a:r>
              <a:rPr lang="en-US" b="1" dirty="0"/>
              <a:t>Product A</a:t>
            </a:r>
            <a:r>
              <a:rPr lang="en-US" dirty="0"/>
              <a:t> and </a:t>
            </a:r>
            <a:r>
              <a:rPr lang="en-US" b="1" dirty="0"/>
              <a:t>Product B</a:t>
            </a:r>
            <a:r>
              <a:rPr lang="en-US" dirty="0"/>
              <a:t>, using two resources, </a:t>
            </a:r>
            <a:r>
              <a:rPr lang="en-US" b="1" dirty="0"/>
              <a:t>Machine 1</a:t>
            </a:r>
            <a:r>
              <a:rPr lang="en-US" dirty="0"/>
              <a:t> and </a:t>
            </a:r>
            <a:r>
              <a:rPr lang="en-US" b="1" dirty="0"/>
              <a:t>Machine 2</a:t>
            </a:r>
            <a:r>
              <a:rPr lang="en-US" dirty="0"/>
              <a:t>. The company wants to maximize its profit while staying within the available resource limits.</a:t>
            </a:r>
          </a:p>
          <a:p>
            <a:pPr marL="0" indent="0">
              <a:buNone/>
            </a:pPr>
            <a:endParaRPr lang="en-US" b="1" dirty="0"/>
          </a:p>
          <a:p>
            <a:pPr marL="0" indent="0">
              <a:buNone/>
            </a:pPr>
            <a:r>
              <a:rPr lang="en-US" b="1" dirty="0"/>
              <a:t>Details:</a:t>
            </a:r>
            <a:endParaRPr lang="en-US" dirty="0"/>
          </a:p>
          <a:p>
            <a:r>
              <a:rPr lang="en-US" b="1" dirty="0"/>
              <a:t>Profit per unit:</a:t>
            </a:r>
            <a:r>
              <a:rPr lang="en-US" dirty="0"/>
              <a:t> $40 for Product A, $30 for Product B.</a:t>
            </a:r>
          </a:p>
          <a:p>
            <a:r>
              <a:rPr lang="en-US" b="1" dirty="0"/>
              <a:t>Machine 1 usage:</a:t>
            </a:r>
            <a:r>
              <a:rPr lang="en-US" dirty="0"/>
              <a:t> 2 hours for Product A, 1 hour for Product B.</a:t>
            </a:r>
          </a:p>
          <a:p>
            <a:r>
              <a:rPr lang="en-US" b="1" dirty="0"/>
              <a:t>Machine 2 usage:</a:t>
            </a:r>
            <a:r>
              <a:rPr lang="en-US" dirty="0"/>
              <a:t> 1 hour for Product A, 2 hours for Product B.</a:t>
            </a:r>
          </a:p>
          <a:p>
            <a:r>
              <a:rPr lang="en-US" b="1" dirty="0"/>
              <a:t>Machine availability:</a:t>
            </a:r>
            <a:endParaRPr lang="en-US" dirty="0"/>
          </a:p>
          <a:p>
            <a:pPr lvl="1"/>
            <a:r>
              <a:rPr lang="en-US" dirty="0"/>
              <a:t>Machine 1: 40 hours total.</a:t>
            </a:r>
          </a:p>
          <a:p>
            <a:pPr lvl="1"/>
            <a:r>
              <a:rPr lang="en-US" dirty="0"/>
              <a:t>Machine 2: 50 hours total.</a:t>
            </a:r>
          </a:p>
          <a:p>
            <a:r>
              <a:rPr lang="en-US" b="1" dirty="0"/>
              <a:t>Objective:</a:t>
            </a:r>
            <a:r>
              <a:rPr lang="en-US" dirty="0"/>
              <a:t> Maximize profit by deciding how many units of Product A  and Product B to produce.</a:t>
            </a:r>
          </a:p>
          <a:p>
            <a:endParaRPr lang="en-IN" dirty="0"/>
          </a:p>
        </p:txBody>
      </p:sp>
    </p:spTree>
    <p:extLst>
      <p:ext uri="{BB962C8B-B14F-4D97-AF65-F5344CB8AC3E}">
        <p14:creationId xmlns:p14="http://schemas.microsoft.com/office/powerpoint/2010/main" val="28308394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85AA7-663F-4D8E-B4B6-D2F4ECC1DE5E}"/>
              </a:ext>
            </a:extLst>
          </p:cNvPr>
          <p:cNvSpPr>
            <a:spLocks noGrp="1"/>
          </p:cNvSpPr>
          <p:nvPr>
            <p:ph type="title"/>
          </p:nvPr>
        </p:nvSpPr>
        <p:spPr/>
        <p:txBody>
          <a:bodyPr/>
          <a:lstStyle/>
          <a:p>
            <a:r>
              <a:rPr lang="en-US" dirty="0"/>
              <a:t>Step 1: Formulating the Linear Programming Problem</a:t>
            </a:r>
            <a:endParaRPr lang="en-IN" dirty="0"/>
          </a:p>
        </p:txBody>
      </p:sp>
      <p:sp>
        <p:nvSpPr>
          <p:cNvPr id="3" name="Content Placeholder 2">
            <a:extLst>
              <a:ext uri="{FF2B5EF4-FFF2-40B4-BE49-F238E27FC236}">
                <a16:creationId xmlns:a16="http://schemas.microsoft.com/office/drawing/2014/main" id="{0590E62F-016F-4A01-90F9-85C255E0F0CF}"/>
              </a:ext>
            </a:extLst>
          </p:cNvPr>
          <p:cNvSpPr>
            <a:spLocks noGrp="1"/>
          </p:cNvSpPr>
          <p:nvPr>
            <p:ph idx="1"/>
          </p:nvPr>
        </p:nvSpPr>
        <p:spPr/>
        <p:txBody>
          <a:bodyPr>
            <a:normAutofit fontScale="85000" lnSpcReduction="20000"/>
          </a:bodyPr>
          <a:lstStyle/>
          <a:p>
            <a:pPr marL="0" indent="0">
              <a:buNone/>
            </a:pPr>
            <a:r>
              <a:rPr lang="en-IN" b="1" dirty="0"/>
              <a:t>Decision Variables</a:t>
            </a:r>
          </a:p>
          <a:p>
            <a:r>
              <a:rPr lang="en-IN" dirty="0"/>
              <a:t>Let:</a:t>
            </a:r>
          </a:p>
          <a:p>
            <a:pPr marL="0" indent="0">
              <a:buNone/>
            </a:pPr>
            <a:r>
              <a:rPr lang="en-IN" dirty="0"/>
              <a:t>x</a:t>
            </a:r>
            <a:r>
              <a:rPr lang="en-IN" baseline="-25000" dirty="0"/>
              <a:t>1</a:t>
            </a:r>
            <a:r>
              <a:rPr lang="en-IN" dirty="0"/>
              <a:t>​ = units of Product A to produce.</a:t>
            </a:r>
          </a:p>
          <a:p>
            <a:pPr marL="0" indent="0">
              <a:buNone/>
            </a:pPr>
            <a:r>
              <a:rPr lang="en-IN" dirty="0"/>
              <a:t>x</a:t>
            </a:r>
            <a:r>
              <a:rPr lang="en-IN" baseline="-25000" dirty="0"/>
              <a:t>2</a:t>
            </a:r>
            <a:r>
              <a:rPr lang="en-IN" dirty="0"/>
              <a:t> = units of Product B to produce.</a:t>
            </a:r>
          </a:p>
          <a:p>
            <a:r>
              <a:rPr lang="en-IN" b="1" dirty="0"/>
              <a:t>Objective Function</a:t>
            </a:r>
          </a:p>
          <a:p>
            <a:r>
              <a:rPr lang="en-IN" dirty="0"/>
              <a:t>Maximize profit:</a:t>
            </a:r>
          </a:p>
          <a:p>
            <a:pPr marL="0" indent="0">
              <a:buNone/>
            </a:pPr>
            <a:r>
              <a:rPr lang="en-IN" dirty="0"/>
              <a:t>	Z = 40x</a:t>
            </a:r>
            <a:r>
              <a:rPr lang="en-IN" baseline="-25000" dirty="0"/>
              <a:t>1</a:t>
            </a:r>
            <a:r>
              <a:rPr lang="en-IN" dirty="0"/>
              <a:t>+30x</a:t>
            </a:r>
            <a:r>
              <a:rPr lang="en-IN" baseline="-25000" dirty="0"/>
              <a:t>2 	</a:t>
            </a:r>
          </a:p>
          <a:p>
            <a:pPr marL="0" indent="0">
              <a:buNone/>
            </a:pPr>
            <a:r>
              <a:rPr lang="en-IN" dirty="0"/>
              <a:t>​</a:t>
            </a:r>
            <a:r>
              <a:rPr lang="en-IN" b="1" dirty="0"/>
              <a:t>Constraints</a:t>
            </a:r>
          </a:p>
          <a:p>
            <a:r>
              <a:rPr lang="en-IN" dirty="0"/>
              <a:t>Machine 1 availability: 2x</a:t>
            </a:r>
            <a:r>
              <a:rPr lang="en-IN" baseline="-25000" dirty="0"/>
              <a:t>1</a:t>
            </a:r>
            <a:r>
              <a:rPr lang="en-IN" dirty="0"/>
              <a:t>+x</a:t>
            </a:r>
            <a:r>
              <a:rPr lang="en-IN" baseline="-25000" dirty="0"/>
              <a:t>2 </a:t>
            </a:r>
            <a:r>
              <a:rPr lang="en-IN" dirty="0"/>
              <a:t>≤ 40 </a:t>
            </a:r>
          </a:p>
          <a:p>
            <a:r>
              <a:rPr lang="en-IN" dirty="0"/>
              <a:t>Machine 2 availability: x</a:t>
            </a:r>
            <a:r>
              <a:rPr lang="en-IN" baseline="-25000" dirty="0"/>
              <a:t>1</a:t>
            </a:r>
            <a:r>
              <a:rPr lang="en-IN" dirty="0"/>
              <a:t>+2x</a:t>
            </a:r>
            <a:r>
              <a:rPr lang="en-IN" baseline="-25000" dirty="0"/>
              <a:t>2 </a:t>
            </a:r>
            <a:r>
              <a:rPr lang="en-IN" dirty="0"/>
              <a:t>≤ 50 </a:t>
            </a:r>
          </a:p>
          <a:p>
            <a:r>
              <a:rPr lang="en-IN" dirty="0"/>
              <a:t>Non-negativity constraints: x</a:t>
            </a:r>
            <a:r>
              <a:rPr lang="en-IN" baseline="-25000" dirty="0"/>
              <a:t>1 </a:t>
            </a:r>
            <a:r>
              <a:rPr lang="en-IN" dirty="0"/>
              <a:t>≥ 0 , x</a:t>
            </a:r>
            <a:r>
              <a:rPr lang="en-IN" baseline="-25000" dirty="0"/>
              <a:t>2 </a:t>
            </a:r>
            <a:r>
              <a:rPr lang="en-IN" dirty="0"/>
              <a:t>≥ 0</a:t>
            </a:r>
          </a:p>
          <a:p>
            <a:endParaRPr lang="en-IN" dirty="0"/>
          </a:p>
        </p:txBody>
      </p:sp>
    </p:spTree>
    <p:extLst>
      <p:ext uri="{BB962C8B-B14F-4D97-AF65-F5344CB8AC3E}">
        <p14:creationId xmlns:p14="http://schemas.microsoft.com/office/powerpoint/2010/main" val="37726913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4D8CE-52C7-46B3-B383-31CC7FE5723F}"/>
              </a:ext>
            </a:extLst>
          </p:cNvPr>
          <p:cNvSpPr>
            <a:spLocks noGrp="1"/>
          </p:cNvSpPr>
          <p:nvPr>
            <p:ph type="title"/>
          </p:nvPr>
        </p:nvSpPr>
        <p:spPr/>
        <p:txBody>
          <a:bodyPr/>
          <a:lstStyle/>
          <a:p>
            <a:r>
              <a:rPr lang="en-US" dirty="0"/>
              <a:t>Step 2: Converting to Standard Form</a:t>
            </a:r>
            <a:endParaRPr lang="en-IN" dirty="0"/>
          </a:p>
        </p:txBody>
      </p:sp>
      <p:sp>
        <p:nvSpPr>
          <p:cNvPr id="3" name="Content Placeholder 2">
            <a:extLst>
              <a:ext uri="{FF2B5EF4-FFF2-40B4-BE49-F238E27FC236}">
                <a16:creationId xmlns:a16="http://schemas.microsoft.com/office/drawing/2014/main" id="{1A768D56-29EB-4050-9668-D8243FA69A36}"/>
              </a:ext>
            </a:extLst>
          </p:cNvPr>
          <p:cNvSpPr>
            <a:spLocks noGrp="1"/>
          </p:cNvSpPr>
          <p:nvPr>
            <p:ph idx="1"/>
          </p:nvPr>
        </p:nvSpPr>
        <p:spPr/>
        <p:txBody>
          <a:bodyPr/>
          <a:lstStyle/>
          <a:p>
            <a:pPr marL="0" indent="0">
              <a:buNone/>
            </a:pPr>
            <a:r>
              <a:rPr lang="en-US" dirty="0"/>
              <a:t>Add </a:t>
            </a:r>
            <a:r>
              <a:rPr lang="en-US" b="1" dirty="0"/>
              <a:t>slack variables</a:t>
            </a:r>
            <a:r>
              <a:rPr lang="en-US" dirty="0"/>
              <a:t> (s</a:t>
            </a:r>
            <a:r>
              <a:rPr lang="en-US" baseline="-25000" dirty="0"/>
              <a:t>1</a:t>
            </a:r>
            <a:r>
              <a:rPr lang="en-US" dirty="0"/>
              <a:t> and s</a:t>
            </a:r>
            <a:r>
              <a:rPr lang="en-US" baseline="-25000" dirty="0"/>
              <a:t>2</a:t>
            </a:r>
            <a:r>
              <a:rPr lang="en-US" dirty="0"/>
              <a:t>​) to convert inequalities into equalities:</a:t>
            </a:r>
          </a:p>
          <a:p>
            <a:r>
              <a:rPr lang="en-US" dirty="0"/>
              <a:t>Machine 1 constraint: 2x</a:t>
            </a:r>
            <a:r>
              <a:rPr lang="en-US" baseline="-25000" dirty="0"/>
              <a:t>1 </a:t>
            </a:r>
            <a:r>
              <a:rPr lang="en-US" dirty="0"/>
              <a:t>+ x</a:t>
            </a:r>
            <a:r>
              <a:rPr lang="en-US" baseline="-25000" dirty="0"/>
              <a:t>2 </a:t>
            </a:r>
            <a:r>
              <a:rPr lang="en-US" dirty="0"/>
              <a:t>+ s</a:t>
            </a:r>
            <a:r>
              <a:rPr lang="en-US" baseline="-25000" dirty="0"/>
              <a:t>1</a:t>
            </a:r>
            <a:r>
              <a:rPr lang="en-US" dirty="0"/>
              <a:t>=40</a:t>
            </a:r>
          </a:p>
          <a:p>
            <a:r>
              <a:rPr lang="en-US" dirty="0"/>
              <a:t>Machine 2 constraint: x</a:t>
            </a:r>
            <a:r>
              <a:rPr lang="en-US" baseline="-25000" dirty="0"/>
              <a:t>1 </a:t>
            </a:r>
            <a:r>
              <a:rPr lang="en-US" dirty="0"/>
              <a:t>+ 2x</a:t>
            </a:r>
            <a:r>
              <a:rPr lang="en-US" baseline="-25000" dirty="0"/>
              <a:t>2 </a:t>
            </a:r>
            <a:r>
              <a:rPr lang="en-US" dirty="0"/>
              <a:t>+ s</a:t>
            </a:r>
            <a:r>
              <a:rPr lang="en-US" baseline="-25000" dirty="0"/>
              <a:t>2 </a:t>
            </a:r>
            <a:r>
              <a:rPr lang="en-US" dirty="0"/>
              <a:t>= 50</a:t>
            </a:r>
          </a:p>
          <a:p>
            <a:r>
              <a:rPr lang="en-US" dirty="0"/>
              <a:t>Objective Function (to be maximized):</a:t>
            </a:r>
          </a:p>
          <a:p>
            <a:r>
              <a:rPr lang="en-US" dirty="0"/>
              <a:t>Z = 40x</a:t>
            </a:r>
            <a:r>
              <a:rPr lang="en-US" baseline="-25000" dirty="0"/>
              <a:t>1 </a:t>
            </a:r>
            <a:r>
              <a:rPr lang="en-US" dirty="0"/>
              <a:t>+ 30x</a:t>
            </a:r>
            <a:r>
              <a:rPr lang="en-US" baseline="-25000" dirty="0"/>
              <a:t>2 </a:t>
            </a:r>
            <a:r>
              <a:rPr lang="en-US" dirty="0"/>
              <a:t>+ 0s</a:t>
            </a:r>
            <a:r>
              <a:rPr lang="en-US" baseline="-25000" dirty="0"/>
              <a:t>1</a:t>
            </a:r>
            <a:r>
              <a:rPr lang="en-US" dirty="0"/>
              <a:t>+ 0s</a:t>
            </a:r>
            <a:r>
              <a:rPr lang="en-US" baseline="-25000" dirty="0"/>
              <a:t>2</a:t>
            </a:r>
            <a:endParaRPr lang="en-IN" baseline="-25000" dirty="0"/>
          </a:p>
        </p:txBody>
      </p:sp>
    </p:spTree>
    <p:extLst>
      <p:ext uri="{BB962C8B-B14F-4D97-AF65-F5344CB8AC3E}">
        <p14:creationId xmlns:p14="http://schemas.microsoft.com/office/powerpoint/2010/main" val="40650571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A44C5-B0E4-4982-9FC1-D33CB291C488}"/>
              </a:ext>
            </a:extLst>
          </p:cNvPr>
          <p:cNvSpPr>
            <a:spLocks noGrp="1"/>
          </p:cNvSpPr>
          <p:nvPr>
            <p:ph type="title"/>
          </p:nvPr>
        </p:nvSpPr>
        <p:spPr/>
        <p:txBody>
          <a:bodyPr/>
          <a:lstStyle/>
          <a:p>
            <a:r>
              <a:rPr lang="en-US" dirty="0"/>
              <a:t>Business Use Case – Logistic Cost Optimization</a:t>
            </a:r>
            <a:endParaRPr lang="en-IN" dirty="0"/>
          </a:p>
        </p:txBody>
      </p:sp>
      <p:sp>
        <p:nvSpPr>
          <p:cNvPr id="3" name="Content Placeholder 2">
            <a:extLst>
              <a:ext uri="{FF2B5EF4-FFF2-40B4-BE49-F238E27FC236}">
                <a16:creationId xmlns:a16="http://schemas.microsoft.com/office/drawing/2014/main" id="{B43E4D44-2D03-4B32-9F89-D83E001B3104}"/>
              </a:ext>
            </a:extLst>
          </p:cNvPr>
          <p:cNvSpPr>
            <a:spLocks noGrp="1"/>
          </p:cNvSpPr>
          <p:nvPr>
            <p:ph idx="1"/>
          </p:nvPr>
        </p:nvSpPr>
        <p:spPr/>
        <p:txBody>
          <a:bodyPr>
            <a:normAutofit fontScale="55000" lnSpcReduction="20000"/>
          </a:bodyPr>
          <a:lstStyle/>
          <a:p>
            <a:r>
              <a:rPr lang="en-US" b="1" dirty="0"/>
              <a:t>Problem Statement</a:t>
            </a:r>
          </a:p>
          <a:p>
            <a:r>
              <a:rPr lang="en-US" dirty="0"/>
              <a:t>A logistics company needs to plan the transportation of goods between two warehouses (Warehouse 1 and Warehouse 2) and two destinations (Destination A and Destination B). The goal is to minimize the total transportation cost while meeting the demand at each destination and not exceeding the supply from each warehouse.</a:t>
            </a:r>
          </a:p>
          <a:p>
            <a:r>
              <a:rPr lang="en-US" b="1" dirty="0"/>
              <a:t>Details:</a:t>
            </a:r>
          </a:p>
          <a:p>
            <a:r>
              <a:rPr lang="en-US" b="1" dirty="0"/>
              <a:t>Transportation Costs (per unit)</a:t>
            </a:r>
            <a:r>
              <a:rPr lang="en-US" dirty="0"/>
              <a:t>:</a:t>
            </a:r>
          </a:p>
          <a:p>
            <a:pPr lvl="1"/>
            <a:r>
              <a:rPr lang="en-US" dirty="0"/>
              <a:t>Warehouse 1 to Destination A: $20</a:t>
            </a:r>
          </a:p>
          <a:p>
            <a:pPr lvl="1"/>
            <a:r>
              <a:rPr lang="en-US" dirty="0"/>
              <a:t>Warehouse 1 to Destination B: $30</a:t>
            </a:r>
          </a:p>
          <a:p>
            <a:pPr lvl="1"/>
            <a:r>
              <a:rPr lang="en-US" dirty="0"/>
              <a:t>Warehouse 2 to Destination A: $25</a:t>
            </a:r>
          </a:p>
          <a:p>
            <a:pPr lvl="1"/>
            <a:r>
              <a:rPr lang="en-US" dirty="0"/>
              <a:t>Warehouse 2 to Destination B: $35</a:t>
            </a:r>
          </a:p>
          <a:p>
            <a:r>
              <a:rPr lang="en-US" b="1" dirty="0"/>
              <a:t>Supply from Warehouses</a:t>
            </a:r>
            <a:r>
              <a:rPr lang="en-US" dirty="0"/>
              <a:t>:</a:t>
            </a:r>
          </a:p>
          <a:p>
            <a:pPr lvl="1"/>
            <a:r>
              <a:rPr lang="en-US" dirty="0"/>
              <a:t>Warehouse 1: 70 units</a:t>
            </a:r>
          </a:p>
          <a:p>
            <a:pPr lvl="1"/>
            <a:r>
              <a:rPr lang="en-US" dirty="0"/>
              <a:t>Warehouse 2: 50 units</a:t>
            </a:r>
          </a:p>
          <a:p>
            <a:r>
              <a:rPr lang="en-US" b="1" dirty="0"/>
              <a:t>Demand at Destinations</a:t>
            </a:r>
            <a:r>
              <a:rPr lang="en-US" dirty="0"/>
              <a:t>:</a:t>
            </a:r>
          </a:p>
          <a:p>
            <a:pPr lvl="1"/>
            <a:r>
              <a:rPr lang="en-US" dirty="0"/>
              <a:t>Destination A: 60 units</a:t>
            </a:r>
          </a:p>
          <a:p>
            <a:pPr lvl="1"/>
            <a:r>
              <a:rPr lang="en-US" dirty="0"/>
              <a:t>Destination B: 60 units</a:t>
            </a:r>
          </a:p>
          <a:p>
            <a:r>
              <a:rPr lang="en-US" b="1" dirty="0"/>
              <a:t>Objective:</a:t>
            </a:r>
          </a:p>
          <a:p>
            <a:r>
              <a:rPr lang="en-US" dirty="0"/>
              <a:t>Minimize the total transportation cost by determining how many units to transport from each warehouse to each destination.</a:t>
            </a:r>
          </a:p>
          <a:p>
            <a:endParaRPr lang="en-IN" dirty="0"/>
          </a:p>
        </p:txBody>
      </p:sp>
    </p:spTree>
    <p:extLst>
      <p:ext uri="{BB962C8B-B14F-4D97-AF65-F5344CB8AC3E}">
        <p14:creationId xmlns:p14="http://schemas.microsoft.com/office/powerpoint/2010/main" val="11417332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AAB12-8368-4268-B41D-4A05A7800F67}"/>
              </a:ext>
            </a:extLst>
          </p:cNvPr>
          <p:cNvSpPr>
            <a:spLocks noGrp="1"/>
          </p:cNvSpPr>
          <p:nvPr>
            <p:ph type="title"/>
          </p:nvPr>
        </p:nvSpPr>
        <p:spPr/>
        <p:txBody>
          <a:bodyPr/>
          <a:lstStyle/>
          <a:p>
            <a:r>
              <a:rPr lang="en-US" dirty="0"/>
              <a:t>Solution</a:t>
            </a:r>
            <a:endParaRPr lang="en-IN" dirty="0"/>
          </a:p>
        </p:txBody>
      </p:sp>
      <p:sp>
        <p:nvSpPr>
          <p:cNvPr id="3" name="Content Placeholder 2">
            <a:extLst>
              <a:ext uri="{FF2B5EF4-FFF2-40B4-BE49-F238E27FC236}">
                <a16:creationId xmlns:a16="http://schemas.microsoft.com/office/drawing/2014/main" id="{9B1363D0-AE72-435B-B1DA-B5EBB03C6848}"/>
              </a:ext>
            </a:extLst>
          </p:cNvPr>
          <p:cNvSpPr>
            <a:spLocks noGrp="1"/>
          </p:cNvSpPr>
          <p:nvPr>
            <p:ph idx="1"/>
          </p:nvPr>
        </p:nvSpPr>
        <p:spPr/>
        <p:txBody>
          <a:bodyPr>
            <a:normAutofit fontScale="62500" lnSpcReduction="20000"/>
          </a:bodyPr>
          <a:lstStyle/>
          <a:p>
            <a:r>
              <a:rPr lang="en-US" dirty="0"/>
              <a:t>A company needs to minimize the total cost of production for two products, </a:t>
            </a:r>
            <a:r>
              <a:rPr lang="en-US" b="1" dirty="0"/>
              <a:t>Product A</a:t>
            </a:r>
            <a:r>
              <a:rPr lang="en-US" dirty="0"/>
              <a:t> and </a:t>
            </a:r>
            <a:r>
              <a:rPr lang="en-US" b="1" dirty="0"/>
              <a:t>Product B</a:t>
            </a:r>
            <a:r>
              <a:rPr lang="en-US" dirty="0"/>
              <a:t>, using two resources, </a:t>
            </a:r>
            <a:r>
              <a:rPr lang="en-US" b="1" dirty="0"/>
              <a:t>Machine 1</a:t>
            </a:r>
            <a:r>
              <a:rPr lang="en-US" dirty="0"/>
              <a:t> and </a:t>
            </a:r>
            <a:r>
              <a:rPr lang="en-US" b="1" dirty="0"/>
              <a:t>Machine 2</a:t>
            </a:r>
            <a:r>
              <a:rPr lang="en-US" dirty="0"/>
              <a:t>, while meeting the demand for both products and staying within resource availability.</a:t>
            </a:r>
          </a:p>
          <a:p>
            <a:r>
              <a:rPr lang="en-US" b="1" dirty="0"/>
              <a:t>Details:</a:t>
            </a:r>
          </a:p>
          <a:p>
            <a:r>
              <a:rPr lang="en-US" b="1" dirty="0"/>
              <a:t>Cost per unit of production</a:t>
            </a:r>
            <a:r>
              <a:rPr lang="en-US" dirty="0"/>
              <a:t>:</a:t>
            </a:r>
          </a:p>
          <a:p>
            <a:pPr lvl="1"/>
            <a:r>
              <a:rPr lang="en-US" dirty="0"/>
              <a:t>Product A: $50</a:t>
            </a:r>
          </a:p>
          <a:p>
            <a:pPr lvl="1"/>
            <a:r>
              <a:rPr lang="en-US" dirty="0"/>
              <a:t>Product B: $40</a:t>
            </a:r>
          </a:p>
          <a:p>
            <a:r>
              <a:rPr lang="en-US" b="1" dirty="0"/>
              <a:t>Machine usage per unit</a:t>
            </a:r>
            <a:r>
              <a:rPr lang="en-US" dirty="0"/>
              <a:t>:</a:t>
            </a:r>
          </a:p>
          <a:p>
            <a:pPr lvl="1"/>
            <a:r>
              <a:rPr lang="en-US" dirty="0"/>
              <a:t>Machine 1: 3 hours for Product A, 2 hours for Product B</a:t>
            </a:r>
          </a:p>
          <a:p>
            <a:pPr lvl="1"/>
            <a:r>
              <a:rPr lang="en-US" dirty="0"/>
              <a:t>Machine 2: 1 hour for Product A, 3 hours for Product B</a:t>
            </a:r>
          </a:p>
          <a:p>
            <a:r>
              <a:rPr lang="en-US" b="1" dirty="0"/>
              <a:t>Machine availability</a:t>
            </a:r>
            <a:r>
              <a:rPr lang="en-US" dirty="0"/>
              <a:t>:</a:t>
            </a:r>
          </a:p>
          <a:p>
            <a:pPr lvl="1"/>
            <a:r>
              <a:rPr lang="en-US" dirty="0"/>
              <a:t>Machine 1: 60 hours</a:t>
            </a:r>
          </a:p>
          <a:p>
            <a:pPr lvl="1"/>
            <a:r>
              <a:rPr lang="en-US" dirty="0"/>
              <a:t>Machine 2: 60 hours</a:t>
            </a:r>
          </a:p>
          <a:p>
            <a:r>
              <a:rPr lang="en-US" b="1" dirty="0"/>
              <a:t>Demand</a:t>
            </a:r>
            <a:r>
              <a:rPr lang="en-US" dirty="0"/>
              <a:t>:</a:t>
            </a:r>
          </a:p>
          <a:p>
            <a:pPr lvl="1"/>
            <a:r>
              <a:rPr lang="en-US" dirty="0"/>
              <a:t>Product A: At least 10 units</a:t>
            </a:r>
          </a:p>
          <a:p>
            <a:pPr lvl="1"/>
            <a:r>
              <a:rPr lang="en-US" dirty="0"/>
              <a:t>Product B: At least 15 units</a:t>
            </a:r>
          </a:p>
          <a:p>
            <a:endParaRPr lang="en-IN" dirty="0"/>
          </a:p>
        </p:txBody>
      </p:sp>
    </p:spTree>
    <p:extLst>
      <p:ext uri="{BB962C8B-B14F-4D97-AF65-F5344CB8AC3E}">
        <p14:creationId xmlns:p14="http://schemas.microsoft.com/office/powerpoint/2010/main" val="15336633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7196C-2B81-4E0A-8FE9-301F7CB61A93}"/>
              </a:ext>
            </a:extLst>
          </p:cNvPr>
          <p:cNvSpPr>
            <a:spLocks noGrp="1"/>
          </p:cNvSpPr>
          <p:nvPr>
            <p:ph type="title"/>
          </p:nvPr>
        </p:nvSpPr>
        <p:spPr/>
        <p:txBody>
          <a:bodyPr/>
          <a:lstStyle/>
          <a:p>
            <a:r>
              <a:rPr lang="en-US" dirty="0"/>
              <a:t>Step-1 Formulating the Linear Programming Problem</a:t>
            </a:r>
            <a:endParaRPr lang="en-IN" dirty="0"/>
          </a:p>
        </p:txBody>
      </p:sp>
      <p:sp>
        <p:nvSpPr>
          <p:cNvPr id="3" name="Content Placeholder 2">
            <a:extLst>
              <a:ext uri="{FF2B5EF4-FFF2-40B4-BE49-F238E27FC236}">
                <a16:creationId xmlns:a16="http://schemas.microsoft.com/office/drawing/2014/main" id="{789E3448-8465-4992-AAF5-B3DDA6C5E6B3}"/>
              </a:ext>
            </a:extLst>
          </p:cNvPr>
          <p:cNvSpPr>
            <a:spLocks noGrp="1"/>
          </p:cNvSpPr>
          <p:nvPr>
            <p:ph idx="1"/>
          </p:nvPr>
        </p:nvSpPr>
        <p:spPr/>
        <p:txBody>
          <a:bodyPr/>
          <a:lstStyle/>
          <a:p>
            <a:r>
              <a:rPr lang="en-US" b="1" dirty="0"/>
              <a:t>Decision Variables</a:t>
            </a:r>
          </a:p>
          <a:p>
            <a:r>
              <a:rPr lang="en-US" dirty="0"/>
              <a:t>Let:</a:t>
            </a:r>
          </a:p>
          <a:p>
            <a:r>
              <a:rPr lang="en-US" dirty="0"/>
              <a:t>x</a:t>
            </a:r>
            <a:r>
              <a:rPr lang="en-US" baseline="-25000" dirty="0"/>
              <a:t>1</a:t>
            </a:r>
            <a:r>
              <a:rPr lang="en-US" dirty="0"/>
              <a:t>: Units of </a:t>
            </a:r>
            <a:r>
              <a:rPr lang="en-US" b="1" dirty="0"/>
              <a:t>Product A</a:t>
            </a:r>
            <a:r>
              <a:rPr lang="en-US" dirty="0"/>
              <a:t> to produce</a:t>
            </a:r>
          </a:p>
          <a:p>
            <a:r>
              <a:rPr lang="en-US" dirty="0"/>
              <a:t>x</a:t>
            </a:r>
            <a:r>
              <a:rPr lang="en-US" baseline="-25000" dirty="0"/>
              <a:t>2</a:t>
            </a:r>
            <a:r>
              <a:rPr lang="en-US" dirty="0"/>
              <a:t>​: Units of </a:t>
            </a:r>
            <a:r>
              <a:rPr lang="en-US" b="1" dirty="0"/>
              <a:t>Product B</a:t>
            </a:r>
            <a:r>
              <a:rPr lang="en-US" dirty="0"/>
              <a:t> to produce</a:t>
            </a:r>
          </a:p>
          <a:p>
            <a:pPr marL="0" indent="0">
              <a:buNone/>
            </a:pPr>
            <a:endParaRPr lang="en-US" dirty="0"/>
          </a:p>
          <a:p>
            <a:pPr marL="0" indent="0">
              <a:buNone/>
            </a:pPr>
            <a:r>
              <a:rPr lang="en-US" b="1" dirty="0"/>
              <a:t>Objective Function</a:t>
            </a:r>
          </a:p>
          <a:p>
            <a:r>
              <a:rPr lang="en-US" dirty="0"/>
              <a:t>Minimize cost:</a:t>
            </a:r>
          </a:p>
          <a:p>
            <a:pPr marL="0" indent="0">
              <a:buNone/>
            </a:pPr>
            <a:r>
              <a:rPr lang="en-US" dirty="0"/>
              <a:t>Z = 50x</a:t>
            </a:r>
            <a:r>
              <a:rPr lang="en-US" baseline="-25000" dirty="0"/>
              <a:t>1 </a:t>
            </a:r>
            <a:r>
              <a:rPr lang="en-US" dirty="0"/>
              <a:t>+ 40x</a:t>
            </a:r>
            <a:r>
              <a:rPr lang="en-US" baseline="-25000" dirty="0"/>
              <a:t>2</a:t>
            </a:r>
            <a:r>
              <a:rPr lang="en-US" dirty="0"/>
              <a:t>​</a:t>
            </a:r>
            <a:endParaRPr lang="en-IN" dirty="0"/>
          </a:p>
        </p:txBody>
      </p:sp>
    </p:spTree>
    <p:extLst>
      <p:ext uri="{BB962C8B-B14F-4D97-AF65-F5344CB8AC3E}">
        <p14:creationId xmlns:p14="http://schemas.microsoft.com/office/powerpoint/2010/main" val="29607591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B0D16-F07D-441E-9117-ECB8BCED932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B02E2D1-DB42-40C6-ABCA-CFFE4A180EC8}"/>
              </a:ext>
            </a:extLst>
          </p:cNvPr>
          <p:cNvSpPr>
            <a:spLocks noGrp="1"/>
          </p:cNvSpPr>
          <p:nvPr>
            <p:ph idx="1"/>
          </p:nvPr>
        </p:nvSpPr>
        <p:spPr/>
        <p:txBody>
          <a:bodyPr/>
          <a:lstStyle/>
          <a:p>
            <a:pPr marL="0" indent="0">
              <a:buNone/>
            </a:pPr>
            <a:r>
              <a:rPr lang="en-IN" b="1" dirty="0"/>
              <a:t>Constraints</a:t>
            </a:r>
          </a:p>
          <a:p>
            <a:r>
              <a:rPr lang="en-IN" b="1" dirty="0"/>
              <a:t>Machine 1 availability</a:t>
            </a:r>
            <a:r>
              <a:rPr lang="en-IN" dirty="0"/>
              <a:t>: 3x</a:t>
            </a:r>
            <a:r>
              <a:rPr lang="en-IN" baseline="-25000" dirty="0"/>
              <a:t>1 </a:t>
            </a:r>
            <a:r>
              <a:rPr lang="en-IN" dirty="0"/>
              <a:t>+ 2x</a:t>
            </a:r>
            <a:r>
              <a:rPr lang="en-IN" baseline="-25000" dirty="0"/>
              <a:t>2 </a:t>
            </a:r>
            <a:r>
              <a:rPr lang="en-IN" dirty="0"/>
              <a:t>≤ 60</a:t>
            </a:r>
          </a:p>
          <a:p>
            <a:r>
              <a:rPr lang="en-IN" b="1" dirty="0"/>
              <a:t>Machine 2 availability</a:t>
            </a:r>
            <a:r>
              <a:rPr lang="en-IN" dirty="0"/>
              <a:t>: x</a:t>
            </a:r>
            <a:r>
              <a:rPr lang="en-IN" baseline="-25000" dirty="0"/>
              <a:t>1</a:t>
            </a:r>
            <a:r>
              <a:rPr lang="en-IN" dirty="0"/>
              <a:t>+3x</a:t>
            </a:r>
            <a:r>
              <a:rPr lang="en-IN" baseline="-25000" dirty="0"/>
              <a:t>2</a:t>
            </a:r>
            <a:r>
              <a:rPr lang="en-IN" dirty="0"/>
              <a:t> ≤ 50</a:t>
            </a:r>
          </a:p>
          <a:p>
            <a:r>
              <a:rPr lang="en-IN" b="1" dirty="0"/>
              <a:t>Demand constraints</a:t>
            </a:r>
            <a:r>
              <a:rPr lang="en-IN" dirty="0"/>
              <a:t>:</a:t>
            </a:r>
          </a:p>
          <a:p>
            <a:pPr lvl="1"/>
            <a:r>
              <a:rPr lang="en-IN" dirty="0"/>
              <a:t>X</a:t>
            </a:r>
            <a:r>
              <a:rPr lang="en-IN" baseline="-25000" dirty="0"/>
              <a:t>1</a:t>
            </a:r>
            <a:r>
              <a:rPr lang="en-IN" dirty="0"/>
              <a:t> ≥ 10</a:t>
            </a:r>
          </a:p>
          <a:p>
            <a:pPr lvl="1"/>
            <a:r>
              <a:rPr lang="en-IN" dirty="0"/>
              <a:t>X</a:t>
            </a:r>
            <a:r>
              <a:rPr lang="en-IN" baseline="-25000" dirty="0"/>
              <a:t>2</a:t>
            </a:r>
            <a:r>
              <a:rPr lang="en-IN" dirty="0"/>
              <a:t> ≥ 15</a:t>
            </a:r>
          </a:p>
          <a:p>
            <a:r>
              <a:rPr lang="en-IN" b="1" dirty="0"/>
              <a:t>Non-negativity constraints</a:t>
            </a:r>
            <a:r>
              <a:rPr lang="en-IN" dirty="0"/>
              <a:t>:</a:t>
            </a:r>
          </a:p>
          <a:p>
            <a:pPr lvl="1"/>
            <a:r>
              <a:rPr lang="en-IN" dirty="0"/>
              <a:t>X</a:t>
            </a:r>
            <a:r>
              <a:rPr lang="en-IN" baseline="-25000" dirty="0"/>
              <a:t>1</a:t>
            </a:r>
            <a:r>
              <a:rPr lang="en-IN" dirty="0"/>
              <a:t> ≥ 0</a:t>
            </a:r>
          </a:p>
          <a:p>
            <a:pPr lvl="1"/>
            <a:r>
              <a:rPr lang="en-IN" dirty="0"/>
              <a:t>X</a:t>
            </a:r>
            <a:r>
              <a:rPr lang="en-IN" baseline="-25000" dirty="0"/>
              <a:t>2</a:t>
            </a:r>
            <a:r>
              <a:rPr lang="en-IN" dirty="0"/>
              <a:t> ≥ 0</a:t>
            </a:r>
          </a:p>
          <a:p>
            <a:endParaRPr lang="en-IN" dirty="0"/>
          </a:p>
        </p:txBody>
      </p:sp>
    </p:spTree>
    <p:extLst>
      <p:ext uri="{BB962C8B-B14F-4D97-AF65-F5344CB8AC3E}">
        <p14:creationId xmlns:p14="http://schemas.microsoft.com/office/powerpoint/2010/main" val="21833812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D73E6-3F3C-432F-8182-37AFF95E301D}"/>
              </a:ext>
            </a:extLst>
          </p:cNvPr>
          <p:cNvSpPr>
            <a:spLocks noGrp="1"/>
          </p:cNvSpPr>
          <p:nvPr>
            <p:ph type="title"/>
          </p:nvPr>
        </p:nvSpPr>
        <p:spPr/>
        <p:txBody>
          <a:bodyPr/>
          <a:lstStyle/>
          <a:p>
            <a:r>
              <a:rPr lang="en-IN" dirty="0"/>
              <a:t>Standard Form</a:t>
            </a:r>
          </a:p>
        </p:txBody>
      </p:sp>
      <p:sp>
        <p:nvSpPr>
          <p:cNvPr id="3" name="Content Placeholder 2">
            <a:extLst>
              <a:ext uri="{FF2B5EF4-FFF2-40B4-BE49-F238E27FC236}">
                <a16:creationId xmlns:a16="http://schemas.microsoft.com/office/drawing/2014/main" id="{4E915B3C-75D7-47D6-90EA-37C93DCCDAAC}"/>
              </a:ext>
            </a:extLst>
          </p:cNvPr>
          <p:cNvSpPr>
            <a:spLocks noGrp="1"/>
          </p:cNvSpPr>
          <p:nvPr>
            <p:ph idx="1"/>
          </p:nvPr>
        </p:nvSpPr>
        <p:spPr/>
        <p:txBody>
          <a:bodyPr/>
          <a:lstStyle/>
          <a:p>
            <a:pPr marL="0" indent="0">
              <a:buNone/>
            </a:pPr>
            <a:r>
              <a:rPr lang="en-US" dirty="0"/>
              <a:t>To convert inequalities to equalities, add slack variables:</a:t>
            </a:r>
          </a:p>
          <a:p>
            <a:r>
              <a:rPr lang="en-US" b="1" dirty="0"/>
              <a:t>Machine 1 constraint</a:t>
            </a:r>
            <a:r>
              <a:rPr lang="en-US" dirty="0"/>
              <a:t>: 3x</a:t>
            </a:r>
            <a:r>
              <a:rPr lang="en-US" baseline="-25000" dirty="0"/>
              <a:t>1 </a:t>
            </a:r>
            <a:r>
              <a:rPr lang="en-US" dirty="0"/>
              <a:t>+ 2x</a:t>
            </a:r>
            <a:r>
              <a:rPr lang="en-US" baseline="-25000" dirty="0"/>
              <a:t>2 </a:t>
            </a:r>
            <a:r>
              <a:rPr lang="en-US" dirty="0"/>
              <a:t>+ s</a:t>
            </a:r>
            <a:r>
              <a:rPr lang="en-US" baseline="-25000" dirty="0"/>
              <a:t>1 </a:t>
            </a:r>
            <a:r>
              <a:rPr lang="en-US" dirty="0"/>
              <a:t>= 60</a:t>
            </a:r>
          </a:p>
          <a:p>
            <a:r>
              <a:rPr lang="en-US" b="1" dirty="0"/>
              <a:t>Machine 2 constraint</a:t>
            </a:r>
            <a:r>
              <a:rPr lang="en-US" dirty="0"/>
              <a:t>: x</a:t>
            </a:r>
            <a:r>
              <a:rPr lang="en-US" baseline="-25000" dirty="0"/>
              <a:t>1 </a:t>
            </a:r>
            <a:r>
              <a:rPr lang="en-US" dirty="0"/>
              <a:t>+ 3x</a:t>
            </a:r>
            <a:r>
              <a:rPr lang="en-US" baseline="-25000" dirty="0"/>
              <a:t>2 </a:t>
            </a:r>
            <a:r>
              <a:rPr lang="en-US" dirty="0"/>
              <a:t>+ s</a:t>
            </a:r>
            <a:r>
              <a:rPr lang="en-US" baseline="-25000" dirty="0"/>
              <a:t>2</a:t>
            </a:r>
            <a:r>
              <a:rPr lang="en-US" dirty="0"/>
              <a:t>=50</a:t>
            </a:r>
          </a:p>
          <a:p>
            <a:pPr marL="0" indent="0">
              <a:buNone/>
            </a:pPr>
            <a:endParaRPr lang="en-US" dirty="0"/>
          </a:p>
          <a:p>
            <a:pPr marL="0" indent="0">
              <a:buNone/>
            </a:pPr>
            <a:r>
              <a:rPr lang="en-US" dirty="0"/>
              <a:t>Updated objective function:</a:t>
            </a:r>
          </a:p>
          <a:p>
            <a:pPr marL="0" indent="0">
              <a:buNone/>
            </a:pPr>
            <a:r>
              <a:rPr lang="en-US" dirty="0"/>
              <a:t>Z = 50x</a:t>
            </a:r>
            <a:r>
              <a:rPr lang="en-US" baseline="-25000" dirty="0"/>
              <a:t>1 </a:t>
            </a:r>
            <a:r>
              <a:rPr lang="en-US" dirty="0"/>
              <a:t>+ 40x</a:t>
            </a:r>
            <a:r>
              <a:rPr lang="en-US" baseline="-25000" dirty="0"/>
              <a:t>2 </a:t>
            </a:r>
            <a:r>
              <a:rPr lang="en-US" dirty="0"/>
              <a:t>+ 0s</a:t>
            </a:r>
            <a:r>
              <a:rPr lang="en-US" baseline="-25000" dirty="0"/>
              <a:t>1 </a:t>
            </a:r>
            <a:r>
              <a:rPr lang="en-US" dirty="0"/>
              <a:t>+ 0s</a:t>
            </a:r>
            <a:r>
              <a:rPr lang="en-US" baseline="-25000" dirty="0"/>
              <a:t>2</a:t>
            </a:r>
            <a:r>
              <a:rPr lang="en-US" dirty="0"/>
              <a:t>​</a:t>
            </a:r>
            <a:endParaRPr lang="en-IN" dirty="0"/>
          </a:p>
        </p:txBody>
      </p:sp>
    </p:spTree>
    <p:extLst>
      <p:ext uri="{BB962C8B-B14F-4D97-AF65-F5344CB8AC3E}">
        <p14:creationId xmlns:p14="http://schemas.microsoft.com/office/powerpoint/2010/main" val="35081664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166E6-9CF5-48FA-A05D-64980843BA3B}"/>
              </a:ext>
            </a:extLst>
          </p:cNvPr>
          <p:cNvSpPr>
            <a:spLocks noGrp="1"/>
          </p:cNvSpPr>
          <p:nvPr>
            <p:ph type="title"/>
          </p:nvPr>
        </p:nvSpPr>
        <p:spPr/>
        <p:txBody>
          <a:bodyPr/>
          <a:lstStyle/>
          <a:p>
            <a:r>
              <a:rPr lang="en-US" dirty="0"/>
              <a:t>Exercise</a:t>
            </a:r>
            <a:endParaRPr lang="en-IN" dirty="0"/>
          </a:p>
        </p:txBody>
      </p:sp>
      <p:sp>
        <p:nvSpPr>
          <p:cNvPr id="3" name="Content Placeholder 2">
            <a:extLst>
              <a:ext uri="{FF2B5EF4-FFF2-40B4-BE49-F238E27FC236}">
                <a16:creationId xmlns:a16="http://schemas.microsoft.com/office/drawing/2014/main" id="{EF5437B4-5883-434C-A754-9489B30F7D32}"/>
              </a:ext>
            </a:extLst>
          </p:cNvPr>
          <p:cNvSpPr>
            <a:spLocks noGrp="1"/>
          </p:cNvSpPr>
          <p:nvPr>
            <p:ph idx="1"/>
          </p:nvPr>
        </p:nvSpPr>
        <p:spPr/>
        <p:txBody>
          <a:bodyPr>
            <a:normAutofit fontScale="70000" lnSpcReduction="20000"/>
          </a:bodyPr>
          <a:lstStyle/>
          <a:p>
            <a:r>
              <a:rPr lang="en-US" dirty="0"/>
              <a:t>A farm produces two types of crops, Crop X and Crop Y, using two key resources: Land and Fertilizer. The farm aims to maximize its revenue while staying within the available resource limits.</a:t>
            </a:r>
          </a:p>
          <a:p>
            <a:r>
              <a:rPr lang="en-US" b="1" dirty="0"/>
              <a:t>Details:</a:t>
            </a:r>
          </a:p>
          <a:p>
            <a:r>
              <a:rPr lang="en-US" b="1" dirty="0"/>
              <a:t>Revenue per unit</a:t>
            </a:r>
            <a:r>
              <a:rPr lang="en-US" dirty="0"/>
              <a:t>:</a:t>
            </a:r>
          </a:p>
          <a:p>
            <a:pPr lvl="1"/>
            <a:r>
              <a:rPr lang="en-US" dirty="0"/>
              <a:t>Crop X: $50 per acre.</a:t>
            </a:r>
          </a:p>
          <a:p>
            <a:pPr lvl="1"/>
            <a:r>
              <a:rPr lang="en-US" dirty="0"/>
              <a:t>Crop Y: $70 per acre.</a:t>
            </a:r>
          </a:p>
          <a:p>
            <a:r>
              <a:rPr lang="en-US" b="1" dirty="0"/>
              <a:t>Resource usage</a:t>
            </a:r>
            <a:r>
              <a:rPr lang="en-US" dirty="0"/>
              <a:t>:</a:t>
            </a:r>
          </a:p>
          <a:p>
            <a:pPr lvl="1"/>
            <a:r>
              <a:rPr lang="en-US" dirty="0"/>
              <a:t>Crop X requires 3 tons of fertilizer and 1 acre of land.</a:t>
            </a:r>
          </a:p>
          <a:p>
            <a:pPr lvl="1"/>
            <a:r>
              <a:rPr lang="en-US" dirty="0"/>
              <a:t>Crop Y requires 4 tons of fertilizer and 2 acres of land.</a:t>
            </a:r>
          </a:p>
          <a:p>
            <a:r>
              <a:rPr lang="en-US" b="1" dirty="0"/>
              <a:t>Resource availability</a:t>
            </a:r>
            <a:r>
              <a:rPr lang="en-US" dirty="0"/>
              <a:t>:</a:t>
            </a:r>
          </a:p>
          <a:p>
            <a:pPr lvl="1"/>
            <a:r>
              <a:rPr lang="en-US" dirty="0"/>
              <a:t>Fertilizer: 60 tons total.</a:t>
            </a:r>
          </a:p>
          <a:p>
            <a:pPr lvl="1"/>
            <a:r>
              <a:rPr lang="en-US" dirty="0"/>
              <a:t>Land: 30 acres total.</a:t>
            </a:r>
          </a:p>
          <a:p>
            <a:r>
              <a:rPr lang="en-US" b="1" dirty="0"/>
              <a:t>Objective:</a:t>
            </a:r>
          </a:p>
          <a:p>
            <a:r>
              <a:rPr lang="en-US"/>
              <a:t>Maximize revenue by deciding how many acres to allocate to Crop X and Crop Y.</a:t>
            </a:r>
          </a:p>
          <a:p>
            <a:pPr marL="0" indent="0">
              <a:buNone/>
            </a:pPr>
            <a:endParaRPr lang="en-IN"/>
          </a:p>
        </p:txBody>
      </p:sp>
    </p:spTree>
    <p:extLst>
      <p:ext uri="{BB962C8B-B14F-4D97-AF65-F5344CB8AC3E}">
        <p14:creationId xmlns:p14="http://schemas.microsoft.com/office/powerpoint/2010/main" val="3592351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2D555-2A7C-42F7-A3D7-09049DF30EBB}"/>
              </a:ext>
            </a:extLst>
          </p:cNvPr>
          <p:cNvSpPr>
            <a:spLocks noGrp="1"/>
          </p:cNvSpPr>
          <p:nvPr>
            <p:ph type="title"/>
          </p:nvPr>
        </p:nvSpPr>
        <p:spPr/>
        <p:txBody>
          <a:bodyPr/>
          <a:lstStyle/>
          <a:p>
            <a:r>
              <a:rPr lang="en-US" dirty="0"/>
              <a:t>Key Concepts in Operations Research</a:t>
            </a:r>
            <a:endParaRPr lang="en-IN" dirty="0"/>
          </a:p>
        </p:txBody>
      </p:sp>
      <p:sp>
        <p:nvSpPr>
          <p:cNvPr id="4" name="Rectangle 1">
            <a:extLst>
              <a:ext uri="{FF2B5EF4-FFF2-40B4-BE49-F238E27FC236}">
                <a16:creationId xmlns:a16="http://schemas.microsoft.com/office/drawing/2014/main" id="{8223A3A1-9CFB-4677-B671-A277E1D8605F}"/>
              </a:ext>
            </a:extLst>
          </p:cNvPr>
          <p:cNvSpPr>
            <a:spLocks noGrp="1" noChangeArrowheads="1"/>
          </p:cNvSpPr>
          <p:nvPr>
            <p:ph idx="1"/>
          </p:nvPr>
        </p:nvSpPr>
        <p:spPr bwMode="auto">
          <a:xfrm>
            <a:off x="838200" y="1492918"/>
            <a:ext cx="10515600"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Objective Function: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objective function defines the goal of the problem, which could be: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Maximization</a:t>
            </a:r>
            <a:r>
              <a:rPr kumimoji="0" lang="en-US" altLang="en-US" sz="1800" b="0" i="0" u="none" strike="noStrike" cap="none" normalizeH="0" baseline="0" dirty="0">
                <a:ln>
                  <a:noFill/>
                </a:ln>
                <a:solidFill>
                  <a:schemeClr val="tx1"/>
                </a:solidFill>
                <a:effectLst/>
                <a:latin typeface="Arial" panose="020B0604020202020204" pitchFamily="34" charset="0"/>
              </a:rPr>
              <a:t>: E.g., maximizing profits, efficiency, or throughput.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Minimization</a:t>
            </a:r>
            <a:r>
              <a:rPr kumimoji="0" lang="en-US" altLang="en-US" sz="1800" b="0" i="0" u="none" strike="noStrike" cap="none" normalizeH="0" baseline="0" dirty="0">
                <a:ln>
                  <a:noFill/>
                </a:ln>
                <a:solidFill>
                  <a:schemeClr val="tx1"/>
                </a:solidFill>
                <a:effectLst/>
                <a:latin typeface="Arial" panose="020B0604020202020204" pitchFamily="34" charset="0"/>
              </a:rPr>
              <a:t>: E.g., minimizing costs, time, or resource usage.</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Example: Maximize Z =3x</a:t>
            </a:r>
            <a:r>
              <a:rPr kumimoji="0" lang="en-US" altLang="en-US" sz="1800" b="0" i="0" u="none" strike="noStrike" cap="none" normalizeH="0" baseline="-25000" dirty="0">
                <a:ln>
                  <a:noFill/>
                </a:ln>
                <a:solidFill>
                  <a:schemeClr val="tx1"/>
                </a:solidFill>
                <a:effectLst/>
                <a:latin typeface="Arial" panose="020B0604020202020204" pitchFamily="34" charset="0"/>
              </a:rPr>
              <a:t>1</a:t>
            </a:r>
            <a:r>
              <a:rPr kumimoji="0" lang="en-US" altLang="en-US" sz="1800" b="0" i="0" u="none" strike="noStrike" cap="none" normalizeH="0" baseline="0" dirty="0">
                <a:ln>
                  <a:noFill/>
                </a:ln>
                <a:solidFill>
                  <a:schemeClr val="tx1"/>
                </a:solidFill>
                <a:effectLst/>
                <a:latin typeface="Arial" panose="020B0604020202020204" pitchFamily="34" charset="0"/>
              </a:rPr>
              <a:t>+5x</a:t>
            </a:r>
            <a:r>
              <a:rPr kumimoji="0" lang="en-US" altLang="en-US" sz="1800" b="0" i="0" u="none" strike="noStrike" cap="none" normalizeH="0" baseline="-25000" dirty="0">
                <a:ln>
                  <a:noFill/>
                </a:ln>
                <a:solidFill>
                  <a:schemeClr val="tx1"/>
                </a:solidFill>
                <a:effectLst/>
                <a:latin typeface="Arial" panose="020B0604020202020204" pitchFamily="34" charset="0"/>
              </a:rPr>
              <a:t>2</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457200" lvl="1" indent="0" eaLnBrk="0" fontAlgn="base" hangingPunct="0">
              <a:lnSpc>
                <a:spcPct val="100000"/>
              </a:lnSpc>
              <a:spcBef>
                <a:spcPct val="0"/>
              </a:spcBef>
              <a:spcAft>
                <a:spcPct val="0"/>
              </a:spcAft>
              <a:buNone/>
            </a:pPr>
            <a:r>
              <a:rPr kumimoji="0" lang="en-US" altLang="en-US" sz="1400" b="0" i="0" u="none" strike="noStrike" cap="none" normalizeH="0" baseline="0" dirty="0">
                <a:ln>
                  <a:noFill/>
                </a:ln>
                <a:solidFill>
                  <a:schemeClr val="tx1"/>
                </a:solidFill>
                <a:effectLst/>
                <a:latin typeface="Arial" panose="020B0604020202020204" pitchFamily="34" charset="0"/>
              </a:rPr>
              <a:t>​ Where x</a:t>
            </a:r>
            <a:r>
              <a:rPr kumimoji="0" lang="en-US" altLang="en-US" sz="1400" b="0" i="0" u="none" strike="noStrike" cap="none" normalizeH="0" baseline="-25000" dirty="0">
                <a:ln>
                  <a:noFill/>
                </a:ln>
                <a:solidFill>
                  <a:schemeClr val="tx1"/>
                </a:solidFill>
                <a:effectLst/>
                <a:latin typeface="Arial" panose="020B0604020202020204" pitchFamily="34" charset="0"/>
              </a:rPr>
              <a:t>1 </a:t>
            </a:r>
            <a:r>
              <a:rPr kumimoji="0" lang="en-US" altLang="en-US" sz="1400" b="0" i="0" u="none" strike="noStrike" cap="none" normalizeH="0" baseline="0" dirty="0">
                <a:ln>
                  <a:noFill/>
                </a:ln>
                <a:solidFill>
                  <a:schemeClr val="tx1"/>
                </a:solidFill>
                <a:effectLst/>
                <a:latin typeface="Arial" panose="020B0604020202020204" pitchFamily="34" charset="0"/>
              </a:rPr>
              <a:t>and x</a:t>
            </a:r>
            <a:r>
              <a:rPr kumimoji="0" lang="en-US" altLang="en-US" sz="1400" b="0" i="0" u="none" strike="noStrike" cap="none" normalizeH="0" baseline="-25000" dirty="0">
                <a:ln>
                  <a:noFill/>
                </a:ln>
                <a:solidFill>
                  <a:schemeClr val="tx1"/>
                </a:solidFill>
                <a:effectLst/>
                <a:latin typeface="Arial" panose="020B0604020202020204" pitchFamily="34" charset="0"/>
              </a:rPr>
              <a:t>2</a:t>
            </a:r>
            <a:r>
              <a:rPr kumimoji="0" lang="en-US" altLang="en-US" sz="1400" b="0" i="0" u="none" strike="noStrike" cap="none" normalizeH="0" baseline="0" dirty="0">
                <a:ln>
                  <a:noFill/>
                </a:ln>
                <a:solidFill>
                  <a:schemeClr val="tx1"/>
                </a:solidFill>
                <a:effectLst/>
                <a:latin typeface="Arial" panose="020B0604020202020204" pitchFamily="34" charset="0"/>
              </a:rPr>
              <a:t> are decision variables, and Z represents the profit.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Constraints: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Constraints represent limitations or restrictions in the system, such as resource availability, budget, or time.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Example: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x</a:t>
            </a:r>
            <a:r>
              <a:rPr kumimoji="0" lang="en-US" altLang="en-US" sz="1800" b="0" i="0" u="none" strike="noStrike" cap="none" normalizeH="0" baseline="-25000" dirty="0">
                <a:ln>
                  <a:noFill/>
                </a:ln>
                <a:solidFill>
                  <a:schemeClr val="tx1"/>
                </a:solidFill>
                <a:effectLst/>
                <a:latin typeface="Arial" panose="020B0604020202020204" pitchFamily="34" charset="0"/>
              </a:rPr>
              <a:t>1</a:t>
            </a:r>
            <a:r>
              <a:rPr kumimoji="0" lang="en-US" altLang="en-US" sz="1800" b="0" i="0" u="none" strike="noStrike" cap="none" normalizeH="0" baseline="0" dirty="0">
                <a:ln>
                  <a:noFill/>
                </a:ln>
                <a:solidFill>
                  <a:schemeClr val="tx1"/>
                </a:solidFill>
                <a:effectLst/>
                <a:latin typeface="Arial" panose="020B0604020202020204" pitchFamily="34" charset="0"/>
              </a:rPr>
              <a:t>+2x</a:t>
            </a:r>
            <a:r>
              <a:rPr kumimoji="0" lang="en-US" altLang="en-US" sz="1800" b="0" i="0" u="none" strike="noStrike" cap="none" normalizeH="0" baseline="-25000" dirty="0">
                <a:ln>
                  <a:noFill/>
                </a:ln>
                <a:solidFill>
                  <a:schemeClr val="tx1"/>
                </a:solidFill>
                <a:effectLst/>
                <a:latin typeface="Arial" panose="020B0604020202020204" pitchFamily="34" charset="0"/>
              </a:rPr>
              <a:t>2 </a:t>
            </a:r>
            <a:r>
              <a:rPr kumimoji="0" lang="en-US" altLang="en-US" sz="1800" b="0" i="0" u="none" strike="noStrike" cap="none" normalizeH="0" baseline="0" dirty="0">
                <a:ln>
                  <a:noFill/>
                </a:ln>
                <a:solidFill>
                  <a:schemeClr val="tx1"/>
                </a:solidFill>
                <a:effectLst/>
                <a:latin typeface="Arial" panose="020B0604020202020204" pitchFamily="34" charset="0"/>
              </a:rPr>
              <a:t>≤ 8</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x</a:t>
            </a:r>
            <a:r>
              <a:rPr kumimoji="0" lang="en-US" altLang="en-US" sz="1800" b="0" i="0" u="none" strike="noStrike" cap="none" normalizeH="0" baseline="-25000" dirty="0">
                <a:ln>
                  <a:noFill/>
                </a:ln>
                <a:solidFill>
                  <a:schemeClr val="tx1"/>
                </a:solidFill>
                <a:effectLst/>
                <a:latin typeface="Arial" panose="020B0604020202020204" pitchFamily="34" charset="0"/>
              </a:rPr>
              <a:t>1​</a:t>
            </a:r>
            <a:r>
              <a:rPr kumimoji="0" lang="en-US" altLang="en-US" sz="1800" b="0" i="0" u="none" strike="noStrike" cap="none" normalizeH="0" baseline="0" dirty="0">
                <a:ln>
                  <a:noFill/>
                </a:ln>
                <a:solidFill>
                  <a:schemeClr val="tx1"/>
                </a:solidFill>
                <a:effectLst/>
                <a:latin typeface="Arial" panose="020B0604020202020204" pitchFamily="34" charset="0"/>
              </a:rPr>
              <a:t>, x</a:t>
            </a:r>
            <a:r>
              <a:rPr kumimoji="0" lang="en-US" altLang="en-US" sz="1800" b="0" i="0" u="none" strike="noStrike" cap="none" normalizeH="0" baseline="-25000" dirty="0">
                <a:ln>
                  <a:noFill/>
                </a:ln>
                <a:solidFill>
                  <a:schemeClr val="tx1"/>
                </a:solidFill>
                <a:effectLst/>
                <a:latin typeface="Arial" panose="020B0604020202020204" pitchFamily="34" charset="0"/>
              </a:rPr>
              <a:t>2 </a:t>
            </a:r>
            <a:r>
              <a:rPr kumimoji="0" lang="en-US" altLang="en-US" sz="1800" b="0" i="0" u="none" strike="noStrike" cap="none" normalizeH="0" baseline="0" dirty="0">
                <a:ln>
                  <a:noFill/>
                </a:ln>
                <a:solidFill>
                  <a:schemeClr val="tx1"/>
                </a:solidFill>
                <a:effectLst/>
                <a:latin typeface="Arial" panose="020B0604020202020204" pitchFamily="34" charset="0"/>
              </a:rPr>
              <a:t>​≥ 0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These constraints ensure the solution is feasible and adheres to the real-world problem conditions.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70466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62A7C-6918-4846-B40A-47BA8EEDAD1D}"/>
              </a:ext>
            </a:extLst>
          </p:cNvPr>
          <p:cNvSpPr>
            <a:spLocks noGrp="1"/>
          </p:cNvSpPr>
          <p:nvPr>
            <p:ph type="title"/>
          </p:nvPr>
        </p:nvSpPr>
        <p:spPr/>
        <p:txBody>
          <a:bodyPr/>
          <a:lstStyle/>
          <a:p>
            <a:r>
              <a:rPr lang="en-US" dirty="0"/>
              <a:t>Appendix</a:t>
            </a:r>
            <a:endParaRPr lang="en-IN" dirty="0"/>
          </a:p>
        </p:txBody>
      </p:sp>
      <p:sp>
        <p:nvSpPr>
          <p:cNvPr id="3" name="Content Placeholder 2">
            <a:extLst>
              <a:ext uri="{FF2B5EF4-FFF2-40B4-BE49-F238E27FC236}">
                <a16:creationId xmlns:a16="http://schemas.microsoft.com/office/drawing/2014/main" id="{1EDD1CF6-D7D1-45E5-9594-2A605977CDA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263320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C0E6-8D78-420B-8860-C1B3A85F6A02}"/>
              </a:ext>
            </a:extLst>
          </p:cNvPr>
          <p:cNvSpPr>
            <a:spLocks noGrp="1"/>
          </p:cNvSpPr>
          <p:nvPr>
            <p:ph type="title"/>
          </p:nvPr>
        </p:nvSpPr>
        <p:spPr/>
        <p:txBody>
          <a:bodyPr/>
          <a:lstStyle/>
          <a:p>
            <a:r>
              <a:rPr lang="en-US" b="1" dirty="0"/>
              <a:t>Linear Programming (LP)</a:t>
            </a:r>
            <a:br>
              <a:rPr lang="en-US" b="1" dirty="0"/>
            </a:br>
            <a:endParaRPr lang="en-IN" dirty="0"/>
          </a:p>
        </p:txBody>
      </p:sp>
      <p:sp>
        <p:nvSpPr>
          <p:cNvPr id="3" name="Content Placeholder 2">
            <a:extLst>
              <a:ext uri="{FF2B5EF4-FFF2-40B4-BE49-F238E27FC236}">
                <a16:creationId xmlns:a16="http://schemas.microsoft.com/office/drawing/2014/main" id="{8F37CF58-4CDC-4027-BB65-9B6B5895E1F7}"/>
              </a:ext>
            </a:extLst>
          </p:cNvPr>
          <p:cNvSpPr>
            <a:spLocks noGrp="1"/>
          </p:cNvSpPr>
          <p:nvPr>
            <p:ph idx="1"/>
          </p:nvPr>
        </p:nvSpPr>
        <p:spPr/>
        <p:txBody>
          <a:bodyPr>
            <a:normAutofit fontScale="92500" lnSpcReduction="20000"/>
          </a:bodyPr>
          <a:lstStyle/>
          <a:p>
            <a:r>
              <a:rPr lang="en-US" b="1" dirty="0"/>
              <a:t>Problem Type</a:t>
            </a:r>
            <a:r>
              <a:rPr lang="en-US" dirty="0"/>
              <a:t>: Problems where both the objective function and constraints are linear.</a:t>
            </a:r>
          </a:p>
          <a:p>
            <a:r>
              <a:rPr lang="en-US" b="1" dirty="0"/>
              <a:t>Key Characteristics</a:t>
            </a:r>
            <a:r>
              <a:rPr lang="en-US" dirty="0"/>
              <a:t>:</a:t>
            </a:r>
          </a:p>
          <a:p>
            <a:pPr lvl="1"/>
            <a:r>
              <a:rPr lang="en-US" dirty="0"/>
              <a:t>Continuous decision variables.</a:t>
            </a:r>
          </a:p>
          <a:p>
            <a:pPr lvl="1"/>
            <a:r>
              <a:rPr lang="en-US" dirty="0"/>
              <a:t>Linear relationships.</a:t>
            </a:r>
          </a:p>
          <a:p>
            <a:r>
              <a:rPr lang="en-US" b="1" dirty="0"/>
              <a:t>Examples</a:t>
            </a:r>
            <a:r>
              <a:rPr lang="en-US" dirty="0"/>
              <a:t>:</a:t>
            </a:r>
          </a:p>
          <a:p>
            <a:pPr lvl="1"/>
            <a:r>
              <a:rPr lang="en-US" dirty="0"/>
              <a:t>Production planning to maximize profit or minimize cost.</a:t>
            </a:r>
          </a:p>
          <a:p>
            <a:pPr lvl="1"/>
            <a:r>
              <a:rPr lang="en-US" dirty="0"/>
              <a:t>Transportation problems to minimize shipping costs.</a:t>
            </a:r>
          </a:p>
          <a:p>
            <a:pPr lvl="1"/>
            <a:r>
              <a:rPr lang="en-US" dirty="0"/>
              <a:t>Resource allocation under budget constraints.</a:t>
            </a:r>
          </a:p>
          <a:p>
            <a:r>
              <a:rPr lang="en-US" b="1" dirty="0"/>
              <a:t>Solving Methods</a:t>
            </a:r>
            <a:r>
              <a:rPr lang="en-US" dirty="0"/>
              <a:t>:</a:t>
            </a:r>
          </a:p>
          <a:p>
            <a:pPr lvl="1"/>
            <a:r>
              <a:rPr lang="en-US" dirty="0"/>
              <a:t>Simplex Method.</a:t>
            </a:r>
          </a:p>
          <a:p>
            <a:pPr lvl="1"/>
            <a:r>
              <a:rPr lang="en-US" dirty="0"/>
              <a:t>Interior Point Methods.</a:t>
            </a:r>
          </a:p>
          <a:p>
            <a:endParaRPr lang="en-IN" dirty="0"/>
          </a:p>
        </p:txBody>
      </p:sp>
    </p:spTree>
    <p:extLst>
      <p:ext uri="{BB962C8B-B14F-4D97-AF65-F5344CB8AC3E}">
        <p14:creationId xmlns:p14="http://schemas.microsoft.com/office/powerpoint/2010/main" val="28943591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2B644-57ED-46C5-9F22-A2541736C30D}"/>
              </a:ext>
            </a:extLst>
          </p:cNvPr>
          <p:cNvSpPr>
            <a:spLocks noGrp="1"/>
          </p:cNvSpPr>
          <p:nvPr>
            <p:ph type="title"/>
          </p:nvPr>
        </p:nvSpPr>
        <p:spPr/>
        <p:txBody>
          <a:bodyPr/>
          <a:lstStyle/>
          <a:p>
            <a:r>
              <a:rPr lang="en-IN" dirty="0"/>
              <a:t>OR Problem Types</a:t>
            </a:r>
          </a:p>
        </p:txBody>
      </p:sp>
      <p:sp>
        <p:nvSpPr>
          <p:cNvPr id="3" name="Content Placeholder 2">
            <a:extLst>
              <a:ext uri="{FF2B5EF4-FFF2-40B4-BE49-F238E27FC236}">
                <a16:creationId xmlns:a16="http://schemas.microsoft.com/office/drawing/2014/main" id="{A3EED538-6DA1-4E7B-AA52-4C6B83BE3B65}"/>
              </a:ext>
            </a:extLst>
          </p:cNvPr>
          <p:cNvSpPr>
            <a:spLocks noGrp="1"/>
          </p:cNvSpPr>
          <p:nvPr>
            <p:ph idx="1"/>
          </p:nvPr>
        </p:nvSpPr>
        <p:spPr/>
        <p:txBody>
          <a:bodyPr>
            <a:normAutofit fontScale="92500" lnSpcReduction="20000"/>
          </a:bodyPr>
          <a:lstStyle/>
          <a:p>
            <a:pPr marL="0" indent="0">
              <a:buNone/>
            </a:pPr>
            <a:r>
              <a:rPr lang="en-US" b="1" dirty="0"/>
              <a:t>2. Integer Programming (IP)</a:t>
            </a:r>
          </a:p>
          <a:p>
            <a:r>
              <a:rPr lang="en-US" b="1" dirty="0"/>
              <a:t>Problem Type</a:t>
            </a:r>
            <a:r>
              <a:rPr lang="en-US" dirty="0"/>
              <a:t>: Problems where some or all decision variables must take integer values.</a:t>
            </a:r>
          </a:p>
          <a:p>
            <a:r>
              <a:rPr lang="en-US" b="1" dirty="0"/>
              <a:t>Key Characteristics</a:t>
            </a:r>
            <a:r>
              <a:rPr lang="en-US" dirty="0"/>
              <a:t>:</a:t>
            </a:r>
          </a:p>
          <a:p>
            <a:pPr lvl="1"/>
            <a:r>
              <a:rPr lang="en-US" dirty="0"/>
              <a:t>Non-continuous decision variables.</a:t>
            </a:r>
          </a:p>
          <a:p>
            <a:pPr lvl="1"/>
            <a:r>
              <a:rPr lang="en-US" dirty="0"/>
              <a:t>Often used for combinatorial problems.</a:t>
            </a:r>
          </a:p>
          <a:p>
            <a:r>
              <a:rPr lang="en-US" b="1" dirty="0"/>
              <a:t>Examples</a:t>
            </a:r>
            <a:r>
              <a:rPr lang="en-US" dirty="0"/>
              <a:t>:</a:t>
            </a:r>
          </a:p>
          <a:p>
            <a:pPr lvl="1"/>
            <a:r>
              <a:rPr lang="en-US" dirty="0"/>
              <a:t>Scheduling (assigning workers to shifts).</a:t>
            </a:r>
          </a:p>
          <a:p>
            <a:pPr lvl="1"/>
            <a:r>
              <a:rPr lang="en-US" dirty="0"/>
              <a:t>Vehicle routing.</a:t>
            </a:r>
          </a:p>
          <a:p>
            <a:pPr lvl="1"/>
            <a:r>
              <a:rPr lang="en-US" dirty="0"/>
              <a:t>Knapsack problems (choosing items within a budget).</a:t>
            </a:r>
          </a:p>
          <a:p>
            <a:r>
              <a:rPr lang="en-US" b="1" dirty="0"/>
              <a:t>Solving Methods</a:t>
            </a:r>
            <a:r>
              <a:rPr lang="en-US" dirty="0"/>
              <a:t>:</a:t>
            </a:r>
          </a:p>
          <a:p>
            <a:pPr lvl="1"/>
            <a:r>
              <a:rPr lang="en-US" dirty="0"/>
              <a:t>Branch and Bound.</a:t>
            </a:r>
          </a:p>
          <a:p>
            <a:pPr lvl="1"/>
            <a:r>
              <a:rPr lang="en-US" dirty="0"/>
              <a:t>Branch and Cut.</a:t>
            </a:r>
          </a:p>
          <a:p>
            <a:endParaRPr lang="en-IN" dirty="0"/>
          </a:p>
        </p:txBody>
      </p:sp>
    </p:spTree>
    <p:extLst>
      <p:ext uri="{BB962C8B-B14F-4D97-AF65-F5344CB8AC3E}">
        <p14:creationId xmlns:p14="http://schemas.microsoft.com/office/powerpoint/2010/main" val="28629555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02A26-452D-4066-8BC7-1C446A9C58AD}"/>
              </a:ext>
            </a:extLst>
          </p:cNvPr>
          <p:cNvSpPr>
            <a:spLocks noGrp="1"/>
          </p:cNvSpPr>
          <p:nvPr>
            <p:ph type="title"/>
          </p:nvPr>
        </p:nvSpPr>
        <p:spPr/>
        <p:txBody>
          <a:bodyPr/>
          <a:lstStyle/>
          <a:p>
            <a:r>
              <a:rPr lang="en-IN" dirty="0"/>
              <a:t>OR Problem Types</a:t>
            </a:r>
          </a:p>
        </p:txBody>
      </p:sp>
      <p:sp>
        <p:nvSpPr>
          <p:cNvPr id="3" name="Content Placeholder 2">
            <a:extLst>
              <a:ext uri="{FF2B5EF4-FFF2-40B4-BE49-F238E27FC236}">
                <a16:creationId xmlns:a16="http://schemas.microsoft.com/office/drawing/2014/main" id="{B7CF73B1-F3F3-4590-B0AC-2C35A889A86F}"/>
              </a:ext>
            </a:extLst>
          </p:cNvPr>
          <p:cNvSpPr>
            <a:spLocks noGrp="1"/>
          </p:cNvSpPr>
          <p:nvPr>
            <p:ph idx="1"/>
          </p:nvPr>
        </p:nvSpPr>
        <p:spPr/>
        <p:txBody>
          <a:bodyPr>
            <a:normAutofit fontScale="92500" lnSpcReduction="10000"/>
          </a:bodyPr>
          <a:lstStyle/>
          <a:p>
            <a:pPr marL="0" indent="0">
              <a:buNone/>
            </a:pPr>
            <a:r>
              <a:rPr lang="en-IN" b="1" dirty="0"/>
              <a:t>3. Mixed-Integer Programming (MIP)</a:t>
            </a:r>
          </a:p>
          <a:p>
            <a:r>
              <a:rPr lang="en-IN" b="1" dirty="0"/>
              <a:t>Problem Type</a:t>
            </a:r>
            <a:r>
              <a:rPr lang="en-IN" dirty="0"/>
              <a:t>: Problems that combine integer and continuous decision variables.</a:t>
            </a:r>
          </a:p>
          <a:p>
            <a:r>
              <a:rPr lang="en-IN" b="1" dirty="0"/>
              <a:t>Key Characteristics</a:t>
            </a:r>
            <a:r>
              <a:rPr lang="en-IN" dirty="0"/>
              <a:t>:</a:t>
            </a:r>
          </a:p>
          <a:p>
            <a:pPr lvl="1"/>
            <a:r>
              <a:rPr lang="en-IN" dirty="0"/>
              <a:t>Hybrid of LP and IP.</a:t>
            </a:r>
          </a:p>
          <a:p>
            <a:pPr lvl="1"/>
            <a:r>
              <a:rPr lang="en-IN" dirty="0"/>
              <a:t>Allows for more complex problem </a:t>
            </a:r>
            <a:r>
              <a:rPr lang="en-IN" dirty="0" err="1"/>
              <a:t>modeling</a:t>
            </a:r>
            <a:r>
              <a:rPr lang="en-IN" dirty="0"/>
              <a:t>.</a:t>
            </a:r>
          </a:p>
          <a:p>
            <a:r>
              <a:rPr lang="en-IN" b="1" dirty="0"/>
              <a:t>Examples</a:t>
            </a:r>
            <a:r>
              <a:rPr lang="en-IN" dirty="0"/>
              <a:t>:</a:t>
            </a:r>
          </a:p>
          <a:p>
            <a:pPr lvl="1"/>
            <a:r>
              <a:rPr lang="en-IN" dirty="0"/>
              <a:t>Energy generation optimization (some plants operate in discrete states).</a:t>
            </a:r>
          </a:p>
          <a:p>
            <a:pPr lvl="1"/>
            <a:r>
              <a:rPr lang="en-IN" dirty="0"/>
              <a:t>Supply chain design.</a:t>
            </a:r>
          </a:p>
          <a:p>
            <a:r>
              <a:rPr lang="en-IN" b="1" dirty="0"/>
              <a:t>Solving Methods</a:t>
            </a:r>
            <a:r>
              <a:rPr lang="en-IN" dirty="0"/>
              <a:t>:</a:t>
            </a:r>
          </a:p>
          <a:p>
            <a:pPr lvl="1"/>
            <a:r>
              <a:rPr lang="en-IN" dirty="0"/>
              <a:t>Commercial solvers like </a:t>
            </a:r>
            <a:r>
              <a:rPr lang="en-IN" dirty="0" err="1"/>
              <a:t>Gurobi</a:t>
            </a:r>
            <a:r>
              <a:rPr lang="en-IN" dirty="0"/>
              <a:t>, CPLEX.</a:t>
            </a:r>
          </a:p>
          <a:p>
            <a:pPr marL="0" indent="0">
              <a:buNone/>
            </a:pPr>
            <a:endParaRPr lang="en-IN" dirty="0"/>
          </a:p>
        </p:txBody>
      </p:sp>
    </p:spTree>
    <p:extLst>
      <p:ext uri="{BB962C8B-B14F-4D97-AF65-F5344CB8AC3E}">
        <p14:creationId xmlns:p14="http://schemas.microsoft.com/office/powerpoint/2010/main" val="28069555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07AFA-5BE0-4E1B-A6EE-F82D6FACBA8B}"/>
              </a:ext>
            </a:extLst>
          </p:cNvPr>
          <p:cNvSpPr>
            <a:spLocks noGrp="1"/>
          </p:cNvSpPr>
          <p:nvPr>
            <p:ph type="title"/>
          </p:nvPr>
        </p:nvSpPr>
        <p:spPr/>
        <p:txBody>
          <a:bodyPr/>
          <a:lstStyle/>
          <a:p>
            <a:r>
              <a:rPr lang="en-IN" dirty="0"/>
              <a:t>OR Problem Types</a:t>
            </a:r>
          </a:p>
        </p:txBody>
      </p:sp>
      <p:sp>
        <p:nvSpPr>
          <p:cNvPr id="3" name="Content Placeholder 2">
            <a:extLst>
              <a:ext uri="{FF2B5EF4-FFF2-40B4-BE49-F238E27FC236}">
                <a16:creationId xmlns:a16="http://schemas.microsoft.com/office/drawing/2014/main" id="{5CB63D29-0ACC-4520-B0B7-C89524F9A814}"/>
              </a:ext>
            </a:extLst>
          </p:cNvPr>
          <p:cNvSpPr>
            <a:spLocks noGrp="1"/>
          </p:cNvSpPr>
          <p:nvPr>
            <p:ph idx="1"/>
          </p:nvPr>
        </p:nvSpPr>
        <p:spPr/>
        <p:txBody>
          <a:bodyPr>
            <a:normAutofit fontScale="92500" lnSpcReduction="20000"/>
          </a:bodyPr>
          <a:lstStyle/>
          <a:p>
            <a:pPr marL="0" indent="0">
              <a:buNone/>
            </a:pPr>
            <a:r>
              <a:rPr lang="en-IN" b="1" dirty="0"/>
              <a:t>4. Nonlinear Programming (NLP)</a:t>
            </a:r>
          </a:p>
          <a:p>
            <a:r>
              <a:rPr lang="en-IN" b="1" dirty="0"/>
              <a:t>Problem Type</a:t>
            </a:r>
            <a:r>
              <a:rPr lang="en-IN" dirty="0"/>
              <a:t>: Problems where the objective function or constraints are nonlinear.</a:t>
            </a:r>
          </a:p>
          <a:p>
            <a:r>
              <a:rPr lang="en-IN" b="1" dirty="0"/>
              <a:t>Key Characteristics</a:t>
            </a:r>
            <a:r>
              <a:rPr lang="en-IN" dirty="0"/>
              <a:t>:</a:t>
            </a:r>
          </a:p>
          <a:p>
            <a:pPr lvl="1"/>
            <a:r>
              <a:rPr lang="en-IN" dirty="0"/>
              <a:t>Complex, non-linear relationships.</a:t>
            </a:r>
          </a:p>
          <a:p>
            <a:pPr lvl="1"/>
            <a:r>
              <a:rPr lang="en-IN" dirty="0"/>
              <a:t>May involve local optima.</a:t>
            </a:r>
          </a:p>
          <a:p>
            <a:r>
              <a:rPr lang="en-IN" b="1" dirty="0"/>
              <a:t>Examples</a:t>
            </a:r>
            <a:r>
              <a:rPr lang="en-IN" dirty="0"/>
              <a:t>:</a:t>
            </a:r>
          </a:p>
          <a:p>
            <a:pPr lvl="1"/>
            <a:r>
              <a:rPr lang="en-IN" dirty="0"/>
              <a:t>Portfolio optimization with quadratic risk terms.</a:t>
            </a:r>
          </a:p>
          <a:p>
            <a:pPr lvl="1"/>
            <a:r>
              <a:rPr lang="en-IN" dirty="0"/>
              <a:t>Machine learning hyperparameter tuning.</a:t>
            </a:r>
          </a:p>
          <a:p>
            <a:pPr lvl="1"/>
            <a:r>
              <a:rPr lang="en-IN" dirty="0"/>
              <a:t>Optimization in engineering systems.</a:t>
            </a:r>
          </a:p>
          <a:p>
            <a:r>
              <a:rPr lang="en-IN" b="1" dirty="0"/>
              <a:t>Solving Methods</a:t>
            </a:r>
            <a:r>
              <a:rPr lang="en-IN" dirty="0"/>
              <a:t>:</a:t>
            </a:r>
          </a:p>
          <a:p>
            <a:pPr lvl="1"/>
            <a:r>
              <a:rPr lang="en-IN" dirty="0"/>
              <a:t>Gradient-based methods (e.g., Newton's method).</a:t>
            </a:r>
          </a:p>
          <a:p>
            <a:pPr lvl="1"/>
            <a:r>
              <a:rPr lang="en-IN" dirty="0"/>
              <a:t>Sequential Quadratic Programming (SQP).</a:t>
            </a:r>
          </a:p>
          <a:p>
            <a:endParaRPr lang="en-IN" dirty="0"/>
          </a:p>
        </p:txBody>
      </p:sp>
    </p:spTree>
    <p:extLst>
      <p:ext uri="{BB962C8B-B14F-4D97-AF65-F5344CB8AC3E}">
        <p14:creationId xmlns:p14="http://schemas.microsoft.com/office/powerpoint/2010/main" val="20421769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1E14D-D13B-43A3-9F28-8B8E5C3B516B}"/>
              </a:ext>
            </a:extLst>
          </p:cNvPr>
          <p:cNvSpPr>
            <a:spLocks noGrp="1"/>
          </p:cNvSpPr>
          <p:nvPr>
            <p:ph type="title"/>
          </p:nvPr>
        </p:nvSpPr>
        <p:spPr/>
        <p:txBody>
          <a:bodyPr/>
          <a:lstStyle/>
          <a:p>
            <a:r>
              <a:rPr lang="en-IN" dirty="0"/>
              <a:t>OR Problem Types</a:t>
            </a:r>
          </a:p>
        </p:txBody>
      </p:sp>
      <p:sp>
        <p:nvSpPr>
          <p:cNvPr id="3" name="Content Placeholder 2">
            <a:extLst>
              <a:ext uri="{FF2B5EF4-FFF2-40B4-BE49-F238E27FC236}">
                <a16:creationId xmlns:a16="http://schemas.microsoft.com/office/drawing/2014/main" id="{5C725ADB-4761-4D2E-992B-906C6C1E1D6F}"/>
              </a:ext>
            </a:extLst>
          </p:cNvPr>
          <p:cNvSpPr>
            <a:spLocks noGrp="1"/>
          </p:cNvSpPr>
          <p:nvPr>
            <p:ph idx="1"/>
          </p:nvPr>
        </p:nvSpPr>
        <p:spPr/>
        <p:txBody>
          <a:bodyPr>
            <a:normAutofit fontScale="92500" lnSpcReduction="20000"/>
          </a:bodyPr>
          <a:lstStyle/>
          <a:p>
            <a:pPr marL="0" indent="0">
              <a:buNone/>
            </a:pPr>
            <a:r>
              <a:rPr lang="en-US" b="1" dirty="0"/>
              <a:t>5. Dynamic Programming (DP)</a:t>
            </a:r>
          </a:p>
          <a:p>
            <a:r>
              <a:rPr lang="en-US" b="1" dirty="0"/>
              <a:t>Problem Type</a:t>
            </a:r>
            <a:r>
              <a:rPr lang="en-US" dirty="0"/>
              <a:t>: Problems that can be broken down into overlapping subproblems with optimal substructure.</a:t>
            </a:r>
          </a:p>
          <a:p>
            <a:r>
              <a:rPr lang="en-US" b="1" dirty="0"/>
              <a:t>Key Characteristics</a:t>
            </a:r>
            <a:r>
              <a:rPr lang="en-US" dirty="0"/>
              <a:t>:</a:t>
            </a:r>
          </a:p>
          <a:p>
            <a:pPr lvl="1"/>
            <a:r>
              <a:rPr lang="en-US" dirty="0"/>
              <a:t>Sequential decision-making.</a:t>
            </a:r>
          </a:p>
          <a:p>
            <a:pPr lvl="1"/>
            <a:r>
              <a:rPr lang="en-US" dirty="0"/>
              <a:t>Optimal solutions are built using solutions to subproblems.</a:t>
            </a:r>
          </a:p>
          <a:p>
            <a:r>
              <a:rPr lang="en-US" b="1" dirty="0"/>
              <a:t>Examples</a:t>
            </a:r>
            <a:r>
              <a:rPr lang="en-US" dirty="0"/>
              <a:t>:</a:t>
            </a:r>
          </a:p>
          <a:p>
            <a:pPr lvl="1"/>
            <a:r>
              <a:rPr lang="en-US" dirty="0"/>
              <a:t>Shortest path problems.</a:t>
            </a:r>
          </a:p>
          <a:p>
            <a:pPr lvl="1"/>
            <a:r>
              <a:rPr lang="en-US" dirty="0"/>
              <a:t>Inventory management.</a:t>
            </a:r>
          </a:p>
          <a:p>
            <a:pPr lvl="1"/>
            <a:r>
              <a:rPr lang="en-US" dirty="0"/>
              <a:t>Equipment replacement.</a:t>
            </a:r>
          </a:p>
          <a:p>
            <a:r>
              <a:rPr lang="en-US" b="1" dirty="0"/>
              <a:t>Solving Methods</a:t>
            </a:r>
            <a:r>
              <a:rPr lang="en-US" dirty="0"/>
              <a:t>:</a:t>
            </a:r>
          </a:p>
          <a:p>
            <a:pPr lvl="1"/>
            <a:r>
              <a:rPr lang="en-US" dirty="0"/>
              <a:t>Bellman’s Equation.</a:t>
            </a:r>
          </a:p>
          <a:p>
            <a:pPr lvl="1"/>
            <a:r>
              <a:rPr lang="en-US" dirty="0"/>
              <a:t>Recursive algorithms.</a:t>
            </a:r>
          </a:p>
          <a:p>
            <a:endParaRPr lang="en-IN" dirty="0"/>
          </a:p>
        </p:txBody>
      </p:sp>
    </p:spTree>
    <p:extLst>
      <p:ext uri="{BB962C8B-B14F-4D97-AF65-F5344CB8AC3E}">
        <p14:creationId xmlns:p14="http://schemas.microsoft.com/office/powerpoint/2010/main" val="33771189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E62D8-ADF5-4324-A085-4027D83A5A62}"/>
              </a:ext>
            </a:extLst>
          </p:cNvPr>
          <p:cNvSpPr>
            <a:spLocks noGrp="1"/>
          </p:cNvSpPr>
          <p:nvPr>
            <p:ph type="title"/>
          </p:nvPr>
        </p:nvSpPr>
        <p:spPr/>
        <p:txBody>
          <a:bodyPr/>
          <a:lstStyle/>
          <a:p>
            <a:r>
              <a:rPr lang="en-IN" dirty="0"/>
              <a:t>OR Problem Types</a:t>
            </a:r>
          </a:p>
        </p:txBody>
      </p:sp>
      <p:sp>
        <p:nvSpPr>
          <p:cNvPr id="3" name="Content Placeholder 2">
            <a:extLst>
              <a:ext uri="{FF2B5EF4-FFF2-40B4-BE49-F238E27FC236}">
                <a16:creationId xmlns:a16="http://schemas.microsoft.com/office/drawing/2014/main" id="{B7CA9897-D5AD-401A-B73D-ED9FB923A323}"/>
              </a:ext>
            </a:extLst>
          </p:cNvPr>
          <p:cNvSpPr>
            <a:spLocks noGrp="1"/>
          </p:cNvSpPr>
          <p:nvPr>
            <p:ph idx="1"/>
          </p:nvPr>
        </p:nvSpPr>
        <p:spPr/>
        <p:txBody>
          <a:bodyPr>
            <a:normAutofit fontScale="92500" lnSpcReduction="20000"/>
          </a:bodyPr>
          <a:lstStyle/>
          <a:p>
            <a:pPr marL="0" indent="0">
              <a:buNone/>
            </a:pPr>
            <a:r>
              <a:rPr lang="en-US" b="1" dirty="0"/>
              <a:t>6. Network Flow Problems</a:t>
            </a:r>
          </a:p>
          <a:p>
            <a:r>
              <a:rPr lang="en-US" b="1" dirty="0"/>
              <a:t>Problem Type</a:t>
            </a:r>
            <a:r>
              <a:rPr lang="en-US" dirty="0"/>
              <a:t>: Problems that involve the flow of resources through a network.</a:t>
            </a:r>
          </a:p>
          <a:p>
            <a:r>
              <a:rPr lang="en-US" b="1" dirty="0"/>
              <a:t>Key Characteristics</a:t>
            </a:r>
            <a:r>
              <a:rPr lang="en-US" dirty="0"/>
              <a:t>:</a:t>
            </a:r>
          </a:p>
          <a:p>
            <a:pPr lvl="1"/>
            <a:r>
              <a:rPr lang="en-US" dirty="0"/>
              <a:t>Often modeled as graphs.</a:t>
            </a:r>
          </a:p>
          <a:p>
            <a:pPr lvl="1"/>
            <a:r>
              <a:rPr lang="en-US" dirty="0"/>
              <a:t>Goal is to optimize the flow under capacity constraints.</a:t>
            </a:r>
          </a:p>
          <a:p>
            <a:r>
              <a:rPr lang="en-US" b="1" dirty="0"/>
              <a:t>Examples</a:t>
            </a:r>
            <a:r>
              <a:rPr lang="en-US" dirty="0"/>
              <a:t>:</a:t>
            </a:r>
          </a:p>
          <a:p>
            <a:pPr lvl="1"/>
            <a:r>
              <a:rPr lang="en-US" dirty="0"/>
              <a:t>Maximum flow problems (e.g., internet data transfer).</a:t>
            </a:r>
          </a:p>
          <a:p>
            <a:pPr lvl="1"/>
            <a:r>
              <a:rPr lang="en-US" dirty="0"/>
              <a:t>Minimum cost flow problems.</a:t>
            </a:r>
          </a:p>
          <a:p>
            <a:pPr lvl="1"/>
            <a:r>
              <a:rPr lang="en-US" dirty="0"/>
              <a:t>Transportation problems.</a:t>
            </a:r>
          </a:p>
          <a:p>
            <a:r>
              <a:rPr lang="en-US" b="1" dirty="0"/>
              <a:t>Solving Methods</a:t>
            </a:r>
            <a:r>
              <a:rPr lang="en-US" dirty="0"/>
              <a:t>:</a:t>
            </a:r>
          </a:p>
          <a:p>
            <a:pPr lvl="1"/>
            <a:r>
              <a:rPr lang="en-US" dirty="0"/>
              <a:t>Ford-Fulkerson Algorithm.</a:t>
            </a:r>
          </a:p>
          <a:p>
            <a:pPr lvl="1"/>
            <a:r>
              <a:rPr lang="en-US" dirty="0"/>
              <a:t>Cycle-Canceling Algorithm.</a:t>
            </a:r>
          </a:p>
          <a:p>
            <a:endParaRPr lang="en-IN" dirty="0"/>
          </a:p>
        </p:txBody>
      </p:sp>
    </p:spTree>
    <p:extLst>
      <p:ext uri="{BB962C8B-B14F-4D97-AF65-F5344CB8AC3E}">
        <p14:creationId xmlns:p14="http://schemas.microsoft.com/office/powerpoint/2010/main" val="38564147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DAD58-9300-4AD2-9B05-D38A760EF1BC}"/>
              </a:ext>
            </a:extLst>
          </p:cNvPr>
          <p:cNvSpPr>
            <a:spLocks noGrp="1"/>
          </p:cNvSpPr>
          <p:nvPr>
            <p:ph type="title"/>
          </p:nvPr>
        </p:nvSpPr>
        <p:spPr/>
        <p:txBody>
          <a:bodyPr/>
          <a:lstStyle/>
          <a:p>
            <a:r>
              <a:rPr lang="en-IN" dirty="0"/>
              <a:t>OR Problem Types</a:t>
            </a:r>
          </a:p>
        </p:txBody>
      </p:sp>
      <p:sp>
        <p:nvSpPr>
          <p:cNvPr id="3" name="Content Placeholder 2">
            <a:extLst>
              <a:ext uri="{FF2B5EF4-FFF2-40B4-BE49-F238E27FC236}">
                <a16:creationId xmlns:a16="http://schemas.microsoft.com/office/drawing/2014/main" id="{CB43EC5D-B9A3-4DB3-A921-F4DDFAFF97FC}"/>
              </a:ext>
            </a:extLst>
          </p:cNvPr>
          <p:cNvSpPr>
            <a:spLocks noGrp="1"/>
          </p:cNvSpPr>
          <p:nvPr>
            <p:ph idx="1"/>
          </p:nvPr>
        </p:nvSpPr>
        <p:spPr/>
        <p:txBody>
          <a:bodyPr>
            <a:normAutofit fontScale="92500" lnSpcReduction="20000"/>
          </a:bodyPr>
          <a:lstStyle/>
          <a:p>
            <a:pPr marL="0" indent="0">
              <a:buNone/>
            </a:pPr>
            <a:r>
              <a:rPr lang="en-US" b="1" dirty="0"/>
              <a:t>7. Stochastic Programming</a:t>
            </a:r>
          </a:p>
          <a:p>
            <a:r>
              <a:rPr lang="en-US" b="1" dirty="0"/>
              <a:t>Problem Type</a:t>
            </a:r>
            <a:r>
              <a:rPr lang="en-US" dirty="0"/>
              <a:t>: Problems where some parameters are uncertain and modeled as random variables.</a:t>
            </a:r>
          </a:p>
          <a:p>
            <a:r>
              <a:rPr lang="en-US" b="1" dirty="0"/>
              <a:t>Key Characteristics</a:t>
            </a:r>
            <a:r>
              <a:rPr lang="en-US" dirty="0"/>
              <a:t>:</a:t>
            </a:r>
          </a:p>
          <a:p>
            <a:pPr lvl="1"/>
            <a:r>
              <a:rPr lang="en-US" dirty="0"/>
              <a:t>Probabilistic constraints.</a:t>
            </a:r>
          </a:p>
          <a:p>
            <a:pPr lvl="1"/>
            <a:r>
              <a:rPr lang="en-US" dirty="0"/>
              <a:t>Focus on expected outcomes or risk minimization.</a:t>
            </a:r>
          </a:p>
          <a:p>
            <a:r>
              <a:rPr lang="en-US" b="1" dirty="0"/>
              <a:t>Examples</a:t>
            </a:r>
            <a:r>
              <a:rPr lang="en-US" dirty="0"/>
              <a:t>:</a:t>
            </a:r>
          </a:p>
          <a:p>
            <a:pPr lvl="1"/>
            <a:r>
              <a:rPr lang="en-US" dirty="0"/>
              <a:t>Financial portfolio management under uncertainty.</a:t>
            </a:r>
          </a:p>
          <a:p>
            <a:pPr lvl="1"/>
            <a:r>
              <a:rPr lang="en-US" dirty="0"/>
              <a:t>Supply chain optimization with uncertain demand.</a:t>
            </a:r>
          </a:p>
          <a:p>
            <a:r>
              <a:rPr lang="en-US" b="1" dirty="0"/>
              <a:t>Solving Methods</a:t>
            </a:r>
            <a:r>
              <a:rPr lang="en-US" dirty="0"/>
              <a:t>:</a:t>
            </a:r>
          </a:p>
          <a:p>
            <a:pPr lvl="1"/>
            <a:r>
              <a:rPr lang="en-US" dirty="0"/>
              <a:t>Two-stage optimization.</a:t>
            </a:r>
          </a:p>
          <a:p>
            <a:pPr lvl="1"/>
            <a:r>
              <a:rPr lang="en-US" dirty="0"/>
              <a:t>Monte Carlo simulations.</a:t>
            </a:r>
          </a:p>
          <a:p>
            <a:endParaRPr lang="en-IN" dirty="0"/>
          </a:p>
        </p:txBody>
      </p:sp>
    </p:spTree>
    <p:extLst>
      <p:ext uri="{BB962C8B-B14F-4D97-AF65-F5344CB8AC3E}">
        <p14:creationId xmlns:p14="http://schemas.microsoft.com/office/powerpoint/2010/main" val="36668517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DAD58-9300-4AD2-9B05-D38A760EF1BC}"/>
              </a:ext>
            </a:extLst>
          </p:cNvPr>
          <p:cNvSpPr>
            <a:spLocks noGrp="1"/>
          </p:cNvSpPr>
          <p:nvPr>
            <p:ph type="title"/>
          </p:nvPr>
        </p:nvSpPr>
        <p:spPr/>
        <p:txBody>
          <a:bodyPr/>
          <a:lstStyle/>
          <a:p>
            <a:r>
              <a:rPr lang="en-IN" dirty="0"/>
              <a:t>OR Problem Types</a:t>
            </a:r>
          </a:p>
        </p:txBody>
      </p:sp>
      <p:sp>
        <p:nvSpPr>
          <p:cNvPr id="3" name="Content Placeholder 2">
            <a:extLst>
              <a:ext uri="{FF2B5EF4-FFF2-40B4-BE49-F238E27FC236}">
                <a16:creationId xmlns:a16="http://schemas.microsoft.com/office/drawing/2014/main" id="{CB43EC5D-B9A3-4DB3-A921-F4DDFAFF97FC}"/>
              </a:ext>
            </a:extLst>
          </p:cNvPr>
          <p:cNvSpPr>
            <a:spLocks noGrp="1"/>
          </p:cNvSpPr>
          <p:nvPr>
            <p:ph idx="1"/>
          </p:nvPr>
        </p:nvSpPr>
        <p:spPr/>
        <p:txBody>
          <a:bodyPr>
            <a:normAutofit fontScale="92500" lnSpcReduction="20000"/>
          </a:bodyPr>
          <a:lstStyle/>
          <a:p>
            <a:pPr marL="0" indent="0">
              <a:buNone/>
            </a:pPr>
            <a:r>
              <a:rPr lang="en-US" b="1" dirty="0"/>
              <a:t>8. Game Theory</a:t>
            </a:r>
          </a:p>
          <a:p>
            <a:r>
              <a:rPr lang="en-US" b="1" dirty="0"/>
              <a:t>Problem Type</a:t>
            </a:r>
            <a:r>
              <a:rPr lang="en-US" dirty="0"/>
              <a:t>: Problems involving multiple decision-makers with conflicting objectives.</a:t>
            </a:r>
          </a:p>
          <a:p>
            <a:r>
              <a:rPr lang="en-US" b="1" dirty="0"/>
              <a:t>Key Characteristics</a:t>
            </a:r>
            <a:r>
              <a:rPr lang="en-US" dirty="0"/>
              <a:t>:</a:t>
            </a:r>
          </a:p>
          <a:p>
            <a:pPr lvl="1"/>
            <a:r>
              <a:rPr lang="en-US" dirty="0"/>
              <a:t>Strategic interactions between players.</a:t>
            </a:r>
          </a:p>
          <a:p>
            <a:pPr lvl="1"/>
            <a:r>
              <a:rPr lang="en-US" dirty="0"/>
              <a:t>Competitive or cooperative strategies.</a:t>
            </a:r>
          </a:p>
          <a:p>
            <a:r>
              <a:rPr lang="en-US" b="1" dirty="0"/>
              <a:t>Examples</a:t>
            </a:r>
            <a:r>
              <a:rPr lang="en-US" dirty="0"/>
              <a:t>:</a:t>
            </a:r>
          </a:p>
          <a:p>
            <a:pPr lvl="1"/>
            <a:r>
              <a:rPr lang="en-US" dirty="0"/>
              <a:t>Pricing strategies in competitive markets.</a:t>
            </a:r>
          </a:p>
          <a:p>
            <a:pPr lvl="1"/>
            <a:r>
              <a:rPr lang="en-US" dirty="0"/>
              <a:t>Negotiation problems.</a:t>
            </a:r>
          </a:p>
          <a:p>
            <a:r>
              <a:rPr lang="en-US" b="1" dirty="0"/>
              <a:t>Solving Methods</a:t>
            </a:r>
            <a:r>
              <a:rPr lang="en-US" dirty="0"/>
              <a:t>:</a:t>
            </a:r>
          </a:p>
          <a:p>
            <a:pPr lvl="1"/>
            <a:r>
              <a:rPr lang="en-US" dirty="0"/>
              <a:t>Nash Equilibrium.</a:t>
            </a:r>
          </a:p>
          <a:p>
            <a:pPr lvl="1"/>
            <a:r>
              <a:rPr lang="en-US" dirty="0"/>
              <a:t>Minimax Algorithm.</a:t>
            </a:r>
          </a:p>
          <a:p>
            <a:endParaRPr lang="en-IN" dirty="0"/>
          </a:p>
        </p:txBody>
      </p:sp>
    </p:spTree>
    <p:extLst>
      <p:ext uri="{BB962C8B-B14F-4D97-AF65-F5344CB8AC3E}">
        <p14:creationId xmlns:p14="http://schemas.microsoft.com/office/powerpoint/2010/main" val="31216244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DAD58-9300-4AD2-9B05-D38A760EF1BC}"/>
              </a:ext>
            </a:extLst>
          </p:cNvPr>
          <p:cNvSpPr>
            <a:spLocks noGrp="1"/>
          </p:cNvSpPr>
          <p:nvPr>
            <p:ph type="title"/>
          </p:nvPr>
        </p:nvSpPr>
        <p:spPr/>
        <p:txBody>
          <a:bodyPr/>
          <a:lstStyle/>
          <a:p>
            <a:r>
              <a:rPr lang="en-IN" dirty="0"/>
              <a:t>OR Problem Types</a:t>
            </a:r>
          </a:p>
        </p:txBody>
      </p:sp>
      <p:sp>
        <p:nvSpPr>
          <p:cNvPr id="3" name="Content Placeholder 2">
            <a:extLst>
              <a:ext uri="{FF2B5EF4-FFF2-40B4-BE49-F238E27FC236}">
                <a16:creationId xmlns:a16="http://schemas.microsoft.com/office/drawing/2014/main" id="{CB43EC5D-B9A3-4DB3-A921-F4DDFAFF97FC}"/>
              </a:ext>
            </a:extLst>
          </p:cNvPr>
          <p:cNvSpPr>
            <a:spLocks noGrp="1"/>
          </p:cNvSpPr>
          <p:nvPr>
            <p:ph idx="1"/>
          </p:nvPr>
        </p:nvSpPr>
        <p:spPr/>
        <p:txBody>
          <a:bodyPr>
            <a:normAutofit fontScale="92500" lnSpcReduction="10000"/>
          </a:bodyPr>
          <a:lstStyle/>
          <a:p>
            <a:pPr marL="0" indent="0">
              <a:buNone/>
            </a:pPr>
            <a:r>
              <a:rPr lang="en-US" b="1" dirty="0"/>
              <a:t>9. Markov Decision Processes (MDP)</a:t>
            </a:r>
          </a:p>
          <a:p>
            <a:r>
              <a:rPr lang="en-US" b="1" dirty="0"/>
              <a:t>Problem Type</a:t>
            </a:r>
            <a:r>
              <a:rPr lang="en-US" dirty="0"/>
              <a:t>: Sequential decision-making problems under uncertainty.</a:t>
            </a:r>
          </a:p>
          <a:p>
            <a:r>
              <a:rPr lang="en-US" b="1" dirty="0"/>
              <a:t>Key Characteristics</a:t>
            </a:r>
            <a:r>
              <a:rPr lang="en-US" dirty="0"/>
              <a:t>:</a:t>
            </a:r>
          </a:p>
          <a:p>
            <a:pPr lvl="1"/>
            <a:r>
              <a:rPr lang="en-US" dirty="0"/>
              <a:t>States, actions, and transitions with probabilities.</a:t>
            </a:r>
          </a:p>
          <a:p>
            <a:pPr lvl="1"/>
            <a:r>
              <a:rPr lang="en-US" dirty="0"/>
              <a:t>Goal is to optimize long-term rewards.</a:t>
            </a:r>
          </a:p>
          <a:p>
            <a:r>
              <a:rPr lang="en-US" b="1" dirty="0"/>
              <a:t>Examples</a:t>
            </a:r>
            <a:r>
              <a:rPr lang="en-US" dirty="0"/>
              <a:t>:</a:t>
            </a:r>
          </a:p>
          <a:p>
            <a:pPr lvl="1"/>
            <a:r>
              <a:rPr lang="en-US" dirty="0"/>
              <a:t>Robot navigation.</a:t>
            </a:r>
          </a:p>
          <a:p>
            <a:pPr lvl="1"/>
            <a:r>
              <a:rPr lang="en-US" dirty="0"/>
              <a:t>Reinforcement learning problems.</a:t>
            </a:r>
          </a:p>
          <a:p>
            <a:r>
              <a:rPr lang="en-US" b="1" dirty="0"/>
              <a:t>Solving Methods</a:t>
            </a:r>
            <a:r>
              <a:rPr lang="en-US" dirty="0"/>
              <a:t>:</a:t>
            </a:r>
          </a:p>
          <a:p>
            <a:pPr lvl="1"/>
            <a:r>
              <a:rPr lang="en-US" dirty="0"/>
              <a:t>Value Iteration.</a:t>
            </a:r>
          </a:p>
          <a:p>
            <a:pPr lvl="1"/>
            <a:r>
              <a:rPr lang="en-US" dirty="0"/>
              <a:t>Policy Iteration.</a:t>
            </a:r>
          </a:p>
          <a:p>
            <a:endParaRPr lang="en-IN" dirty="0"/>
          </a:p>
        </p:txBody>
      </p:sp>
    </p:spTree>
    <p:extLst>
      <p:ext uri="{BB962C8B-B14F-4D97-AF65-F5344CB8AC3E}">
        <p14:creationId xmlns:p14="http://schemas.microsoft.com/office/powerpoint/2010/main" val="1421151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287E2-109F-4900-BE9F-75E0F393A82A}"/>
              </a:ext>
            </a:extLst>
          </p:cNvPr>
          <p:cNvSpPr>
            <a:spLocks noGrp="1"/>
          </p:cNvSpPr>
          <p:nvPr>
            <p:ph type="title"/>
          </p:nvPr>
        </p:nvSpPr>
        <p:spPr/>
        <p:txBody>
          <a:bodyPr/>
          <a:lstStyle/>
          <a:p>
            <a:r>
              <a:rPr lang="en-US" dirty="0"/>
              <a:t>Key Concepts in Operations Research</a:t>
            </a:r>
            <a:endParaRPr lang="en-IN" dirty="0"/>
          </a:p>
        </p:txBody>
      </p:sp>
      <p:sp>
        <p:nvSpPr>
          <p:cNvPr id="3" name="Content Placeholder 2">
            <a:extLst>
              <a:ext uri="{FF2B5EF4-FFF2-40B4-BE49-F238E27FC236}">
                <a16:creationId xmlns:a16="http://schemas.microsoft.com/office/drawing/2014/main" id="{4624EDA2-8930-4620-8FA3-9ADBE9583A62}"/>
              </a:ext>
            </a:extLst>
          </p:cNvPr>
          <p:cNvSpPr>
            <a:spLocks noGrp="1"/>
          </p:cNvSpPr>
          <p:nvPr>
            <p:ph idx="1"/>
          </p:nvPr>
        </p:nvSpPr>
        <p:spPr/>
        <p:txBody>
          <a:bodyPr>
            <a:normAutofit lnSpcReduction="10000"/>
          </a:bodyPr>
          <a:lstStyle/>
          <a:p>
            <a:r>
              <a:rPr lang="en-US" b="1" dirty="0"/>
              <a:t>Decision Variables:</a:t>
            </a:r>
            <a:endParaRPr lang="en-US" dirty="0"/>
          </a:p>
          <a:p>
            <a:pPr lvl="1"/>
            <a:r>
              <a:rPr lang="en-US" dirty="0"/>
              <a:t>Variables that represent the decisions to be made, such as the quantity of products to produce or transport.</a:t>
            </a:r>
          </a:p>
          <a:p>
            <a:r>
              <a:rPr lang="en-US" b="1" dirty="0"/>
              <a:t>Feasible Region:</a:t>
            </a:r>
            <a:endParaRPr lang="en-US" dirty="0"/>
          </a:p>
          <a:p>
            <a:pPr lvl="1"/>
            <a:r>
              <a:rPr lang="en-US" dirty="0"/>
              <a:t>The set of all possible solutions that satisfy the constraints.</a:t>
            </a:r>
          </a:p>
          <a:p>
            <a:r>
              <a:rPr lang="en-US" b="1" dirty="0"/>
              <a:t>Optimization Techniques:</a:t>
            </a:r>
            <a:endParaRPr lang="en-US" dirty="0"/>
          </a:p>
          <a:p>
            <a:pPr lvl="1"/>
            <a:r>
              <a:rPr lang="en-US" b="1" dirty="0"/>
              <a:t>Simplex Method</a:t>
            </a:r>
            <a:r>
              <a:rPr lang="en-US" dirty="0"/>
              <a:t>: A popular algorithm for solving linear programming problems.</a:t>
            </a:r>
          </a:p>
          <a:p>
            <a:pPr lvl="1"/>
            <a:r>
              <a:rPr lang="en-US" b="1" dirty="0"/>
              <a:t>Integer Programming</a:t>
            </a:r>
            <a:r>
              <a:rPr lang="en-US" dirty="0"/>
              <a:t>: Deals with optimization problems where decision variables are integers.</a:t>
            </a:r>
          </a:p>
          <a:p>
            <a:pPr lvl="1"/>
            <a:r>
              <a:rPr lang="en-US" b="1" dirty="0"/>
              <a:t>Dynamic Programming</a:t>
            </a:r>
            <a:r>
              <a:rPr lang="en-US" dirty="0"/>
              <a:t>: Solves problems by breaking them down into simpler sub-problems.</a:t>
            </a:r>
          </a:p>
          <a:p>
            <a:pPr marL="0" indent="0">
              <a:buNone/>
            </a:pPr>
            <a:endParaRPr lang="en-IN" dirty="0"/>
          </a:p>
        </p:txBody>
      </p:sp>
    </p:spTree>
    <p:extLst>
      <p:ext uri="{BB962C8B-B14F-4D97-AF65-F5344CB8AC3E}">
        <p14:creationId xmlns:p14="http://schemas.microsoft.com/office/powerpoint/2010/main" val="22746566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DAD58-9300-4AD2-9B05-D38A760EF1BC}"/>
              </a:ext>
            </a:extLst>
          </p:cNvPr>
          <p:cNvSpPr>
            <a:spLocks noGrp="1"/>
          </p:cNvSpPr>
          <p:nvPr>
            <p:ph type="title"/>
          </p:nvPr>
        </p:nvSpPr>
        <p:spPr/>
        <p:txBody>
          <a:bodyPr/>
          <a:lstStyle/>
          <a:p>
            <a:r>
              <a:rPr lang="en-IN" dirty="0"/>
              <a:t>OR Problem Types</a:t>
            </a:r>
          </a:p>
        </p:txBody>
      </p:sp>
      <p:sp>
        <p:nvSpPr>
          <p:cNvPr id="3" name="Content Placeholder 2">
            <a:extLst>
              <a:ext uri="{FF2B5EF4-FFF2-40B4-BE49-F238E27FC236}">
                <a16:creationId xmlns:a16="http://schemas.microsoft.com/office/drawing/2014/main" id="{CB43EC5D-B9A3-4DB3-A921-F4DDFAFF97FC}"/>
              </a:ext>
            </a:extLst>
          </p:cNvPr>
          <p:cNvSpPr>
            <a:spLocks noGrp="1"/>
          </p:cNvSpPr>
          <p:nvPr>
            <p:ph idx="1"/>
          </p:nvPr>
        </p:nvSpPr>
        <p:spPr/>
        <p:txBody>
          <a:bodyPr>
            <a:normAutofit fontScale="92500" lnSpcReduction="20000"/>
          </a:bodyPr>
          <a:lstStyle/>
          <a:p>
            <a:pPr marL="0" indent="0">
              <a:buNone/>
            </a:pPr>
            <a:r>
              <a:rPr lang="en-IN" b="1" dirty="0"/>
              <a:t>10. Heuristics and Metaheuristics</a:t>
            </a:r>
          </a:p>
          <a:p>
            <a:r>
              <a:rPr lang="en-IN" b="1" dirty="0"/>
              <a:t>Problem Type</a:t>
            </a:r>
            <a:r>
              <a:rPr lang="en-IN" dirty="0"/>
              <a:t>: Approximation methods for hard-to-solve optimization problems.</a:t>
            </a:r>
          </a:p>
          <a:p>
            <a:r>
              <a:rPr lang="en-IN" b="1" dirty="0"/>
              <a:t>Key Characteristics</a:t>
            </a:r>
            <a:r>
              <a:rPr lang="en-IN" dirty="0"/>
              <a:t>:</a:t>
            </a:r>
          </a:p>
          <a:p>
            <a:pPr lvl="1"/>
            <a:r>
              <a:rPr lang="en-IN" dirty="0"/>
              <a:t>Not guaranteed to find the optimal solution.</a:t>
            </a:r>
          </a:p>
          <a:p>
            <a:pPr lvl="1"/>
            <a:r>
              <a:rPr lang="en-IN" dirty="0"/>
              <a:t>Trade-off between solution quality and computation time.</a:t>
            </a:r>
          </a:p>
          <a:p>
            <a:r>
              <a:rPr lang="en-IN" b="1" dirty="0"/>
              <a:t>Examples</a:t>
            </a:r>
            <a:r>
              <a:rPr lang="en-IN" dirty="0"/>
              <a:t>:</a:t>
            </a:r>
          </a:p>
          <a:p>
            <a:pPr lvl="1"/>
            <a:r>
              <a:rPr lang="en-IN" dirty="0"/>
              <a:t>Genetic algorithms for traveling salesman problems.</a:t>
            </a:r>
          </a:p>
          <a:p>
            <a:pPr lvl="1"/>
            <a:r>
              <a:rPr lang="en-IN" dirty="0"/>
              <a:t>Simulated annealing for scheduling.</a:t>
            </a:r>
          </a:p>
          <a:p>
            <a:pPr lvl="1"/>
            <a:r>
              <a:rPr lang="en-IN" dirty="0" err="1"/>
              <a:t>Tabu</a:t>
            </a:r>
            <a:r>
              <a:rPr lang="en-IN" dirty="0"/>
              <a:t> search for vehicle routing.</a:t>
            </a:r>
          </a:p>
          <a:p>
            <a:r>
              <a:rPr lang="en-IN" b="1" dirty="0"/>
              <a:t>Solving Methods</a:t>
            </a:r>
            <a:r>
              <a:rPr lang="en-IN" dirty="0"/>
              <a:t>:</a:t>
            </a:r>
          </a:p>
          <a:p>
            <a:pPr lvl="1"/>
            <a:r>
              <a:rPr lang="en-IN" dirty="0"/>
              <a:t>Problem-specific heuristics.</a:t>
            </a:r>
          </a:p>
          <a:p>
            <a:pPr lvl="1"/>
            <a:r>
              <a:rPr lang="en-IN" dirty="0"/>
              <a:t>Metaheuristic frameworks (e.g., genetic algorithms, ant colony optimization).</a:t>
            </a:r>
          </a:p>
          <a:p>
            <a:endParaRPr lang="en-IN" dirty="0"/>
          </a:p>
        </p:txBody>
      </p:sp>
    </p:spTree>
    <p:extLst>
      <p:ext uri="{BB962C8B-B14F-4D97-AF65-F5344CB8AC3E}">
        <p14:creationId xmlns:p14="http://schemas.microsoft.com/office/powerpoint/2010/main" val="36814263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4A0FB-4422-4DB6-9C20-A650EEB28C52}"/>
              </a:ext>
            </a:extLst>
          </p:cNvPr>
          <p:cNvSpPr>
            <a:spLocks noGrp="1"/>
          </p:cNvSpPr>
          <p:nvPr>
            <p:ph type="title"/>
          </p:nvPr>
        </p:nvSpPr>
        <p:spPr/>
        <p:txBody>
          <a:bodyPr/>
          <a:lstStyle/>
          <a:p>
            <a:r>
              <a:rPr lang="en-US" b="1" dirty="0"/>
              <a:t>Simplex Method</a:t>
            </a:r>
            <a:br>
              <a:rPr lang="en-US" b="1" dirty="0"/>
            </a:br>
            <a:endParaRPr lang="en-IN" dirty="0"/>
          </a:p>
        </p:txBody>
      </p:sp>
      <p:sp>
        <p:nvSpPr>
          <p:cNvPr id="3" name="Content Placeholder 2">
            <a:extLst>
              <a:ext uri="{FF2B5EF4-FFF2-40B4-BE49-F238E27FC236}">
                <a16:creationId xmlns:a16="http://schemas.microsoft.com/office/drawing/2014/main" id="{F97FF76F-C275-4FE5-B597-49B7824660E7}"/>
              </a:ext>
            </a:extLst>
          </p:cNvPr>
          <p:cNvSpPr>
            <a:spLocks noGrp="1"/>
          </p:cNvSpPr>
          <p:nvPr>
            <p:ph idx="1"/>
          </p:nvPr>
        </p:nvSpPr>
        <p:spPr/>
        <p:txBody>
          <a:bodyPr>
            <a:normAutofit fontScale="92500" lnSpcReduction="20000"/>
          </a:bodyPr>
          <a:lstStyle/>
          <a:p>
            <a:r>
              <a:rPr lang="en-US" b="1" dirty="0"/>
              <a:t>Description</a:t>
            </a:r>
            <a:r>
              <a:rPr lang="en-US" dirty="0"/>
              <a:t>: An iterative algorithm that starts at a vertex of the feasible region and moves along the edges to find the optimal solution.</a:t>
            </a:r>
          </a:p>
          <a:p>
            <a:r>
              <a:rPr lang="en-US" b="1" dirty="0"/>
              <a:t>Key Features</a:t>
            </a:r>
            <a:r>
              <a:rPr lang="en-US" dirty="0"/>
              <a:t>:</a:t>
            </a:r>
          </a:p>
          <a:p>
            <a:pPr lvl="1"/>
            <a:r>
              <a:rPr lang="en-US" dirty="0"/>
              <a:t>Efficient for small to medium-sized problems.</a:t>
            </a:r>
          </a:p>
          <a:p>
            <a:pPr lvl="1"/>
            <a:r>
              <a:rPr lang="en-US" dirty="0"/>
              <a:t>Guarantees optimal solution if one exists.</a:t>
            </a:r>
          </a:p>
          <a:p>
            <a:r>
              <a:rPr lang="en-US" b="1" dirty="0"/>
              <a:t>Applications</a:t>
            </a:r>
            <a:r>
              <a:rPr lang="en-US" dirty="0"/>
              <a:t>:</a:t>
            </a:r>
          </a:p>
          <a:p>
            <a:pPr lvl="1"/>
            <a:r>
              <a:rPr lang="en-US" dirty="0"/>
              <a:t>Production planning.</a:t>
            </a:r>
          </a:p>
          <a:p>
            <a:pPr lvl="1"/>
            <a:r>
              <a:rPr lang="en-US" dirty="0"/>
              <a:t>Transportation and logistics problems.</a:t>
            </a:r>
          </a:p>
          <a:p>
            <a:r>
              <a:rPr lang="en-US" b="1" dirty="0"/>
              <a:t>Limitations</a:t>
            </a:r>
            <a:r>
              <a:rPr lang="en-US" dirty="0"/>
              <a:t>:</a:t>
            </a:r>
          </a:p>
          <a:p>
            <a:pPr lvl="1"/>
            <a:r>
              <a:rPr lang="en-US" dirty="0"/>
              <a:t>Computationally intensive for very large problems.</a:t>
            </a:r>
          </a:p>
          <a:p>
            <a:r>
              <a:rPr lang="en-US" b="1" dirty="0"/>
              <a:t>Tools</a:t>
            </a:r>
            <a:r>
              <a:rPr lang="en-US" dirty="0"/>
              <a:t>:</a:t>
            </a:r>
          </a:p>
          <a:p>
            <a:pPr lvl="1"/>
            <a:r>
              <a:rPr lang="en-US" dirty="0"/>
              <a:t>Solved manually or using libraries like </a:t>
            </a:r>
            <a:r>
              <a:rPr lang="en-US" dirty="0" err="1"/>
              <a:t>PuLP</a:t>
            </a:r>
            <a:r>
              <a:rPr lang="en-US" dirty="0"/>
              <a:t>, </a:t>
            </a:r>
            <a:r>
              <a:rPr lang="en-US" dirty="0" err="1"/>
              <a:t>Pyomo</a:t>
            </a:r>
            <a:r>
              <a:rPr lang="en-US" dirty="0"/>
              <a:t>, and OR-Tools in Python.</a:t>
            </a:r>
          </a:p>
          <a:p>
            <a:endParaRPr lang="en-IN" dirty="0"/>
          </a:p>
        </p:txBody>
      </p:sp>
    </p:spTree>
    <p:extLst>
      <p:ext uri="{BB962C8B-B14F-4D97-AF65-F5344CB8AC3E}">
        <p14:creationId xmlns:p14="http://schemas.microsoft.com/office/powerpoint/2010/main" val="6124686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4C4E5-8552-4FFE-AECF-601272D468B5}"/>
              </a:ext>
            </a:extLst>
          </p:cNvPr>
          <p:cNvSpPr>
            <a:spLocks noGrp="1"/>
          </p:cNvSpPr>
          <p:nvPr>
            <p:ph type="title"/>
          </p:nvPr>
        </p:nvSpPr>
        <p:spPr/>
        <p:txBody>
          <a:bodyPr/>
          <a:lstStyle/>
          <a:p>
            <a:r>
              <a:rPr lang="en-US" dirty="0"/>
              <a:t>Methods to solve LPP</a:t>
            </a:r>
            <a:endParaRPr lang="en-IN" dirty="0"/>
          </a:p>
        </p:txBody>
      </p:sp>
      <p:sp>
        <p:nvSpPr>
          <p:cNvPr id="3" name="Content Placeholder 2">
            <a:extLst>
              <a:ext uri="{FF2B5EF4-FFF2-40B4-BE49-F238E27FC236}">
                <a16:creationId xmlns:a16="http://schemas.microsoft.com/office/drawing/2014/main" id="{D4763F0A-9B3E-47C2-8DAF-8D914E22FCC6}"/>
              </a:ext>
            </a:extLst>
          </p:cNvPr>
          <p:cNvSpPr>
            <a:spLocks noGrp="1"/>
          </p:cNvSpPr>
          <p:nvPr>
            <p:ph idx="1"/>
          </p:nvPr>
        </p:nvSpPr>
        <p:spPr/>
        <p:txBody>
          <a:bodyPr>
            <a:normAutofit fontScale="85000" lnSpcReduction="10000"/>
          </a:bodyPr>
          <a:lstStyle/>
          <a:p>
            <a:pPr marL="0" indent="0">
              <a:buNone/>
            </a:pPr>
            <a:r>
              <a:rPr lang="en-US" b="1" dirty="0"/>
              <a:t>2. Graphical Method</a:t>
            </a:r>
          </a:p>
          <a:p>
            <a:r>
              <a:rPr lang="en-US" b="1" dirty="0"/>
              <a:t>Description</a:t>
            </a:r>
            <a:r>
              <a:rPr lang="en-US" dirty="0"/>
              <a:t>: A visual approach to solving LPP with two decision variables by plotting constraints and finding the optimal solution from the feasible region.</a:t>
            </a:r>
          </a:p>
          <a:p>
            <a:r>
              <a:rPr lang="en-US" b="1" dirty="0"/>
              <a:t>Key Features</a:t>
            </a:r>
            <a:r>
              <a:rPr lang="en-US" dirty="0"/>
              <a:t>:</a:t>
            </a:r>
          </a:p>
          <a:p>
            <a:pPr lvl="1"/>
            <a:r>
              <a:rPr lang="en-US" dirty="0"/>
              <a:t>Intuitive and easy to understand.</a:t>
            </a:r>
          </a:p>
          <a:p>
            <a:pPr lvl="1"/>
            <a:r>
              <a:rPr lang="en-US" dirty="0"/>
              <a:t>Works only for problems with </a:t>
            </a:r>
            <a:r>
              <a:rPr lang="en-US" b="1" dirty="0"/>
              <a:t>two variables</a:t>
            </a:r>
            <a:r>
              <a:rPr lang="en-US" dirty="0"/>
              <a:t>.</a:t>
            </a:r>
          </a:p>
          <a:p>
            <a:r>
              <a:rPr lang="en-US" b="1" dirty="0"/>
              <a:t>Applications</a:t>
            </a:r>
            <a:r>
              <a:rPr lang="en-US" dirty="0"/>
              <a:t>:</a:t>
            </a:r>
          </a:p>
          <a:p>
            <a:pPr lvl="1"/>
            <a:r>
              <a:rPr lang="en-US" dirty="0"/>
              <a:t>Educational purposes and small-scale problems.</a:t>
            </a:r>
          </a:p>
          <a:p>
            <a:r>
              <a:rPr lang="en-US" b="1" dirty="0"/>
              <a:t>Limitations</a:t>
            </a:r>
            <a:r>
              <a:rPr lang="en-US" dirty="0"/>
              <a:t>:</a:t>
            </a:r>
          </a:p>
          <a:p>
            <a:pPr lvl="1"/>
            <a:r>
              <a:rPr lang="en-US" dirty="0"/>
              <a:t>Cannot handle more than two decision variables.</a:t>
            </a:r>
          </a:p>
          <a:p>
            <a:r>
              <a:rPr lang="en-US" b="1" dirty="0"/>
              <a:t>Example</a:t>
            </a:r>
            <a:r>
              <a:rPr lang="en-US" dirty="0"/>
              <a:t>:</a:t>
            </a:r>
          </a:p>
          <a:p>
            <a:pPr lvl="1"/>
            <a:r>
              <a:rPr lang="en-US" dirty="0"/>
              <a:t>Plotting constraints on a 2D graph and identifying the feasible region.</a:t>
            </a:r>
          </a:p>
          <a:p>
            <a:endParaRPr lang="en-IN" dirty="0"/>
          </a:p>
        </p:txBody>
      </p:sp>
    </p:spTree>
    <p:extLst>
      <p:ext uri="{BB962C8B-B14F-4D97-AF65-F5344CB8AC3E}">
        <p14:creationId xmlns:p14="http://schemas.microsoft.com/office/powerpoint/2010/main" val="19463460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EE5BF-DFB6-41E3-B146-A87AC1594E2B}"/>
              </a:ext>
            </a:extLst>
          </p:cNvPr>
          <p:cNvSpPr>
            <a:spLocks noGrp="1"/>
          </p:cNvSpPr>
          <p:nvPr>
            <p:ph type="title"/>
          </p:nvPr>
        </p:nvSpPr>
        <p:spPr/>
        <p:txBody>
          <a:bodyPr/>
          <a:lstStyle/>
          <a:p>
            <a:r>
              <a:rPr lang="en-US" dirty="0"/>
              <a:t>Methods to solve LPP</a:t>
            </a:r>
            <a:endParaRPr lang="en-IN" dirty="0"/>
          </a:p>
        </p:txBody>
      </p:sp>
      <p:sp>
        <p:nvSpPr>
          <p:cNvPr id="5" name="Rectangle 2">
            <a:extLst>
              <a:ext uri="{FF2B5EF4-FFF2-40B4-BE49-F238E27FC236}">
                <a16:creationId xmlns:a16="http://schemas.microsoft.com/office/drawing/2014/main" id="{A964CD16-4B57-44AD-B9CA-1A06957D0954}"/>
              </a:ext>
            </a:extLst>
          </p:cNvPr>
          <p:cNvSpPr>
            <a:spLocks noGrp="1" noChangeArrowheads="1"/>
          </p:cNvSpPr>
          <p:nvPr>
            <p:ph idx="1"/>
          </p:nvPr>
        </p:nvSpPr>
        <p:spPr bwMode="auto">
          <a:xfrm>
            <a:off x="838200" y="1842310"/>
            <a:ext cx="9652001" cy="3988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fontAlgn="base">
              <a:lnSpc>
                <a:spcPct val="80000"/>
              </a:lnSpc>
              <a:spcAft>
                <a:spcPct val="0"/>
              </a:spcAft>
              <a:buClrTx/>
              <a:buSzTx/>
              <a:buNone/>
              <a:tabLst/>
            </a:pPr>
            <a:r>
              <a:rPr lang="en-US" altLang="en-US" sz="2400" b="1" dirty="0"/>
              <a:t>3. Interior Point Methods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800" b="1" dirty="0">
                <a:latin typeface="Arial" panose="020B0604020202020204" pitchFamily="34" charset="0"/>
              </a:rPr>
              <a:t>Description: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Algorithms that move through the interior of the feasible region to reach the optimal solution.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Key Features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Efficient for large-scale problems.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Works well for sparse constraints.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Applications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Network flow optimization.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Large-scale industrial problems.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Limitations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Implementation is complex compared to Simplex.</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Tools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Used in solvers like </a:t>
            </a:r>
            <a:r>
              <a:rPr kumimoji="0" lang="en-US" altLang="en-US" sz="1800" b="0" i="0" u="none" strike="noStrike" cap="none" normalizeH="0" baseline="0" dirty="0" err="1">
                <a:ln>
                  <a:noFill/>
                </a:ln>
                <a:solidFill>
                  <a:schemeClr val="tx1"/>
                </a:solidFill>
                <a:effectLst/>
                <a:latin typeface="Arial" panose="020B0604020202020204" pitchFamily="34" charset="0"/>
              </a:rPr>
              <a:t>Gurobi</a:t>
            </a:r>
            <a:r>
              <a:rPr kumimoji="0" lang="en-US" altLang="en-US" sz="1800" b="0" i="0" u="none" strike="noStrike" cap="none" normalizeH="0" baseline="0" dirty="0">
                <a:ln>
                  <a:noFill/>
                </a:ln>
                <a:solidFill>
                  <a:schemeClr val="tx1"/>
                </a:solidFill>
                <a:effectLst/>
                <a:latin typeface="Arial" panose="020B0604020202020204" pitchFamily="34" charset="0"/>
              </a:rPr>
              <a:t>, CPLEX, and SciPy </a:t>
            </a:r>
            <a:r>
              <a:rPr lang="en-US" altLang="en-US" sz="1800" dirty="0">
                <a:latin typeface="Arial" panose="020B0604020202020204" pitchFamily="34" charset="0"/>
              </a:rPr>
              <a:t>(method='interior-point').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984040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EE5BF-DFB6-41E3-B146-A87AC1594E2B}"/>
              </a:ext>
            </a:extLst>
          </p:cNvPr>
          <p:cNvSpPr>
            <a:spLocks noGrp="1"/>
          </p:cNvSpPr>
          <p:nvPr>
            <p:ph type="title"/>
          </p:nvPr>
        </p:nvSpPr>
        <p:spPr/>
        <p:txBody>
          <a:bodyPr/>
          <a:lstStyle/>
          <a:p>
            <a:r>
              <a:rPr lang="en-US" dirty="0"/>
              <a:t>Methods to solve LPP</a:t>
            </a:r>
            <a:endParaRPr lang="en-IN" dirty="0"/>
          </a:p>
        </p:txBody>
      </p:sp>
      <p:sp>
        <p:nvSpPr>
          <p:cNvPr id="3" name="Content Placeholder 2">
            <a:extLst>
              <a:ext uri="{FF2B5EF4-FFF2-40B4-BE49-F238E27FC236}">
                <a16:creationId xmlns:a16="http://schemas.microsoft.com/office/drawing/2014/main" id="{1959F8E2-6E14-4528-987A-BCD6B25A6842}"/>
              </a:ext>
            </a:extLst>
          </p:cNvPr>
          <p:cNvSpPr>
            <a:spLocks noGrp="1"/>
          </p:cNvSpPr>
          <p:nvPr>
            <p:ph idx="1"/>
          </p:nvPr>
        </p:nvSpPr>
        <p:spPr/>
        <p:txBody>
          <a:bodyPr>
            <a:normAutofit fontScale="92500" lnSpcReduction="20000"/>
          </a:bodyPr>
          <a:lstStyle/>
          <a:p>
            <a:pPr marL="0" indent="0">
              <a:buNone/>
            </a:pPr>
            <a:r>
              <a:rPr lang="en-US" b="1" dirty="0"/>
              <a:t>4. Dual Simplex Method</a:t>
            </a:r>
          </a:p>
          <a:p>
            <a:r>
              <a:rPr lang="en-US" b="1" dirty="0"/>
              <a:t>Description</a:t>
            </a:r>
            <a:r>
              <a:rPr lang="en-US" dirty="0"/>
              <a:t>: A variation of the Simplex Method used when the initial solution is infeasible but optimal in terms of the objective function.</a:t>
            </a:r>
          </a:p>
          <a:p>
            <a:r>
              <a:rPr lang="en-US" b="1" dirty="0"/>
              <a:t>Key Features</a:t>
            </a:r>
            <a:r>
              <a:rPr lang="en-US" dirty="0"/>
              <a:t>:</a:t>
            </a:r>
          </a:p>
          <a:p>
            <a:pPr lvl="1"/>
            <a:r>
              <a:rPr lang="en-US" dirty="0"/>
              <a:t>Useful when constraints or objective function change frequently.</a:t>
            </a:r>
          </a:p>
          <a:p>
            <a:pPr lvl="1"/>
            <a:r>
              <a:rPr lang="en-US" dirty="0"/>
              <a:t>Works backward from an infeasible solution to feasibility.</a:t>
            </a:r>
          </a:p>
          <a:p>
            <a:r>
              <a:rPr lang="en-US" b="1" dirty="0"/>
              <a:t>Applications</a:t>
            </a:r>
            <a:r>
              <a:rPr lang="en-US" dirty="0"/>
              <a:t>:</a:t>
            </a:r>
          </a:p>
          <a:p>
            <a:pPr lvl="1"/>
            <a:r>
              <a:rPr lang="en-US" dirty="0"/>
              <a:t>Sensitivity analysis in LPP.</a:t>
            </a:r>
          </a:p>
          <a:p>
            <a:r>
              <a:rPr lang="en-US" b="1" dirty="0"/>
              <a:t>Limitations</a:t>
            </a:r>
            <a:r>
              <a:rPr lang="en-US" dirty="0"/>
              <a:t>:</a:t>
            </a:r>
          </a:p>
          <a:p>
            <a:pPr lvl="1"/>
            <a:r>
              <a:rPr lang="en-US" dirty="0"/>
              <a:t>May require more iterations compared to standard Simplex.</a:t>
            </a:r>
          </a:p>
          <a:p>
            <a:r>
              <a:rPr lang="en-US" b="1" dirty="0"/>
              <a:t>Tools</a:t>
            </a:r>
            <a:r>
              <a:rPr lang="en-US" dirty="0"/>
              <a:t>:</a:t>
            </a:r>
          </a:p>
          <a:p>
            <a:pPr lvl="1"/>
            <a:r>
              <a:rPr lang="en-US" dirty="0"/>
              <a:t>Can be implemented in specialized solvers like CPLEX and </a:t>
            </a:r>
            <a:r>
              <a:rPr lang="en-US" dirty="0" err="1"/>
              <a:t>Gurobi</a:t>
            </a:r>
            <a:r>
              <a:rPr lang="en-US" dirty="0"/>
              <a:t>.</a:t>
            </a:r>
          </a:p>
          <a:p>
            <a:endParaRPr lang="en-IN" dirty="0"/>
          </a:p>
        </p:txBody>
      </p:sp>
    </p:spTree>
    <p:extLst>
      <p:ext uri="{BB962C8B-B14F-4D97-AF65-F5344CB8AC3E}">
        <p14:creationId xmlns:p14="http://schemas.microsoft.com/office/powerpoint/2010/main" val="40073338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EE5BF-DFB6-41E3-B146-A87AC1594E2B}"/>
              </a:ext>
            </a:extLst>
          </p:cNvPr>
          <p:cNvSpPr>
            <a:spLocks noGrp="1"/>
          </p:cNvSpPr>
          <p:nvPr>
            <p:ph type="title"/>
          </p:nvPr>
        </p:nvSpPr>
        <p:spPr/>
        <p:txBody>
          <a:bodyPr/>
          <a:lstStyle/>
          <a:p>
            <a:r>
              <a:rPr lang="en-US" dirty="0"/>
              <a:t>Methods to solve LPP</a:t>
            </a:r>
            <a:endParaRPr lang="en-IN" dirty="0"/>
          </a:p>
        </p:txBody>
      </p:sp>
      <p:sp>
        <p:nvSpPr>
          <p:cNvPr id="3" name="Content Placeholder 2">
            <a:extLst>
              <a:ext uri="{FF2B5EF4-FFF2-40B4-BE49-F238E27FC236}">
                <a16:creationId xmlns:a16="http://schemas.microsoft.com/office/drawing/2014/main" id="{1959F8E2-6E14-4528-987A-BCD6B25A6842}"/>
              </a:ext>
            </a:extLst>
          </p:cNvPr>
          <p:cNvSpPr>
            <a:spLocks noGrp="1"/>
          </p:cNvSpPr>
          <p:nvPr>
            <p:ph idx="1"/>
          </p:nvPr>
        </p:nvSpPr>
        <p:spPr/>
        <p:txBody>
          <a:bodyPr>
            <a:normAutofit fontScale="85000" lnSpcReduction="10000"/>
          </a:bodyPr>
          <a:lstStyle/>
          <a:p>
            <a:pPr marL="0" indent="0">
              <a:buNone/>
            </a:pPr>
            <a:r>
              <a:rPr lang="en-US" b="1" dirty="0"/>
              <a:t>5. Big-M Method</a:t>
            </a:r>
          </a:p>
          <a:p>
            <a:r>
              <a:rPr lang="en-US" b="1" dirty="0"/>
              <a:t>Description</a:t>
            </a:r>
            <a:r>
              <a:rPr lang="en-US" dirty="0"/>
              <a:t>: A technique to handle LPPs with artificial variables by assigning a large penalty (M) to unwanted variables in the objective function.</a:t>
            </a:r>
          </a:p>
          <a:p>
            <a:r>
              <a:rPr lang="en-US" b="1" dirty="0"/>
              <a:t>Key Features</a:t>
            </a:r>
            <a:r>
              <a:rPr lang="en-US" dirty="0"/>
              <a:t>:</a:t>
            </a:r>
          </a:p>
          <a:p>
            <a:pPr lvl="1"/>
            <a:r>
              <a:rPr lang="en-US" dirty="0"/>
              <a:t>Converts infeasible starting solutions into feasible ones.</a:t>
            </a:r>
          </a:p>
          <a:p>
            <a:pPr lvl="1"/>
            <a:r>
              <a:rPr lang="en-US" dirty="0"/>
              <a:t>Works with additional constraints or equalities.</a:t>
            </a:r>
          </a:p>
          <a:p>
            <a:r>
              <a:rPr lang="en-US" b="1" dirty="0"/>
              <a:t>Applications</a:t>
            </a:r>
            <a:r>
              <a:rPr lang="en-US" dirty="0"/>
              <a:t>:</a:t>
            </a:r>
          </a:p>
          <a:p>
            <a:pPr lvl="1"/>
            <a:r>
              <a:rPr lang="en-US" dirty="0"/>
              <a:t>Problems with equality constraints or ≥\</a:t>
            </a:r>
            <a:r>
              <a:rPr lang="en-US" dirty="0" err="1"/>
              <a:t>geq</a:t>
            </a:r>
            <a:r>
              <a:rPr lang="en-US" dirty="0"/>
              <a:t>≥ inequalities.</a:t>
            </a:r>
          </a:p>
          <a:p>
            <a:r>
              <a:rPr lang="en-US" b="1" dirty="0"/>
              <a:t>Limitations</a:t>
            </a:r>
            <a:r>
              <a:rPr lang="en-US" dirty="0"/>
              <a:t>:</a:t>
            </a:r>
          </a:p>
          <a:p>
            <a:pPr lvl="1"/>
            <a:r>
              <a:rPr lang="en-US" dirty="0"/>
              <a:t>Selection of MMM (a large constant) can be tricky and affects accuracy.</a:t>
            </a:r>
          </a:p>
          <a:p>
            <a:r>
              <a:rPr lang="en-US" b="1" dirty="0"/>
              <a:t>Tools</a:t>
            </a:r>
            <a:r>
              <a:rPr lang="en-US" dirty="0"/>
              <a:t>:</a:t>
            </a:r>
          </a:p>
          <a:p>
            <a:pPr lvl="1"/>
            <a:r>
              <a:rPr lang="en-US" dirty="0"/>
              <a:t>Used as part of the Simplex Method framework.</a:t>
            </a:r>
          </a:p>
          <a:p>
            <a:endParaRPr lang="en-IN" dirty="0"/>
          </a:p>
        </p:txBody>
      </p:sp>
    </p:spTree>
    <p:extLst>
      <p:ext uri="{BB962C8B-B14F-4D97-AF65-F5344CB8AC3E}">
        <p14:creationId xmlns:p14="http://schemas.microsoft.com/office/powerpoint/2010/main" val="17121512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EE5BF-DFB6-41E3-B146-A87AC1594E2B}"/>
              </a:ext>
            </a:extLst>
          </p:cNvPr>
          <p:cNvSpPr>
            <a:spLocks noGrp="1"/>
          </p:cNvSpPr>
          <p:nvPr>
            <p:ph type="title"/>
          </p:nvPr>
        </p:nvSpPr>
        <p:spPr/>
        <p:txBody>
          <a:bodyPr/>
          <a:lstStyle/>
          <a:p>
            <a:r>
              <a:rPr lang="en-US" dirty="0"/>
              <a:t>Methods to solve LPP</a:t>
            </a:r>
            <a:endParaRPr lang="en-IN" dirty="0"/>
          </a:p>
        </p:txBody>
      </p:sp>
      <p:sp>
        <p:nvSpPr>
          <p:cNvPr id="3" name="Content Placeholder 2">
            <a:extLst>
              <a:ext uri="{FF2B5EF4-FFF2-40B4-BE49-F238E27FC236}">
                <a16:creationId xmlns:a16="http://schemas.microsoft.com/office/drawing/2014/main" id="{1959F8E2-6E14-4528-987A-BCD6B25A6842}"/>
              </a:ext>
            </a:extLst>
          </p:cNvPr>
          <p:cNvSpPr>
            <a:spLocks noGrp="1"/>
          </p:cNvSpPr>
          <p:nvPr>
            <p:ph idx="1"/>
          </p:nvPr>
        </p:nvSpPr>
        <p:spPr/>
        <p:txBody>
          <a:bodyPr>
            <a:normAutofit fontScale="85000" lnSpcReduction="20000"/>
          </a:bodyPr>
          <a:lstStyle/>
          <a:p>
            <a:pPr marL="0" indent="0">
              <a:buNone/>
            </a:pPr>
            <a:r>
              <a:rPr lang="en-US" b="1" dirty="0"/>
              <a:t>6. Two-Phase Method</a:t>
            </a:r>
          </a:p>
          <a:p>
            <a:r>
              <a:rPr lang="en-US" b="1" dirty="0"/>
              <a:t>Description</a:t>
            </a:r>
            <a:r>
              <a:rPr lang="en-US" dirty="0"/>
              <a:t>: Solves LPPs with artificial variables in two phases:</a:t>
            </a:r>
          </a:p>
          <a:p>
            <a:pPr lvl="1"/>
            <a:r>
              <a:rPr lang="en-US" b="1" dirty="0"/>
              <a:t>Phase 1</a:t>
            </a:r>
            <a:r>
              <a:rPr lang="en-US" dirty="0"/>
              <a:t>: Minimizes the artificial variables.</a:t>
            </a:r>
          </a:p>
          <a:p>
            <a:pPr lvl="1"/>
            <a:r>
              <a:rPr lang="en-US" b="1" dirty="0"/>
              <a:t>Phase 2</a:t>
            </a:r>
            <a:r>
              <a:rPr lang="en-US" dirty="0"/>
              <a:t>: Solves the original LPP once artificial variables are removed.</a:t>
            </a:r>
          </a:p>
          <a:p>
            <a:r>
              <a:rPr lang="en-US" b="1" dirty="0"/>
              <a:t>Key Features</a:t>
            </a:r>
            <a:r>
              <a:rPr lang="en-US" dirty="0"/>
              <a:t>:</a:t>
            </a:r>
          </a:p>
          <a:p>
            <a:pPr lvl="1"/>
            <a:r>
              <a:rPr lang="en-US" dirty="0"/>
              <a:t>Ensures feasibility in complex problems.</a:t>
            </a:r>
          </a:p>
          <a:p>
            <a:pPr lvl="1"/>
            <a:r>
              <a:rPr lang="en-US" dirty="0"/>
              <a:t>Alternative to the Big-M method.</a:t>
            </a:r>
          </a:p>
          <a:p>
            <a:r>
              <a:rPr lang="en-US" b="1" dirty="0"/>
              <a:t>Applications</a:t>
            </a:r>
            <a:r>
              <a:rPr lang="en-US" dirty="0"/>
              <a:t>:</a:t>
            </a:r>
          </a:p>
          <a:p>
            <a:pPr lvl="1"/>
            <a:r>
              <a:rPr lang="en-US" dirty="0"/>
              <a:t>Problems with equality constraints.</a:t>
            </a:r>
          </a:p>
          <a:p>
            <a:r>
              <a:rPr lang="en-US" b="1" dirty="0"/>
              <a:t>Limitations</a:t>
            </a:r>
            <a:r>
              <a:rPr lang="en-US" dirty="0"/>
              <a:t>:</a:t>
            </a:r>
          </a:p>
          <a:p>
            <a:pPr lvl="1"/>
            <a:r>
              <a:rPr lang="en-US" dirty="0"/>
              <a:t>Involves more computational effort than standard Simplex.</a:t>
            </a:r>
          </a:p>
          <a:p>
            <a:r>
              <a:rPr lang="en-US" b="1" dirty="0"/>
              <a:t>Tools</a:t>
            </a:r>
            <a:r>
              <a:rPr lang="en-US" dirty="0"/>
              <a:t>:</a:t>
            </a:r>
          </a:p>
          <a:p>
            <a:pPr lvl="1"/>
            <a:r>
              <a:rPr lang="en-US" dirty="0"/>
              <a:t>Commonly implemented in advanced LP solvers.</a:t>
            </a:r>
          </a:p>
          <a:p>
            <a:endParaRPr lang="en-IN" dirty="0"/>
          </a:p>
        </p:txBody>
      </p:sp>
    </p:spTree>
    <p:extLst>
      <p:ext uri="{BB962C8B-B14F-4D97-AF65-F5344CB8AC3E}">
        <p14:creationId xmlns:p14="http://schemas.microsoft.com/office/powerpoint/2010/main" val="35770711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EE5BF-DFB6-41E3-B146-A87AC1594E2B}"/>
              </a:ext>
            </a:extLst>
          </p:cNvPr>
          <p:cNvSpPr>
            <a:spLocks noGrp="1"/>
          </p:cNvSpPr>
          <p:nvPr>
            <p:ph type="title"/>
          </p:nvPr>
        </p:nvSpPr>
        <p:spPr/>
        <p:txBody>
          <a:bodyPr/>
          <a:lstStyle/>
          <a:p>
            <a:r>
              <a:rPr lang="en-US" dirty="0"/>
              <a:t>Methods to solve LPP</a:t>
            </a:r>
            <a:endParaRPr lang="en-IN" dirty="0"/>
          </a:p>
        </p:txBody>
      </p:sp>
      <p:sp>
        <p:nvSpPr>
          <p:cNvPr id="3" name="Content Placeholder 2">
            <a:extLst>
              <a:ext uri="{FF2B5EF4-FFF2-40B4-BE49-F238E27FC236}">
                <a16:creationId xmlns:a16="http://schemas.microsoft.com/office/drawing/2014/main" id="{1959F8E2-6E14-4528-987A-BCD6B25A6842}"/>
              </a:ext>
            </a:extLst>
          </p:cNvPr>
          <p:cNvSpPr>
            <a:spLocks noGrp="1"/>
          </p:cNvSpPr>
          <p:nvPr>
            <p:ph idx="1"/>
          </p:nvPr>
        </p:nvSpPr>
        <p:spPr/>
        <p:txBody>
          <a:bodyPr>
            <a:normAutofit fontScale="92500" lnSpcReduction="20000"/>
          </a:bodyPr>
          <a:lstStyle/>
          <a:p>
            <a:pPr marL="0" indent="0">
              <a:buNone/>
            </a:pPr>
            <a:r>
              <a:rPr lang="en-US" b="1" dirty="0"/>
              <a:t>7. Branch and Bound (for Integer Linear Programming)</a:t>
            </a:r>
          </a:p>
          <a:p>
            <a:r>
              <a:rPr lang="en-US" b="1" dirty="0"/>
              <a:t>Description</a:t>
            </a:r>
            <a:r>
              <a:rPr lang="en-US" dirty="0"/>
              <a:t>: A method for solving LP problems with integer decision variables by systematically exploring branches of the solution space.</a:t>
            </a:r>
          </a:p>
          <a:p>
            <a:r>
              <a:rPr lang="en-US" b="1" dirty="0"/>
              <a:t>Key Features</a:t>
            </a:r>
            <a:r>
              <a:rPr lang="en-US" dirty="0"/>
              <a:t>:</a:t>
            </a:r>
          </a:p>
          <a:p>
            <a:pPr lvl="1"/>
            <a:r>
              <a:rPr lang="en-US" dirty="0"/>
              <a:t>Extends LP methods to handle discrete variables.</a:t>
            </a:r>
          </a:p>
          <a:p>
            <a:pPr lvl="1"/>
            <a:r>
              <a:rPr lang="en-US" dirty="0"/>
              <a:t>Finds globally optimal solutions for integer constraints.</a:t>
            </a:r>
          </a:p>
          <a:p>
            <a:r>
              <a:rPr lang="en-US" b="1" dirty="0"/>
              <a:t>Applications</a:t>
            </a:r>
            <a:r>
              <a:rPr lang="en-US" dirty="0"/>
              <a:t>:</a:t>
            </a:r>
          </a:p>
          <a:p>
            <a:pPr lvl="1"/>
            <a:r>
              <a:rPr lang="en-US" dirty="0"/>
              <a:t>Integer programming problems (e.g., scheduling, allocation).</a:t>
            </a:r>
          </a:p>
          <a:p>
            <a:r>
              <a:rPr lang="en-US" b="1" dirty="0"/>
              <a:t>Limitations</a:t>
            </a:r>
            <a:r>
              <a:rPr lang="en-US" dirty="0"/>
              <a:t>:</a:t>
            </a:r>
          </a:p>
          <a:p>
            <a:pPr lvl="1"/>
            <a:r>
              <a:rPr lang="en-US" dirty="0"/>
              <a:t>Computationally expensive for large problems.</a:t>
            </a:r>
          </a:p>
          <a:p>
            <a:r>
              <a:rPr lang="en-US" b="1" dirty="0"/>
              <a:t>Tools</a:t>
            </a:r>
            <a:r>
              <a:rPr lang="en-US" dirty="0"/>
              <a:t>:</a:t>
            </a:r>
          </a:p>
          <a:p>
            <a:pPr lvl="1"/>
            <a:r>
              <a:rPr lang="en-US" dirty="0" err="1"/>
              <a:t>Gurobi</a:t>
            </a:r>
            <a:r>
              <a:rPr lang="en-US" dirty="0"/>
              <a:t>, CPLEX, and specialized optimization tools.</a:t>
            </a:r>
          </a:p>
          <a:p>
            <a:endParaRPr lang="en-IN" dirty="0"/>
          </a:p>
        </p:txBody>
      </p:sp>
    </p:spTree>
    <p:extLst>
      <p:ext uri="{BB962C8B-B14F-4D97-AF65-F5344CB8AC3E}">
        <p14:creationId xmlns:p14="http://schemas.microsoft.com/office/powerpoint/2010/main" val="509325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EE5BF-DFB6-41E3-B146-A87AC1594E2B}"/>
              </a:ext>
            </a:extLst>
          </p:cNvPr>
          <p:cNvSpPr>
            <a:spLocks noGrp="1"/>
          </p:cNvSpPr>
          <p:nvPr>
            <p:ph type="title"/>
          </p:nvPr>
        </p:nvSpPr>
        <p:spPr/>
        <p:txBody>
          <a:bodyPr/>
          <a:lstStyle/>
          <a:p>
            <a:r>
              <a:rPr lang="en-US" dirty="0"/>
              <a:t>Methods to solve LPP</a:t>
            </a:r>
            <a:endParaRPr lang="en-IN" dirty="0"/>
          </a:p>
        </p:txBody>
      </p:sp>
      <p:sp>
        <p:nvSpPr>
          <p:cNvPr id="3" name="Content Placeholder 2">
            <a:extLst>
              <a:ext uri="{FF2B5EF4-FFF2-40B4-BE49-F238E27FC236}">
                <a16:creationId xmlns:a16="http://schemas.microsoft.com/office/drawing/2014/main" id="{1959F8E2-6E14-4528-987A-BCD6B25A6842}"/>
              </a:ext>
            </a:extLst>
          </p:cNvPr>
          <p:cNvSpPr>
            <a:spLocks noGrp="1"/>
          </p:cNvSpPr>
          <p:nvPr>
            <p:ph idx="1"/>
          </p:nvPr>
        </p:nvSpPr>
        <p:spPr/>
        <p:txBody>
          <a:bodyPr>
            <a:normAutofit fontScale="92500" lnSpcReduction="20000"/>
          </a:bodyPr>
          <a:lstStyle/>
          <a:p>
            <a:pPr marL="0" indent="0">
              <a:buNone/>
            </a:pPr>
            <a:r>
              <a:rPr lang="en-US" b="1" dirty="0"/>
              <a:t>8. Cutting Plane Method</a:t>
            </a:r>
          </a:p>
          <a:p>
            <a:r>
              <a:rPr lang="en-US" b="1" dirty="0"/>
              <a:t>Description</a:t>
            </a:r>
            <a:r>
              <a:rPr lang="en-US" dirty="0"/>
              <a:t>: Iteratively refines the feasible region by adding additional constraints (cuts) to eliminate non-integer solutions.</a:t>
            </a:r>
          </a:p>
          <a:p>
            <a:r>
              <a:rPr lang="en-US" b="1" dirty="0"/>
              <a:t>Key Features</a:t>
            </a:r>
            <a:r>
              <a:rPr lang="en-US" dirty="0"/>
              <a:t>:</a:t>
            </a:r>
          </a:p>
          <a:p>
            <a:pPr lvl="1"/>
            <a:r>
              <a:rPr lang="en-US" dirty="0"/>
              <a:t>Used for integer programming problems.</a:t>
            </a:r>
          </a:p>
          <a:p>
            <a:pPr lvl="1"/>
            <a:r>
              <a:rPr lang="en-US" dirty="0"/>
              <a:t>Enhances solutions obtained from other methods.</a:t>
            </a:r>
          </a:p>
          <a:p>
            <a:r>
              <a:rPr lang="en-US" b="1" dirty="0"/>
              <a:t>Applications</a:t>
            </a:r>
            <a:r>
              <a:rPr lang="en-US" dirty="0"/>
              <a:t>:</a:t>
            </a:r>
          </a:p>
          <a:p>
            <a:pPr lvl="1"/>
            <a:r>
              <a:rPr lang="en-US" dirty="0"/>
              <a:t>Mixed-Integer Linear Programming (MILP).</a:t>
            </a:r>
          </a:p>
          <a:p>
            <a:r>
              <a:rPr lang="en-US" b="1" dirty="0"/>
              <a:t>Limitations</a:t>
            </a:r>
            <a:r>
              <a:rPr lang="en-US" dirty="0"/>
              <a:t>:</a:t>
            </a:r>
          </a:p>
          <a:p>
            <a:pPr lvl="1"/>
            <a:r>
              <a:rPr lang="en-US" dirty="0"/>
              <a:t>May require many iterations to converge.</a:t>
            </a:r>
          </a:p>
          <a:p>
            <a:r>
              <a:rPr lang="en-US" b="1" dirty="0"/>
              <a:t>Tools</a:t>
            </a:r>
            <a:r>
              <a:rPr lang="en-US" dirty="0"/>
              <a:t>:</a:t>
            </a:r>
          </a:p>
          <a:p>
            <a:pPr lvl="1"/>
            <a:r>
              <a:rPr lang="en-US" dirty="0"/>
              <a:t>Implemented in commercial solvers like </a:t>
            </a:r>
            <a:r>
              <a:rPr lang="en-US" dirty="0" err="1"/>
              <a:t>Gurobi</a:t>
            </a:r>
            <a:r>
              <a:rPr lang="en-US" dirty="0"/>
              <a:t> and CPLEX.</a:t>
            </a:r>
          </a:p>
          <a:p>
            <a:endParaRPr lang="en-IN" dirty="0"/>
          </a:p>
        </p:txBody>
      </p:sp>
    </p:spTree>
    <p:extLst>
      <p:ext uri="{BB962C8B-B14F-4D97-AF65-F5344CB8AC3E}">
        <p14:creationId xmlns:p14="http://schemas.microsoft.com/office/powerpoint/2010/main" val="17238367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EE5BF-DFB6-41E3-B146-A87AC1594E2B}"/>
              </a:ext>
            </a:extLst>
          </p:cNvPr>
          <p:cNvSpPr>
            <a:spLocks noGrp="1"/>
          </p:cNvSpPr>
          <p:nvPr>
            <p:ph type="title"/>
          </p:nvPr>
        </p:nvSpPr>
        <p:spPr/>
        <p:txBody>
          <a:bodyPr/>
          <a:lstStyle/>
          <a:p>
            <a:r>
              <a:rPr lang="en-US" dirty="0"/>
              <a:t>Methods to solve LPP</a:t>
            </a:r>
            <a:endParaRPr lang="en-IN" dirty="0"/>
          </a:p>
        </p:txBody>
      </p:sp>
      <p:sp>
        <p:nvSpPr>
          <p:cNvPr id="3" name="Content Placeholder 2">
            <a:extLst>
              <a:ext uri="{FF2B5EF4-FFF2-40B4-BE49-F238E27FC236}">
                <a16:creationId xmlns:a16="http://schemas.microsoft.com/office/drawing/2014/main" id="{1959F8E2-6E14-4528-987A-BCD6B25A6842}"/>
              </a:ext>
            </a:extLst>
          </p:cNvPr>
          <p:cNvSpPr>
            <a:spLocks noGrp="1"/>
          </p:cNvSpPr>
          <p:nvPr>
            <p:ph idx="1"/>
          </p:nvPr>
        </p:nvSpPr>
        <p:spPr/>
        <p:txBody>
          <a:bodyPr>
            <a:normAutofit fontScale="92500" lnSpcReduction="20000"/>
          </a:bodyPr>
          <a:lstStyle/>
          <a:p>
            <a:pPr marL="0" indent="0">
              <a:buNone/>
            </a:pPr>
            <a:r>
              <a:rPr lang="en-US" b="1" dirty="0"/>
              <a:t>9. Heuristic and Metaheuristic Methods</a:t>
            </a:r>
          </a:p>
          <a:p>
            <a:r>
              <a:rPr lang="en-US" b="1" dirty="0"/>
              <a:t>Description</a:t>
            </a:r>
            <a:r>
              <a:rPr lang="en-US" dirty="0"/>
              <a:t>: Approximation techniques like Genetic Algorithms, Simulated Annealing, and </a:t>
            </a:r>
            <a:r>
              <a:rPr lang="en-US" dirty="0" err="1"/>
              <a:t>Tabu</a:t>
            </a:r>
            <a:r>
              <a:rPr lang="en-US" dirty="0"/>
              <a:t> Search that find near-optimal solutions quickly.</a:t>
            </a:r>
          </a:p>
          <a:p>
            <a:r>
              <a:rPr lang="en-US" b="1" dirty="0"/>
              <a:t>Key Features</a:t>
            </a:r>
            <a:r>
              <a:rPr lang="en-US" dirty="0"/>
              <a:t>:</a:t>
            </a:r>
          </a:p>
          <a:p>
            <a:pPr lvl="1"/>
            <a:r>
              <a:rPr lang="en-US" dirty="0"/>
              <a:t>Effective for very large or complex problems.</a:t>
            </a:r>
          </a:p>
          <a:p>
            <a:pPr lvl="1"/>
            <a:r>
              <a:rPr lang="en-US" dirty="0"/>
              <a:t>Does not guarantee exact optimal solutions.</a:t>
            </a:r>
          </a:p>
          <a:p>
            <a:r>
              <a:rPr lang="en-US" b="1" dirty="0"/>
              <a:t>Applications</a:t>
            </a:r>
            <a:r>
              <a:rPr lang="en-US" dirty="0"/>
              <a:t>:</a:t>
            </a:r>
          </a:p>
          <a:p>
            <a:pPr lvl="1"/>
            <a:r>
              <a:rPr lang="en-US" dirty="0"/>
              <a:t>Vehicle routing, facility location, and combinatorial optimization.</a:t>
            </a:r>
          </a:p>
          <a:p>
            <a:r>
              <a:rPr lang="en-US" b="1" dirty="0"/>
              <a:t>Limitations</a:t>
            </a:r>
            <a:r>
              <a:rPr lang="en-US" dirty="0"/>
              <a:t>:</a:t>
            </a:r>
          </a:p>
          <a:p>
            <a:pPr lvl="1"/>
            <a:r>
              <a:rPr lang="en-US" dirty="0"/>
              <a:t>Trade-off between solution quality and computational time.</a:t>
            </a:r>
          </a:p>
          <a:p>
            <a:r>
              <a:rPr lang="en-US" b="1" dirty="0"/>
              <a:t>Tools</a:t>
            </a:r>
            <a:r>
              <a:rPr lang="en-US" dirty="0"/>
              <a:t>:</a:t>
            </a:r>
          </a:p>
          <a:p>
            <a:pPr lvl="1"/>
            <a:r>
              <a:rPr lang="en-US" dirty="0"/>
              <a:t>Libraries like </a:t>
            </a:r>
            <a:r>
              <a:rPr lang="en-US" dirty="0" err="1"/>
              <a:t>PyGAD</a:t>
            </a:r>
            <a:r>
              <a:rPr lang="en-US" dirty="0"/>
              <a:t> (Genetic Algorithms) or custom implementations.</a:t>
            </a:r>
          </a:p>
          <a:p>
            <a:endParaRPr lang="en-IN" dirty="0"/>
          </a:p>
        </p:txBody>
      </p:sp>
    </p:spTree>
    <p:extLst>
      <p:ext uri="{BB962C8B-B14F-4D97-AF65-F5344CB8AC3E}">
        <p14:creationId xmlns:p14="http://schemas.microsoft.com/office/powerpoint/2010/main" val="3048761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4C4E5-8552-4FFE-AECF-601272D468B5}"/>
              </a:ext>
            </a:extLst>
          </p:cNvPr>
          <p:cNvSpPr>
            <a:spLocks noGrp="1"/>
          </p:cNvSpPr>
          <p:nvPr>
            <p:ph type="title"/>
          </p:nvPr>
        </p:nvSpPr>
        <p:spPr/>
        <p:txBody>
          <a:bodyPr/>
          <a:lstStyle/>
          <a:p>
            <a:r>
              <a:rPr lang="en-US" dirty="0"/>
              <a:t>Applications of OR in Business</a:t>
            </a:r>
            <a:endParaRPr lang="en-IN" dirty="0"/>
          </a:p>
        </p:txBody>
      </p:sp>
      <p:sp>
        <p:nvSpPr>
          <p:cNvPr id="3" name="Content Placeholder 2">
            <a:extLst>
              <a:ext uri="{FF2B5EF4-FFF2-40B4-BE49-F238E27FC236}">
                <a16:creationId xmlns:a16="http://schemas.microsoft.com/office/drawing/2014/main" id="{D4763F0A-9B3E-47C2-8DAF-8D914E22FCC6}"/>
              </a:ext>
            </a:extLst>
          </p:cNvPr>
          <p:cNvSpPr>
            <a:spLocks noGrp="1"/>
          </p:cNvSpPr>
          <p:nvPr>
            <p:ph idx="1"/>
          </p:nvPr>
        </p:nvSpPr>
        <p:spPr/>
        <p:txBody>
          <a:bodyPr>
            <a:normAutofit fontScale="70000" lnSpcReduction="20000"/>
          </a:bodyPr>
          <a:lstStyle/>
          <a:p>
            <a:r>
              <a:rPr lang="en-US" b="1" dirty="0"/>
              <a:t>Supply Chain Management:</a:t>
            </a:r>
            <a:endParaRPr lang="en-US" dirty="0"/>
          </a:p>
          <a:p>
            <a:pPr lvl="1"/>
            <a:r>
              <a:rPr lang="en-US" dirty="0"/>
              <a:t>Optimizing inventory levels.</a:t>
            </a:r>
          </a:p>
          <a:p>
            <a:pPr lvl="1"/>
            <a:r>
              <a:rPr lang="en-US" dirty="0"/>
              <a:t>Planning transportation routes to minimize delivery costs.</a:t>
            </a:r>
          </a:p>
          <a:p>
            <a:r>
              <a:rPr lang="en-US" b="1" dirty="0"/>
              <a:t>Finance:</a:t>
            </a:r>
            <a:endParaRPr lang="en-US" dirty="0"/>
          </a:p>
          <a:p>
            <a:pPr lvl="1"/>
            <a:r>
              <a:rPr lang="en-US" dirty="0"/>
              <a:t>Portfolio optimization to maximize returns under risk constraints.</a:t>
            </a:r>
          </a:p>
          <a:p>
            <a:pPr lvl="1"/>
            <a:r>
              <a:rPr lang="en-US" dirty="0"/>
              <a:t>Loan scheduling and cash flow management.</a:t>
            </a:r>
          </a:p>
          <a:p>
            <a:r>
              <a:rPr lang="en-US" b="1" dirty="0"/>
              <a:t>Manufacturing:</a:t>
            </a:r>
            <a:endParaRPr lang="en-US" dirty="0"/>
          </a:p>
          <a:p>
            <a:pPr lvl="1"/>
            <a:r>
              <a:rPr lang="en-US" dirty="0"/>
              <a:t>Production planning to minimize costs and meet demand.</a:t>
            </a:r>
          </a:p>
          <a:p>
            <a:pPr lvl="1"/>
            <a:r>
              <a:rPr lang="en-US" dirty="0"/>
              <a:t>Job scheduling to maximize machine utilization.</a:t>
            </a:r>
          </a:p>
          <a:p>
            <a:r>
              <a:rPr lang="en-US" b="1" dirty="0"/>
              <a:t>Healthcare:</a:t>
            </a:r>
            <a:endParaRPr lang="en-US" dirty="0"/>
          </a:p>
          <a:p>
            <a:pPr lvl="1"/>
            <a:r>
              <a:rPr lang="en-US" dirty="0"/>
              <a:t>Allocating resources like hospital beds or staff.</a:t>
            </a:r>
          </a:p>
          <a:p>
            <a:pPr lvl="1"/>
            <a:r>
              <a:rPr lang="en-US" dirty="0"/>
              <a:t>Designing optimal schedules for surgeries.</a:t>
            </a:r>
          </a:p>
          <a:p>
            <a:r>
              <a:rPr lang="en-US" b="1" dirty="0"/>
              <a:t>Transportation:</a:t>
            </a:r>
            <a:endParaRPr lang="en-US" dirty="0"/>
          </a:p>
          <a:p>
            <a:pPr lvl="1"/>
            <a:r>
              <a:rPr lang="en-US" dirty="0"/>
              <a:t>Airline crew scheduling to minimize costs.</a:t>
            </a:r>
          </a:p>
          <a:p>
            <a:pPr lvl="1"/>
            <a:r>
              <a:rPr lang="en-US" dirty="0"/>
              <a:t>Traffic flow optimization.</a:t>
            </a:r>
          </a:p>
          <a:p>
            <a:endParaRPr lang="en-IN" dirty="0"/>
          </a:p>
        </p:txBody>
      </p:sp>
    </p:spTree>
    <p:extLst>
      <p:ext uri="{BB962C8B-B14F-4D97-AF65-F5344CB8AC3E}">
        <p14:creationId xmlns:p14="http://schemas.microsoft.com/office/powerpoint/2010/main" val="11763101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DC365-EB44-402D-BA30-C24FA7D7D5D3}"/>
              </a:ext>
            </a:extLst>
          </p:cNvPr>
          <p:cNvSpPr>
            <a:spLocks noGrp="1"/>
          </p:cNvSpPr>
          <p:nvPr>
            <p:ph type="title"/>
          </p:nvPr>
        </p:nvSpPr>
        <p:spPr/>
        <p:txBody>
          <a:bodyPr/>
          <a:lstStyle/>
          <a:p>
            <a:r>
              <a:rPr lang="en-US" dirty="0"/>
              <a:t>Methods to solve LPP</a:t>
            </a:r>
            <a:endParaRPr lang="en-IN" dirty="0"/>
          </a:p>
        </p:txBody>
      </p:sp>
      <p:sp>
        <p:nvSpPr>
          <p:cNvPr id="4" name="Rectangle 1">
            <a:extLst>
              <a:ext uri="{FF2B5EF4-FFF2-40B4-BE49-F238E27FC236}">
                <a16:creationId xmlns:a16="http://schemas.microsoft.com/office/drawing/2014/main" id="{45DCD480-3E93-4968-A2A5-967B4BF96FA3}"/>
              </a:ext>
            </a:extLst>
          </p:cNvPr>
          <p:cNvSpPr>
            <a:spLocks noGrp="1" noChangeArrowheads="1"/>
          </p:cNvSpPr>
          <p:nvPr>
            <p:ph idx="1"/>
          </p:nvPr>
        </p:nvSpPr>
        <p:spPr bwMode="auto">
          <a:xfrm>
            <a:off x="838200" y="2298777"/>
            <a:ext cx="10947228" cy="3405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fontAlgn="base">
              <a:lnSpc>
                <a:spcPct val="70000"/>
              </a:lnSpc>
              <a:spcAft>
                <a:spcPct val="0"/>
              </a:spcAft>
              <a:buClrTx/>
              <a:buSzTx/>
              <a:buNone/>
              <a:tabLst/>
            </a:pPr>
            <a:r>
              <a:rPr lang="en-US" altLang="en-US" sz="2600" b="1" dirty="0"/>
              <a:t>10. Solver-Based Methods</a:t>
            </a:r>
          </a:p>
          <a:p>
            <a:pPr marL="0" marR="0" lvl="0" indent="0" fontAlgn="base">
              <a:lnSpc>
                <a:spcPct val="70000"/>
              </a:lnSpc>
              <a:spcAft>
                <a:spcPct val="0"/>
              </a:spcAft>
              <a:buClrTx/>
              <a:buSzTx/>
              <a:buNone/>
              <a:tabLst/>
            </a:pPr>
            <a:r>
              <a:rPr lang="en-US" altLang="en-US" sz="2600" dirty="0"/>
              <a:t>Most modern solvers combine multiple techniques for solving LPP, </a:t>
            </a:r>
          </a:p>
          <a:p>
            <a:pPr marL="0" marR="0" lvl="0" indent="0" fontAlgn="base">
              <a:lnSpc>
                <a:spcPct val="70000"/>
              </a:lnSpc>
              <a:spcAft>
                <a:spcPct val="0"/>
              </a:spcAft>
              <a:buClrTx/>
              <a:buSzTx/>
              <a:buNone/>
              <a:tabLst/>
            </a:pPr>
            <a:r>
              <a:rPr lang="en-US" altLang="en-US" sz="2600" dirty="0"/>
              <a:t>offering robust performance across problem types: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Examples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chemeClr val="tx1"/>
                </a:solidFill>
                <a:effectLst/>
                <a:latin typeface="Arial" panose="020B0604020202020204" pitchFamily="34" charset="0"/>
              </a:rPr>
              <a:t>Gurobi</a:t>
            </a:r>
            <a:r>
              <a:rPr kumimoji="0" lang="en-US" altLang="en-US" sz="1800" b="0" i="0" u="none" strike="noStrike" cap="none" normalizeH="0" baseline="0" dirty="0">
                <a:ln>
                  <a:noFill/>
                </a:ln>
                <a:solidFill>
                  <a:schemeClr val="tx1"/>
                </a:solidFill>
                <a:effectLst/>
                <a:latin typeface="Arial" panose="020B0604020202020204" pitchFamily="34" charset="0"/>
              </a:rPr>
              <a:t> (uses Simplex, Interior Point, and other algorithms).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CPLEX.</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SciPy </a:t>
            </a:r>
            <a:r>
              <a:rPr lang="en-US" altLang="en-US" sz="1800" dirty="0">
                <a:latin typeface="Arial" panose="020B0604020202020204" pitchFamily="34" charset="0"/>
              </a:rPr>
              <a:t>(</a:t>
            </a:r>
            <a:r>
              <a:rPr lang="en-US" altLang="en-US" sz="1800" dirty="0" err="1">
                <a:latin typeface="Arial" panose="020B0604020202020204" pitchFamily="34" charset="0"/>
              </a:rPr>
              <a:t>linprog</a:t>
            </a:r>
            <a:r>
              <a:rPr lang="en-US" altLang="en-US" sz="1800" dirty="0">
                <a:latin typeface="Arial" panose="020B0604020202020204" pitchFamily="34" charset="0"/>
              </a:rPr>
              <a:t> function with multiple solvers).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Advantages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Automatically selects the best method for a given problem.</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Handles real-world complexities like large-scale data, sparse constraints, or mixed-integer variables.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08213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E263C-4B4E-4A4C-AE64-CA7DCE63EA50}"/>
              </a:ext>
            </a:extLst>
          </p:cNvPr>
          <p:cNvSpPr>
            <a:spLocks noGrp="1"/>
          </p:cNvSpPr>
          <p:nvPr>
            <p:ph type="title"/>
          </p:nvPr>
        </p:nvSpPr>
        <p:spPr/>
        <p:txBody>
          <a:bodyPr/>
          <a:lstStyle/>
          <a:p>
            <a:r>
              <a:rPr lang="en-US" dirty="0"/>
              <a:t>Step 3: Initial Simplex Tableau</a:t>
            </a:r>
            <a:endParaRPr lang="en-IN" dirty="0"/>
          </a:p>
        </p:txBody>
      </p:sp>
      <p:sp>
        <p:nvSpPr>
          <p:cNvPr id="3" name="Content Placeholder 2">
            <a:extLst>
              <a:ext uri="{FF2B5EF4-FFF2-40B4-BE49-F238E27FC236}">
                <a16:creationId xmlns:a16="http://schemas.microsoft.com/office/drawing/2014/main" id="{12B1C46A-B514-4C09-9DC5-783A5CA2BD8B}"/>
              </a:ext>
            </a:extLst>
          </p:cNvPr>
          <p:cNvSpPr>
            <a:spLocks noGrp="1"/>
          </p:cNvSpPr>
          <p:nvPr>
            <p:ph idx="1"/>
          </p:nvPr>
        </p:nvSpPr>
        <p:spPr/>
        <p:txBody>
          <a:bodyPr/>
          <a:lstStyle/>
          <a:p>
            <a:pPr marL="0" indent="0">
              <a:buNone/>
            </a:pPr>
            <a:r>
              <a:rPr lang="en-US" dirty="0"/>
              <a:t>Set up the initial table:</a:t>
            </a:r>
          </a:p>
          <a:p>
            <a:pPr marL="0" indent="0">
              <a:buNone/>
            </a:pPr>
            <a:endParaRPr lang="en-US" dirty="0"/>
          </a:p>
          <a:p>
            <a:pPr marL="0" indent="0">
              <a:buNone/>
            </a:pPr>
            <a:endParaRPr lang="en-IN" dirty="0"/>
          </a:p>
        </p:txBody>
      </p:sp>
      <p:graphicFrame>
        <p:nvGraphicFramePr>
          <p:cNvPr id="5" name="Table 4">
            <a:extLst>
              <a:ext uri="{FF2B5EF4-FFF2-40B4-BE49-F238E27FC236}">
                <a16:creationId xmlns:a16="http://schemas.microsoft.com/office/drawing/2014/main" id="{57B9F7D5-52CD-40A0-BBED-427CEC51EFEF}"/>
              </a:ext>
            </a:extLst>
          </p:cNvPr>
          <p:cNvGraphicFramePr>
            <a:graphicFrameLocks noGrp="1"/>
          </p:cNvGraphicFramePr>
          <p:nvPr>
            <p:extLst/>
          </p:nvPr>
        </p:nvGraphicFramePr>
        <p:xfrm>
          <a:off x="1062736" y="2923370"/>
          <a:ext cx="8128002" cy="202184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3345876889"/>
                    </a:ext>
                  </a:extLst>
                </a:gridCol>
                <a:gridCol w="1354667">
                  <a:extLst>
                    <a:ext uri="{9D8B030D-6E8A-4147-A177-3AD203B41FA5}">
                      <a16:colId xmlns:a16="http://schemas.microsoft.com/office/drawing/2014/main" val="1938176734"/>
                    </a:ext>
                  </a:extLst>
                </a:gridCol>
                <a:gridCol w="1354667">
                  <a:extLst>
                    <a:ext uri="{9D8B030D-6E8A-4147-A177-3AD203B41FA5}">
                      <a16:colId xmlns:a16="http://schemas.microsoft.com/office/drawing/2014/main" val="134365924"/>
                    </a:ext>
                  </a:extLst>
                </a:gridCol>
                <a:gridCol w="1354667">
                  <a:extLst>
                    <a:ext uri="{9D8B030D-6E8A-4147-A177-3AD203B41FA5}">
                      <a16:colId xmlns:a16="http://schemas.microsoft.com/office/drawing/2014/main" val="3462232621"/>
                    </a:ext>
                  </a:extLst>
                </a:gridCol>
                <a:gridCol w="1354667">
                  <a:extLst>
                    <a:ext uri="{9D8B030D-6E8A-4147-A177-3AD203B41FA5}">
                      <a16:colId xmlns:a16="http://schemas.microsoft.com/office/drawing/2014/main" val="4042869261"/>
                    </a:ext>
                  </a:extLst>
                </a:gridCol>
                <a:gridCol w="1354667">
                  <a:extLst>
                    <a:ext uri="{9D8B030D-6E8A-4147-A177-3AD203B41FA5}">
                      <a16:colId xmlns:a16="http://schemas.microsoft.com/office/drawing/2014/main" val="3694192806"/>
                    </a:ext>
                  </a:extLst>
                </a:gridCol>
              </a:tblGrid>
              <a:tr h="370840">
                <a:tc>
                  <a:txBody>
                    <a:bodyPr/>
                    <a:lstStyle/>
                    <a:p>
                      <a:r>
                        <a:rPr lang="en-US" dirty="0"/>
                        <a:t>Basis</a:t>
                      </a:r>
                      <a:endParaRPr lang="en-IN" dirty="0"/>
                    </a:p>
                  </a:txBody>
                  <a:tcPr/>
                </a:tc>
                <a:tc>
                  <a:txBody>
                    <a:bodyPr/>
                    <a:lstStyle/>
                    <a:p>
                      <a:r>
                        <a:rPr lang="en-US" dirty="0"/>
                        <a:t>X</a:t>
                      </a:r>
                      <a:r>
                        <a:rPr lang="en-US" baseline="-25000" dirty="0"/>
                        <a:t>1</a:t>
                      </a:r>
                      <a:endParaRPr lang="en-IN" baseline="-25000" dirty="0"/>
                    </a:p>
                  </a:txBody>
                  <a:tcPr/>
                </a:tc>
                <a:tc>
                  <a:txBody>
                    <a:bodyPr/>
                    <a:lstStyle/>
                    <a:p>
                      <a:r>
                        <a:rPr lang="en-US" dirty="0"/>
                        <a:t>X</a:t>
                      </a:r>
                      <a:r>
                        <a:rPr lang="en-US" baseline="-25000" dirty="0"/>
                        <a:t>2</a:t>
                      </a:r>
                      <a:endParaRPr lang="en-IN" baseline="-25000" dirty="0"/>
                    </a:p>
                  </a:txBody>
                  <a:tcPr/>
                </a:tc>
                <a:tc>
                  <a:txBody>
                    <a:bodyPr/>
                    <a:lstStyle/>
                    <a:p>
                      <a:r>
                        <a:rPr lang="en-US" dirty="0"/>
                        <a:t>S</a:t>
                      </a:r>
                      <a:r>
                        <a:rPr lang="en-US" baseline="-25000" dirty="0"/>
                        <a:t>1</a:t>
                      </a:r>
                      <a:endParaRPr lang="en-IN" baseline="-25000" dirty="0"/>
                    </a:p>
                  </a:txBody>
                  <a:tcPr/>
                </a:tc>
                <a:tc>
                  <a:txBody>
                    <a:bodyPr/>
                    <a:lstStyle/>
                    <a:p>
                      <a:r>
                        <a:rPr lang="en-US" dirty="0"/>
                        <a:t>S</a:t>
                      </a:r>
                      <a:r>
                        <a:rPr lang="en-US" baseline="-25000" dirty="0"/>
                        <a:t>2</a:t>
                      </a:r>
                      <a:endParaRPr lang="en-IN" baseline="-25000" dirty="0"/>
                    </a:p>
                  </a:txBody>
                  <a:tcPr/>
                </a:tc>
                <a:tc>
                  <a:txBody>
                    <a:bodyPr/>
                    <a:lstStyle/>
                    <a:p>
                      <a:r>
                        <a:rPr lang="en-US" dirty="0"/>
                        <a:t>RHS</a:t>
                      </a:r>
                      <a:endParaRPr lang="en-IN" dirty="0"/>
                    </a:p>
                  </a:txBody>
                  <a:tcPr/>
                </a:tc>
                <a:extLst>
                  <a:ext uri="{0D108BD9-81ED-4DB2-BD59-A6C34878D82A}">
                    <a16:rowId xmlns:a16="http://schemas.microsoft.com/office/drawing/2014/main" val="319812641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baseline="-25000" dirty="0"/>
                        <a:t>1</a:t>
                      </a:r>
                      <a:endParaRPr lang="en-IN" baseline="-25000" dirty="0"/>
                    </a:p>
                    <a:p>
                      <a:endParaRPr lang="en-IN" dirty="0"/>
                    </a:p>
                  </a:txBody>
                  <a:tcPr/>
                </a:tc>
                <a:tc>
                  <a:txBody>
                    <a:bodyPr/>
                    <a:lstStyle/>
                    <a:p>
                      <a:r>
                        <a:rPr lang="en-IN" dirty="0"/>
                        <a:t>2</a:t>
                      </a:r>
                    </a:p>
                  </a:txBody>
                  <a:tcPr anchor="ct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0</a:t>
                      </a:r>
                      <a:endParaRPr lang="en-IN" dirty="0"/>
                    </a:p>
                  </a:txBody>
                  <a:tcPr/>
                </a:tc>
                <a:tc>
                  <a:txBody>
                    <a:bodyPr/>
                    <a:lstStyle/>
                    <a:p>
                      <a:r>
                        <a:rPr lang="en-US" dirty="0"/>
                        <a:t>40</a:t>
                      </a:r>
                      <a:endParaRPr lang="en-IN" dirty="0"/>
                    </a:p>
                  </a:txBody>
                  <a:tcPr/>
                </a:tc>
                <a:extLst>
                  <a:ext uri="{0D108BD9-81ED-4DB2-BD59-A6C34878D82A}">
                    <a16:rowId xmlns:a16="http://schemas.microsoft.com/office/drawing/2014/main" val="38131746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baseline="-25000" dirty="0"/>
                        <a:t>2</a:t>
                      </a:r>
                      <a:endParaRPr lang="en-IN" baseline="-25000" dirty="0"/>
                    </a:p>
                    <a:p>
                      <a:endParaRPr lang="en-IN" dirty="0"/>
                    </a:p>
                  </a:txBody>
                  <a:tcPr/>
                </a:tc>
                <a:tc>
                  <a:txBody>
                    <a:bodyPr/>
                    <a:lstStyle/>
                    <a:p>
                      <a:r>
                        <a:rPr lang="en-US" dirty="0"/>
                        <a:t>1</a:t>
                      </a:r>
                      <a:endParaRPr lang="en-IN" dirty="0"/>
                    </a:p>
                  </a:txBody>
                  <a:tcPr/>
                </a:tc>
                <a:tc>
                  <a:txBody>
                    <a:bodyPr/>
                    <a:lstStyle/>
                    <a:p>
                      <a:r>
                        <a:rPr lang="en-US" dirty="0"/>
                        <a:t>2</a:t>
                      </a:r>
                      <a:endParaRPr lang="en-IN" dirty="0"/>
                    </a:p>
                  </a:txBody>
                  <a:tcPr/>
                </a:tc>
                <a:tc>
                  <a:txBody>
                    <a:bodyPr/>
                    <a:lstStyle/>
                    <a:p>
                      <a:r>
                        <a:rPr lang="en-US" dirty="0"/>
                        <a:t>0</a:t>
                      </a:r>
                      <a:endParaRPr lang="en-IN" dirty="0"/>
                    </a:p>
                  </a:txBody>
                  <a:tcPr/>
                </a:tc>
                <a:tc>
                  <a:txBody>
                    <a:bodyPr/>
                    <a:lstStyle/>
                    <a:p>
                      <a:r>
                        <a:rPr lang="en-US" dirty="0"/>
                        <a:t>1</a:t>
                      </a:r>
                      <a:endParaRPr lang="en-IN" dirty="0"/>
                    </a:p>
                  </a:txBody>
                  <a:tcPr/>
                </a:tc>
                <a:tc>
                  <a:txBody>
                    <a:bodyPr/>
                    <a:lstStyle/>
                    <a:p>
                      <a:r>
                        <a:rPr lang="en-US" dirty="0"/>
                        <a:t>50</a:t>
                      </a:r>
                      <a:endParaRPr lang="en-IN" dirty="0"/>
                    </a:p>
                  </a:txBody>
                  <a:tcPr/>
                </a:tc>
                <a:extLst>
                  <a:ext uri="{0D108BD9-81ED-4DB2-BD59-A6C34878D82A}">
                    <a16:rowId xmlns:a16="http://schemas.microsoft.com/office/drawing/2014/main" val="2093960359"/>
                  </a:ext>
                </a:extLst>
              </a:tr>
              <a:tr h="370840">
                <a:tc>
                  <a:txBody>
                    <a:bodyPr/>
                    <a:lstStyle/>
                    <a:p>
                      <a:r>
                        <a:rPr lang="en-US" dirty="0"/>
                        <a:t>Z</a:t>
                      </a:r>
                      <a:endParaRPr lang="en-IN" dirty="0"/>
                    </a:p>
                  </a:txBody>
                  <a:tcPr/>
                </a:tc>
                <a:tc>
                  <a:txBody>
                    <a:bodyPr/>
                    <a:lstStyle/>
                    <a:p>
                      <a:r>
                        <a:rPr lang="en-US" dirty="0"/>
                        <a:t>-40</a:t>
                      </a:r>
                      <a:endParaRPr lang="en-IN" dirty="0"/>
                    </a:p>
                  </a:txBody>
                  <a:tcPr/>
                </a:tc>
                <a:tc>
                  <a:txBody>
                    <a:bodyPr/>
                    <a:lstStyle/>
                    <a:p>
                      <a:r>
                        <a:rPr lang="en-US" dirty="0"/>
                        <a:t>-30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3115717570"/>
                  </a:ext>
                </a:extLst>
              </a:tr>
            </a:tbl>
          </a:graphicData>
        </a:graphic>
      </p:graphicFrame>
    </p:spTree>
    <p:extLst>
      <p:ext uri="{BB962C8B-B14F-4D97-AF65-F5344CB8AC3E}">
        <p14:creationId xmlns:p14="http://schemas.microsoft.com/office/powerpoint/2010/main" val="12059604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C5CD3-D751-4575-8D00-615A073DAD23}"/>
              </a:ext>
            </a:extLst>
          </p:cNvPr>
          <p:cNvSpPr>
            <a:spLocks noGrp="1"/>
          </p:cNvSpPr>
          <p:nvPr>
            <p:ph type="title"/>
          </p:nvPr>
        </p:nvSpPr>
        <p:spPr/>
        <p:txBody>
          <a:bodyPr/>
          <a:lstStyle/>
          <a:p>
            <a:r>
              <a:rPr lang="en-US" dirty="0"/>
              <a:t>Step 4: Iterative Steps to Solve</a:t>
            </a:r>
            <a:endParaRPr lang="en-IN" dirty="0"/>
          </a:p>
        </p:txBody>
      </p:sp>
      <p:sp>
        <p:nvSpPr>
          <p:cNvPr id="3" name="Content Placeholder 2">
            <a:extLst>
              <a:ext uri="{FF2B5EF4-FFF2-40B4-BE49-F238E27FC236}">
                <a16:creationId xmlns:a16="http://schemas.microsoft.com/office/drawing/2014/main" id="{68B0DD2E-3317-4B9B-8D0A-CDC4AA9723FE}"/>
              </a:ext>
            </a:extLst>
          </p:cNvPr>
          <p:cNvSpPr>
            <a:spLocks noGrp="1"/>
          </p:cNvSpPr>
          <p:nvPr>
            <p:ph idx="1"/>
          </p:nvPr>
        </p:nvSpPr>
        <p:spPr/>
        <p:txBody>
          <a:bodyPr>
            <a:normAutofit/>
          </a:bodyPr>
          <a:lstStyle/>
          <a:p>
            <a:r>
              <a:rPr lang="en-IN" sz="2400" b="1" dirty="0"/>
              <a:t>Iteration 1: Identify the Entering Variable</a:t>
            </a:r>
          </a:p>
          <a:p>
            <a:r>
              <a:rPr lang="en-IN" sz="2400" dirty="0"/>
              <a:t>Entering variable: The most negative value in the Z-row. Here, x</a:t>
            </a:r>
            <a:r>
              <a:rPr lang="en-IN" sz="2400" baseline="-25000" dirty="0"/>
              <a:t>1</a:t>
            </a:r>
            <a:r>
              <a:rPr lang="en-IN" sz="2400" dirty="0"/>
              <a:t>=−40.</a:t>
            </a:r>
          </a:p>
          <a:p>
            <a:r>
              <a:rPr lang="en-IN" sz="2400" dirty="0"/>
              <a:t>Leaving variable: Perform the </a:t>
            </a:r>
            <a:r>
              <a:rPr lang="en-IN" sz="2400" b="1" dirty="0"/>
              <a:t>minimum ratio test</a:t>
            </a:r>
            <a:r>
              <a:rPr lang="en-IN" sz="2400" dirty="0"/>
              <a:t>: </a:t>
            </a:r>
          </a:p>
          <a:p>
            <a:pPr marL="0" indent="0">
              <a:buNone/>
            </a:pPr>
            <a:r>
              <a:rPr lang="en-IN" sz="2400" dirty="0"/>
              <a:t>Ratio for s</a:t>
            </a:r>
            <a:r>
              <a:rPr lang="en-IN" sz="2400" baseline="-25000" dirty="0"/>
              <a:t>1</a:t>
            </a:r>
            <a:r>
              <a:rPr lang="en-IN" sz="2400" dirty="0"/>
              <a:t>= 40 / 2=20, Ratio for s</a:t>
            </a:r>
            <a:r>
              <a:rPr lang="en-IN" sz="2400" baseline="-25000" dirty="0"/>
              <a:t>2 </a:t>
            </a:r>
            <a:r>
              <a:rPr lang="en-IN" sz="2400" dirty="0"/>
              <a:t>= 50 / 1=50</a:t>
            </a:r>
          </a:p>
          <a:p>
            <a:pPr marL="0" indent="0">
              <a:buNone/>
            </a:pPr>
            <a:r>
              <a:rPr lang="en-IN" sz="2400" dirty="0"/>
              <a:t>s</a:t>
            </a:r>
            <a:r>
              <a:rPr lang="en-IN" sz="2400" baseline="-25000" dirty="0"/>
              <a:t>1</a:t>
            </a:r>
            <a:r>
              <a:rPr lang="en-IN" sz="2400" dirty="0"/>
              <a:t>​ has the smallest ratio, so it leaves the basis.</a:t>
            </a:r>
          </a:p>
          <a:p>
            <a:r>
              <a:rPr lang="en-IN" sz="2400" b="1" dirty="0"/>
              <a:t>Pivot on x</a:t>
            </a:r>
            <a:r>
              <a:rPr lang="en-IN" sz="2400" b="1" baseline="-25000" dirty="0"/>
              <a:t>1</a:t>
            </a:r>
            <a:r>
              <a:rPr lang="en-IN" sz="2400" b="1" dirty="0"/>
              <a:t> in Row 1</a:t>
            </a:r>
          </a:p>
          <a:p>
            <a:r>
              <a:rPr lang="en-IN" sz="2400" dirty="0"/>
              <a:t>Update the tableau using row operations:</a:t>
            </a:r>
          </a:p>
          <a:p>
            <a:pPr marL="0" indent="0">
              <a:buNone/>
            </a:pPr>
            <a:endParaRPr lang="en-IN" dirty="0"/>
          </a:p>
        </p:txBody>
      </p:sp>
      <p:graphicFrame>
        <p:nvGraphicFramePr>
          <p:cNvPr id="4" name="Table 3">
            <a:extLst>
              <a:ext uri="{FF2B5EF4-FFF2-40B4-BE49-F238E27FC236}">
                <a16:creationId xmlns:a16="http://schemas.microsoft.com/office/drawing/2014/main" id="{84BD01D6-4AA3-4FE0-A996-00B3069A2DDF}"/>
              </a:ext>
            </a:extLst>
          </p:cNvPr>
          <p:cNvGraphicFramePr>
            <a:graphicFrameLocks noGrp="1"/>
          </p:cNvGraphicFramePr>
          <p:nvPr>
            <p:extLst/>
          </p:nvPr>
        </p:nvGraphicFramePr>
        <p:xfrm>
          <a:off x="1318768" y="5009515"/>
          <a:ext cx="8128002" cy="148336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1115385789"/>
                    </a:ext>
                  </a:extLst>
                </a:gridCol>
                <a:gridCol w="1354667">
                  <a:extLst>
                    <a:ext uri="{9D8B030D-6E8A-4147-A177-3AD203B41FA5}">
                      <a16:colId xmlns:a16="http://schemas.microsoft.com/office/drawing/2014/main" val="2190347977"/>
                    </a:ext>
                  </a:extLst>
                </a:gridCol>
                <a:gridCol w="1354667">
                  <a:extLst>
                    <a:ext uri="{9D8B030D-6E8A-4147-A177-3AD203B41FA5}">
                      <a16:colId xmlns:a16="http://schemas.microsoft.com/office/drawing/2014/main" val="1327791155"/>
                    </a:ext>
                  </a:extLst>
                </a:gridCol>
                <a:gridCol w="1354667">
                  <a:extLst>
                    <a:ext uri="{9D8B030D-6E8A-4147-A177-3AD203B41FA5}">
                      <a16:colId xmlns:a16="http://schemas.microsoft.com/office/drawing/2014/main" val="3631781838"/>
                    </a:ext>
                  </a:extLst>
                </a:gridCol>
                <a:gridCol w="1354667">
                  <a:extLst>
                    <a:ext uri="{9D8B030D-6E8A-4147-A177-3AD203B41FA5}">
                      <a16:colId xmlns:a16="http://schemas.microsoft.com/office/drawing/2014/main" val="2710286909"/>
                    </a:ext>
                  </a:extLst>
                </a:gridCol>
                <a:gridCol w="1354667">
                  <a:extLst>
                    <a:ext uri="{9D8B030D-6E8A-4147-A177-3AD203B41FA5}">
                      <a16:colId xmlns:a16="http://schemas.microsoft.com/office/drawing/2014/main" val="2075005671"/>
                    </a:ext>
                  </a:extLst>
                </a:gridCol>
              </a:tblGrid>
              <a:tr h="370840">
                <a:tc>
                  <a:txBody>
                    <a:bodyPr/>
                    <a:lstStyle/>
                    <a:p>
                      <a:r>
                        <a:rPr lang="en-US" dirty="0"/>
                        <a:t>Basis</a:t>
                      </a:r>
                      <a:endParaRPr lang="en-IN" dirty="0"/>
                    </a:p>
                  </a:txBody>
                  <a:tcPr/>
                </a:tc>
                <a:tc>
                  <a:txBody>
                    <a:bodyPr/>
                    <a:lstStyle/>
                    <a:p>
                      <a:r>
                        <a:rPr lang="en-US" dirty="0"/>
                        <a:t>X</a:t>
                      </a:r>
                      <a:r>
                        <a:rPr lang="en-US" baseline="-25000" dirty="0"/>
                        <a:t>1</a:t>
                      </a:r>
                      <a:endParaRPr lang="en-IN" baseline="-25000" dirty="0"/>
                    </a:p>
                  </a:txBody>
                  <a:tcPr/>
                </a:tc>
                <a:tc>
                  <a:txBody>
                    <a:bodyPr/>
                    <a:lstStyle/>
                    <a:p>
                      <a:r>
                        <a:rPr lang="en-US" dirty="0"/>
                        <a:t>X</a:t>
                      </a:r>
                      <a:r>
                        <a:rPr lang="en-US" baseline="-25000" dirty="0"/>
                        <a:t>2</a:t>
                      </a:r>
                      <a:endParaRPr lang="en-IN" baseline="-25000" dirty="0"/>
                    </a:p>
                  </a:txBody>
                  <a:tcPr/>
                </a:tc>
                <a:tc>
                  <a:txBody>
                    <a:bodyPr/>
                    <a:lstStyle/>
                    <a:p>
                      <a:r>
                        <a:rPr lang="en-US" dirty="0"/>
                        <a:t>S</a:t>
                      </a:r>
                      <a:r>
                        <a:rPr lang="en-US" baseline="-25000" dirty="0"/>
                        <a:t>1</a:t>
                      </a:r>
                      <a:endParaRPr lang="en-IN" baseline="-25000" dirty="0"/>
                    </a:p>
                  </a:txBody>
                  <a:tcPr/>
                </a:tc>
                <a:tc>
                  <a:txBody>
                    <a:bodyPr/>
                    <a:lstStyle/>
                    <a:p>
                      <a:r>
                        <a:rPr lang="en-US" dirty="0"/>
                        <a:t>S</a:t>
                      </a:r>
                      <a:r>
                        <a:rPr lang="en-US" baseline="-25000" dirty="0"/>
                        <a:t>2</a:t>
                      </a:r>
                      <a:endParaRPr lang="en-IN" baseline="-25000" dirty="0"/>
                    </a:p>
                  </a:txBody>
                  <a:tcPr/>
                </a:tc>
                <a:tc>
                  <a:txBody>
                    <a:bodyPr/>
                    <a:lstStyle/>
                    <a:p>
                      <a:r>
                        <a:rPr lang="en-US" dirty="0"/>
                        <a:t>RHS</a:t>
                      </a:r>
                      <a:endParaRPr lang="en-IN" dirty="0"/>
                    </a:p>
                  </a:txBody>
                  <a:tcPr/>
                </a:tc>
                <a:extLst>
                  <a:ext uri="{0D108BD9-81ED-4DB2-BD59-A6C34878D82A}">
                    <a16:rowId xmlns:a16="http://schemas.microsoft.com/office/drawing/2014/main" val="317345016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X</a:t>
                      </a:r>
                      <a:r>
                        <a:rPr lang="en-US" baseline="-25000" dirty="0"/>
                        <a:t>1</a:t>
                      </a:r>
                      <a:endParaRPr lang="en-IN" dirty="0"/>
                    </a:p>
                  </a:txBody>
                  <a:tcPr/>
                </a:tc>
                <a:tc>
                  <a:txBody>
                    <a:bodyPr/>
                    <a:lstStyle/>
                    <a:p>
                      <a:r>
                        <a:rPr lang="en-US" dirty="0"/>
                        <a:t>1</a:t>
                      </a:r>
                      <a:endParaRPr lang="en-IN" dirty="0"/>
                    </a:p>
                  </a:txBody>
                  <a:tcPr/>
                </a:tc>
                <a:tc>
                  <a:txBody>
                    <a:bodyPr/>
                    <a:lstStyle/>
                    <a:p>
                      <a:r>
                        <a:rPr lang="en-US" dirty="0"/>
                        <a:t>0.5</a:t>
                      </a:r>
                      <a:endParaRPr lang="en-IN" dirty="0"/>
                    </a:p>
                  </a:txBody>
                  <a:tcPr/>
                </a:tc>
                <a:tc>
                  <a:txBody>
                    <a:bodyPr/>
                    <a:lstStyle/>
                    <a:p>
                      <a:r>
                        <a:rPr lang="en-US" dirty="0"/>
                        <a:t>0.5</a:t>
                      </a:r>
                      <a:endParaRPr lang="en-IN" dirty="0"/>
                    </a:p>
                  </a:txBody>
                  <a:tcPr/>
                </a:tc>
                <a:tc>
                  <a:txBody>
                    <a:bodyPr/>
                    <a:lstStyle/>
                    <a:p>
                      <a:r>
                        <a:rPr lang="en-US" dirty="0"/>
                        <a:t>0</a:t>
                      </a:r>
                      <a:endParaRPr lang="en-IN" dirty="0"/>
                    </a:p>
                  </a:txBody>
                  <a:tcPr/>
                </a:tc>
                <a:tc>
                  <a:txBody>
                    <a:bodyPr/>
                    <a:lstStyle/>
                    <a:p>
                      <a:r>
                        <a:rPr lang="en-US" dirty="0"/>
                        <a:t>20</a:t>
                      </a:r>
                      <a:endParaRPr lang="en-IN" dirty="0"/>
                    </a:p>
                  </a:txBody>
                  <a:tcPr/>
                </a:tc>
                <a:extLst>
                  <a:ext uri="{0D108BD9-81ED-4DB2-BD59-A6C34878D82A}">
                    <a16:rowId xmlns:a16="http://schemas.microsoft.com/office/drawing/2014/main" val="3403350861"/>
                  </a:ext>
                </a:extLst>
              </a:tr>
              <a:tr h="370840">
                <a:tc>
                  <a:txBody>
                    <a:bodyPr/>
                    <a:lstStyle/>
                    <a:p>
                      <a:r>
                        <a:rPr lang="en-US" dirty="0"/>
                        <a:t>S</a:t>
                      </a:r>
                      <a:r>
                        <a:rPr lang="en-US" baseline="-25000" dirty="0"/>
                        <a:t>1</a:t>
                      </a:r>
                      <a:endParaRPr lang="en-IN" baseline="-25000" dirty="0"/>
                    </a:p>
                  </a:txBody>
                  <a:tcPr/>
                </a:tc>
                <a:tc>
                  <a:txBody>
                    <a:bodyPr/>
                    <a:lstStyle/>
                    <a:p>
                      <a:pPr marL="0" algn="l" defTabSz="914400" rtl="0" eaLnBrk="1" latinLnBrk="0" hangingPunct="1"/>
                      <a:r>
                        <a:rPr lang="en-US" sz="1800" kern="1200" dirty="0">
                          <a:solidFill>
                            <a:schemeClr val="dk1"/>
                          </a:solidFill>
                          <a:latin typeface="+mn-lt"/>
                          <a:ea typeface="+mn-ea"/>
                          <a:cs typeface="+mn-cs"/>
                        </a:rPr>
                        <a:t>0</a:t>
                      </a:r>
                      <a:endParaRPr lang="en-IN" sz="1800" kern="1200" dirty="0">
                        <a:solidFill>
                          <a:schemeClr val="dk1"/>
                        </a:solidFill>
                        <a:latin typeface="+mn-lt"/>
                        <a:ea typeface="+mn-ea"/>
                        <a:cs typeface="+mn-cs"/>
                      </a:endParaRPr>
                    </a:p>
                  </a:txBody>
                  <a:tcPr/>
                </a:tc>
                <a:tc>
                  <a:txBody>
                    <a:bodyPr/>
                    <a:lstStyle/>
                    <a:p>
                      <a:r>
                        <a:rPr lang="en-US" dirty="0"/>
                        <a:t>1.5</a:t>
                      </a:r>
                      <a:endParaRPr lang="en-IN" dirty="0"/>
                    </a:p>
                  </a:txBody>
                  <a:tcPr/>
                </a:tc>
                <a:tc>
                  <a:txBody>
                    <a:bodyPr/>
                    <a:lstStyle/>
                    <a:p>
                      <a:r>
                        <a:rPr lang="en-US" dirty="0"/>
                        <a:t>-0.5</a:t>
                      </a:r>
                      <a:endParaRPr lang="en-IN" dirty="0"/>
                    </a:p>
                  </a:txBody>
                  <a:tcPr/>
                </a:tc>
                <a:tc>
                  <a:txBody>
                    <a:bodyPr/>
                    <a:lstStyle/>
                    <a:p>
                      <a:r>
                        <a:rPr lang="en-US" dirty="0"/>
                        <a:t>1</a:t>
                      </a:r>
                      <a:endParaRPr lang="en-IN" dirty="0"/>
                    </a:p>
                  </a:txBody>
                  <a:tcPr/>
                </a:tc>
                <a:tc>
                  <a:txBody>
                    <a:bodyPr/>
                    <a:lstStyle/>
                    <a:p>
                      <a:r>
                        <a:rPr lang="en-US" dirty="0"/>
                        <a:t>30</a:t>
                      </a:r>
                      <a:endParaRPr lang="en-IN" dirty="0"/>
                    </a:p>
                  </a:txBody>
                  <a:tcPr/>
                </a:tc>
                <a:extLst>
                  <a:ext uri="{0D108BD9-81ED-4DB2-BD59-A6C34878D82A}">
                    <a16:rowId xmlns:a16="http://schemas.microsoft.com/office/drawing/2014/main" val="1850598282"/>
                  </a:ext>
                </a:extLst>
              </a:tr>
              <a:tr h="370840">
                <a:tc>
                  <a:txBody>
                    <a:bodyPr/>
                    <a:lstStyle/>
                    <a:p>
                      <a:r>
                        <a:rPr lang="en-US" dirty="0"/>
                        <a:t>Z</a:t>
                      </a:r>
                      <a:endParaRPr lang="en-IN" dirty="0"/>
                    </a:p>
                  </a:txBody>
                  <a:tcPr/>
                </a:tc>
                <a:tc>
                  <a:txBody>
                    <a:bodyPr/>
                    <a:lstStyle/>
                    <a:p>
                      <a:r>
                        <a:rPr lang="en-US" dirty="0"/>
                        <a:t>0</a:t>
                      </a:r>
                      <a:endParaRPr lang="en-IN" dirty="0"/>
                    </a:p>
                  </a:txBody>
                  <a:tcPr/>
                </a:tc>
                <a:tc>
                  <a:txBody>
                    <a:bodyPr/>
                    <a:lstStyle/>
                    <a:p>
                      <a:r>
                        <a:rPr lang="en-US" dirty="0"/>
                        <a:t>-10</a:t>
                      </a:r>
                      <a:endParaRPr lang="en-IN" dirty="0"/>
                    </a:p>
                  </a:txBody>
                  <a:tcPr/>
                </a:tc>
                <a:tc>
                  <a:txBody>
                    <a:bodyPr/>
                    <a:lstStyle/>
                    <a:p>
                      <a:r>
                        <a:rPr lang="en-US" dirty="0"/>
                        <a:t>20</a:t>
                      </a:r>
                      <a:endParaRPr lang="en-IN" dirty="0"/>
                    </a:p>
                  </a:txBody>
                  <a:tcPr/>
                </a:tc>
                <a:tc>
                  <a:txBody>
                    <a:bodyPr/>
                    <a:lstStyle/>
                    <a:p>
                      <a:r>
                        <a:rPr lang="en-US" dirty="0"/>
                        <a:t>0</a:t>
                      </a:r>
                      <a:endParaRPr lang="en-IN" dirty="0"/>
                    </a:p>
                  </a:txBody>
                  <a:tcPr/>
                </a:tc>
                <a:tc>
                  <a:txBody>
                    <a:bodyPr/>
                    <a:lstStyle/>
                    <a:p>
                      <a:r>
                        <a:rPr lang="en-US" dirty="0"/>
                        <a:t>800</a:t>
                      </a:r>
                      <a:endParaRPr lang="en-IN" dirty="0"/>
                    </a:p>
                  </a:txBody>
                  <a:tcPr/>
                </a:tc>
                <a:extLst>
                  <a:ext uri="{0D108BD9-81ED-4DB2-BD59-A6C34878D82A}">
                    <a16:rowId xmlns:a16="http://schemas.microsoft.com/office/drawing/2014/main" val="230110253"/>
                  </a:ext>
                </a:extLst>
              </a:tr>
            </a:tbl>
          </a:graphicData>
        </a:graphic>
      </p:graphicFrame>
    </p:spTree>
    <p:extLst>
      <p:ext uri="{BB962C8B-B14F-4D97-AF65-F5344CB8AC3E}">
        <p14:creationId xmlns:p14="http://schemas.microsoft.com/office/powerpoint/2010/main" val="135588219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00B38-512B-4125-9457-8A869908EB06}"/>
              </a:ext>
            </a:extLst>
          </p:cNvPr>
          <p:cNvSpPr>
            <a:spLocks noGrp="1"/>
          </p:cNvSpPr>
          <p:nvPr>
            <p:ph type="title"/>
          </p:nvPr>
        </p:nvSpPr>
        <p:spPr/>
        <p:txBody>
          <a:bodyPr/>
          <a:lstStyle/>
          <a:p>
            <a:r>
              <a:rPr lang="en-US" dirty="0"/>
              <a:t>Iteration 2: Identify the Entering Variable</a:t>
            </a:r>
            <a:endParaRPr lang="en-IN" dirty="0"/>
          </a:p>
        </p:txBody>
      </p:sp>
      <p:sp>
        <p:nvSpPr>
          <p:cNvPr id="3" name="Content Placeholder 2">
            <a:extLst>
              <a:ext uri="{FF2B5EF4-FFF2-40B4-BE49-F238E27FC236}">
                <a16:creationId xmlns:a16="http://schemas.microsoft.com/office/drawing/2014/main" id="{CE7F811B-1D4F-454E-8A7D-76AFF1138A5A}"/>
              </a:ext>
            </a:extLst>
          </p:cNvPr>
          <p:cNvSpPr>
            <a:spLocks noGrp="1"/>
          </p:cNvSpPr>
          <p:nvPr>
            <p:ph idx="1"/>
          </p:nvPr>
        </p:nvSpPr>
        <p:spPr/>
        <p:txBody>
          <a:bodyPr/>
          <a:lstStyle/>
          <a:p>
            <a:r>
              <a:rPr lang="en-IN" dirty="0"/>
              <a:t>Entering variable: x</a:t>
            </a:r>
            <a:r>
              <a:rPr lang="en-IN" baseline="-25000" dirty="0"/>
              <a:t>2</a:t>
            </a:r>
            <a:r>
              <a:rPr lang="en-IN" dirty="0"/>
              <a:t> = −10.</a:t>
            </a:r>
          </a:p>
          <a:p>
            <a:r>
              <a:rPr lang="en-IN" dirty="0"/>
              <a:t>Leaving variable: Perform the </a:t>
            </a:r>
            <a:r>
              <a:rPr lang="en-IN" b="1" dirty="0"/>
              <a:t>minimum ratio test</a:t>
            </a:r>
            <a:r>
              <a:rPr lang="en-IN" dirty="0"/>
              <a:t>: </a:t>
            </a:r>
          </a:p>
          <a:p>
            <a:pPr marL="0" indent="0">
              <a:buNone/>
            </a:pPr>
            <a:r>
              <a:rPr lang="en-IN" dirty="0"/>
              <a:t>	Ratio for x</a:t>
            </a:r>
            <a:r>
              <a:rPr lang="en-IN" baseline="-25000" dirty="0"/>
              <a:t>1 </a:t>
            </a:r>
            <a:r>
              <a:rPr lang="en-IN" dirty="0"/>
              <a:t>=20 / 0.5 = 40, Ratio for s</a:t>
            </a:r>
            <a:r>
              <a:rPr lang="en-IN" baseline="-25000" dirty="0"/>
              <a:t>2 </a:t>
            </a:r>
            <a:r>
              <a:rPr lang="en-IN" dirty="0"/>
              <a:t>= 30 / 1.5 = 20</a:t>
            </a:r>
          </a:p>
          <a:p>
            <a:pPr marL="0" indent="0">
              <a:buNone/>
            </a:pPr>
            <a:r>
              <a:rPr lang="en-IN" dirty="0"/>
              <a:t>	s</a:t>
            </a:r>
            <a:r>
              <a:rPr lang="en-IN" baseline="-25000" dirty="0"/>
              <a:t>2</a:t>
            </a:r>
            <a:r>
              <a:rPr lang="en-IN" dirty="0"/>
              <a:t>​ has the smallest ratio, so it leaves the basis.</a:t>
            </a:r>
          </a:p>
          <a:p>
            <a:r>
              <a:rPr lang="en-IN" b="1" dirty="0"/>
              <a:t>Pivot on x</a:t>
            </a:r>
            <a:r>
              <a:rPr lang="en-IN" b="1" baseline="-25000" dirty="0"/>
              <a:t>2</a:t>
            </a:r>
            <a:r>
              <a:rPr lang="en-IN" b="1" dirty="0"/>
              <a:t> in Row 2</a:t>
            </a:r>
          </a:p>
          <a:p>
            <a:r>
              <a:rPr lang="en-IN" dirty="0"/>
              <a:t>Update the tableau using row operations:</a:t>
            </a:r>
          </a:p>
          <a:p>
            <a:endParaRPr lang="en-IN" dirty="0"/>
          </a:p>
        </p:txBody>
      </p:sp>
      <p:graphicFrame>
        <p:nvGraphicFramePr>
          <p:cNvPr id="4" name="Table 3">
            <a:extLst>
              <a:ext uri="{FF2B5EF4-FFF2-40B4-BE49-F238E27FC236}">
                <a16:creationId xmlns:a16="http://schemas.microsoft.com/office/drawing/2014/main" id="{7A74B6C4-097A-4183-A477-6595786E2586}"/>
              </a:ext>
            </a:extLst>
          </p:cNvPr>
          <p:cNvGraphicFramePr>
            <a:graphicFrameLocks noGrp="1"/>
          </p:cNvGraphicFramePr>
          <p:nvPr>
            <p:extLst/>
          </p:nvPr>
        </p:nvGraphicFramePr>
        <p:xfrm>
          <a:off x="1318768" y="5009515"/>
          <a:ext cx="8128002" cy="148336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1115385789"/>
                    </a:ext>
                  </a:extLst>
                </a:gridCol>
                <a:gridCol w="1354667">
                  <a:extLst>
                    <a:ext uri="{9D8B030D-6E8A-4147-A177-3AD203B41FA5}">
                      <a16:colId xmlns:a16="http://schemas.microsoft.com/office/drawing/2014/main" val="2190347977"/>
                    </a:ext>
                  </a:extLst>
                </a:gridCol>
                <a:gridCol w="1354667">
                  <a:extLst>
                    <a:ext uri="{9D8B030D-6E8A-4147-A177-3AD203B41FA5}">
                      <a16:colId xmlns:a16="http://schemas.microsoft.com/office/drawing/2014/main" val="1327791155"/>
                    </a:ext>
                  </a:extLst>
                </a:gridCol>
                <a:gridCol w="1354667">
                  <a:extLst>
                    <a:ext uri="{9D8B030D-6E8A-4147-A177-3AD203B41FA5}">
                      <a16:colId xmlns:a16="http://schemas.microsoft.com/office/drawing/2014/main" val="3631781838"/>
                    </a:ext>
                  </a:extLst>
                </a:gridCol>
                <a:gridCol w="1354667">
                  <a:extLst>
                    <a:ext uri="{9D8B030D-6E8A-4147-A177-3AD203B41FA5}">
                      <a16:colId xmlns:a16="http://schemas.microsoft.com/office/drawing/2014/main" val="2710286909"/>
                    </a:ext>
                  </a:extLst>
                </a:gridCol>
                <a:gridCol w="1354667">
                  <a:extLst>
                    <a:ext uri="{9D8B030D-6E8A-4147-A177-3AD203B41FA5}">
                      <a16:colId xmlns:a16="http://schemas.microsoft.com/office/drawing/2014/main" val="2075005671"/>
                    </a:ext>
                  </a:extLst>
                </a:gridCol>
              </a:tblGrid>
              <a:tr h="370840">
                <a:tc>
                  <a:txBody>
                    <a:bodyPr/>
                    <a:lstStyle/>
                    <a:p>
                      <a:r>
                        <a:rPr lang="en-US" dirty="0"/>
                        <a:t>Basis</a:t>
                      </a:r>
                      <a:endParaRPr lang="en-IN" dirty="0"/>
                    </a:p>
                  </a:txBody>
                  <a:tcPr/>
                </a:tc>
                <a:tc>
                  <a:txBody>
                    <a:bodyPr/>
                    <a:lstStyle/>
                    <a:p>
                      <a:r>
                        <a:rPr lang="en-US" dirty="0"/>
                        <a:t>X</a:t>
                      </a:r>
                      <a:r>
                        <a:rPr lang="en-US" baseline="-25000" dirty="0"/>
                        <a:t>1</a:t>
                      </a:r>
                      <a:endParaRPr lang="en-IN" baseline="-25000" dirty="0"/>
                    </a:p>
                  </a:txBody>
                  <a:tcPr/>
                </a:tc>
                <a:tc>
                  <a:txBody>
                    <a:bodyPr/>
                    <a:lstStyle/>
                    <a:p>
                      <a:r>
                        <a:rPr lang="en-US" dirty="0"/>
                        <a:t>X</a:t>
                      </a:r>
                      <a:r>
                        <a:rPr lang="en-US" baseline="-25000" dirty="0"/>
                        <a:t>2</a:t>
                      </a:r>
                      <a:endParaRPr lang="en-IN" baseline="-25000" dirty="0"/>
                    </a:p>
                  </a:txBody>
                  <a:tcPr/>
                </a:tc>
                <a:tc>
                  <a:txBody>
                    <a:bodyPr/>
                    <a:lstStyle/>
                    <a:p>
                      <a:r>
                        <a:rPr lang="en-US" dirty="0"/>
                        <a:t>S</a:t>
                      </a:r>
                      <a:r>
                        <a:rPr lang="en-US" baseline="-25000" dirty="0"/>
                        <a:t>1</a:t>
                      </a:r>
                      <a:endParaRPr lang="en-IN" baseline="-25000" dirty="0"/>
                    </a:p>
                  </a:txBody>
                  <a:tcPr/>
                </a:tc>
                <a:tc>
                  <a:txBody>
                    <a:bodyPr/>
                    <a:lstStyle/>
                    <a:p>
                      <a:r>
                        <a:rPr lang="en-US" dirty="0"/>
                        <a:t>S</a:t>
                      </a:r>
                      <a:r>
                        <a:rPr lang="en-US" baseline="-25000" dirty="0"/>
                        <a:t>2</a:t>
                      </a:r>
                      <a:endParaRPr lang="en-IN" baseline="-25000" dirty="0"/>
                    </a:p>
                  </a:txBody>
                  <a:tcPr/>
                </a:tc>
                <a:tc>
                  <a:txBody>
                    <a:bodyPr/>
                    <a:lstStyle/>
                    <a:p>
                      <a:r>
                        <a:rPr lang="en-US" dirty="0"/>
                        <a:t>RHS</a:t>
                      </a:r>
                      <a:endParaRPr lang="en-IN" dirty="0"/>
                    </a:p>
                  </a:txBody>
                  <a:tcPr/>
                </a:tc>
                <a:extLst>
                  <a:ext uri="{0D108BD9-81ED-4DB2-BD59-A6C34878D82A}">
                    <a16:rowId xmlns:a16="http://schemas.microsoft.com/office/drawing/2014/main" val="317345016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X</a:t>
                      </a:r>
                      <a:r>
                        <a:rPr lang="en-US" baseline="-25000" dirty="0"/>
                        <a:t>1</a:t>
                      </a:r>
                      <a:endParaRPr lang="en-IN" dirty="0"/>
                    </a:p>
                  </a:txBody>
                  <a:tcPr/>
                </a:tc>
                <a:tc>
                  <a:txBody>
                    <a:bodyPr/>
                    <a:lstStyle/>
                    <a:p>
                      <a:r>
                        <a:rPr lang="en-US" dirty="0"/>
                        <a:t>1</a:t>
                      </a:r>
                      <a:endParaRPr lang="en-IN" dirty="0"/>
                    </a:p>
                  </a:txBody>
                  <a:tcPr/>
                </a:tc>
                <a:tc>
                  <a:txBody>
                    <a:bodyPr/>
                    <a:lstStyle/>
                    <a:p>
                      <a:r>
                        <a:rPr lang="en-US" dirty="0"/>
                        <a:t>0</a:t>
                      </a:r>
                      <a:endParaRPr lang="en-IN" dirty="0"/>
                    </a:p>
                  </a:txBody>
                  <a:tcPr/>
                </a:tc>
                <a:tc>
                  <a:txBody>
                    <a:bodyPr/>
                    <a:lstStyle/>
                    <a:p>
                      <a:r>
                        <a:rPr lang="en-US" dirty="0"/>
                        <a:t>0.67</a:t>
                      </a:r>
                      <a:endParaRPr lang="en-IN" dirty="0"/>
                    </a:p>
                  </a:txBody>
                  <a:tcPr/>
                </a:tc>
                <a:tc>
                  <a:txBody>
                    <a:bodyPr/>
                    <a:lstStyle/>
                    <a:p>
                      <a:r>
                        <a:rPr lang="en-US" dirty="0"/>
                        <a:t>-0.33</a:t>
                      </a:r>
                      <a:endParaRPr lang="en-IN" dirty="0"/>
                    </a:p>
                  </a:txBody>
                  <a:tcPr/>
                </a:tc>
                <a:tc>
                  <a:txBody>
                    <a:bodyPr/>
                    <a:lstStyle/>
                    <a:p>
                      <a:r>
                        <a:rPr lang="en-US" dirty="0"/>
                        <a:t>10</a:t>
                      </a:r>
                      <a:endParaRPr lang="en-IN" dirty="0"/>
                    </a:p>
                  </a:txBody>
                  <a:tcPr/>
                </a:tc>
                <a:extLst>
                  <a:ext uri="{0D108BD9-81ED-4DB2-BD59-A6C34878D82A}">
                    <a16:rowId xmlns:a16="http://schemas.microsoft.com/office/drawing/2014/main" val="3403350861"/>
                  </a:ext>
                </a:extLst>
              </a:tr>
              <a:tr h="370840">
                <a:tc>
                  <a:txBody>
                    <a:bodyPr/>
                    <a:lstStyle/>
                    <a:p>
                      <a:r>
                        <a:rPr lang="en-US" dirty="0"/>
                        <a:t>X</a:t>
                      </a:r>
                      <a:r>
                        <a:rPr lang="en-US" baseline="-25000" dirty="0"/>
                        <a:t>2</a:t>
                      </a:r>
                      <a:endParaRPr lang="en-IN" baseline="-25000" dirty="0"/>
                    </a:p>
                  </a:txBody>
                  <a:tcPr/>
                </a:tc>
                <a:tc>
                  <a:txBody>
                    <a:bodyPr/>
                    <a:lstStyle/>
                    <a:p>
                      <a:r>
                        <a:rPr lang="en-US" baseline="-25000" dirty="0"/>
                        <a:t>0</a:t>
                      </a:r>
                      <a:endParaRPr lang="en-IN" baseline="-25000" dirty="0"/>
                    </a:p>
                  </a:txBody>
                  <a:tcPr/>
                </a:tc>
                <a:tc>
                  <a:txBody>
                    <a:bodyPr/>
                    <a:lstStyle/>
                    <a:p>
                      <a:r>
                        <a:rPr lang="en-US" dirty="0"/>
                        <a:t>1</a:t>
                      </a:r>
                      <a:endParaRPr lang="en-IN" dirty="0"/>
                    </a:p>
                  </a:txBody>
                  <a:tcPr/>
                </a:tc>
                <a:tc>
                  <a:txBody>
                    <a:bodyPr/>
                    <a:lstStyle/>
                    <a:p>
                      <a:r>
                        <a:rPr lang="en-US" dirty="0"/>
                        <a:t>-0.33</a:t>
                      </a:r>
                      <a:endParaRPr lang="en-IN" dirty="0"/>
                    </a:p>
                  </a:txBody>
                  <a:tcPr/>
                </a:tc>
                <a:tc>
                  <a:txBody>
                    <a:bodyPr/>
                    <a:lstStyle/>
                    <a:p>
                      <a:r>
                        <a:rPr lang="en-US" dirty="0"/>
                        <a:t>0.67</a:t>
                      </a:r>
                      <a:endParaRPr lang="en-IN" dirty="0"/>
                    </a:p>
                  </a:txBody>
                  <a:tcPr/>
                </a:tc>
                <a:tc>
                  <a:txBody>
                    <a:bodyPr/>
                    <a:lstStyle/>
                    <a:p>
                      <a:r>
                        <a:rPr lang="en-US" dirty="0"/>
                        <a:t>20</a:t>
                      </a:r>
                      <a:endParaRPr lang="en-IN" dirty="0"/>
                    </a:p>
                  </a:txBody>
                  <a:tcPr/>
                </a:tc>
                <a:extLst>
                  <a:ext uri="{0D108BD9-81ED-4DB2-BD59-A6C34878D82A}">
                    <a16:rowId xmlns:a16="http://schemas.microsoft.com/office/drawing/2014/main" val="1850598282"/>
                  </a:ext>
                </a:extLst>
              </a:tr>
              <a:tr h="370840">
                <a:tc>
                  <a:txBody>
                    <a:bodyPr/>
                    <a:lstStyle/>
                    <a:p>
                      <a:r>
                        <a:rPr lang="en-US" dirty="0"/>
                        <a:t>Z</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13.33</a:t>
                      </a:r>
                      <a:endParaRPr lang="en-IN" dirty="0"/>
                    </a:p>
                  </a:txBody>
                  <a:tcPr/>
                </a:tc>
                <a:tc>
                  <a:txBody>
                    <a:bodyPr/>
                    <a:lstStyle/>
                    <a:p>
                      <a:r>
                        <a:rPr lang="en-US" dirty="0"/>
                        <a:t>6.67</a:t>
                      </a:r>
                      <a:endParaRPr lang="en-IN" dirty="0"/>
                    </a:p>
                  </a:txBody>
                  <a:tcPr/>
                </a:tc>
                <a:tc>
                  <a:txBody>
                    <a:bodyPr/>
                    <a:lstStyle/>
                    <a:p>
                      <a:r>
                        <a:rPr lang="en-US" dirty="0"/>
                        <a:t>1000</a:t>
                      </a:r>
                      <a:endParaRPr lang="en-IN" dirty="0"/>
                    </a:p>
                  </a:txBody>
                  <a:tcPr/>
                </a:tc>
                <a:extLst>
                  <a:ext uri="{0D108BD9-81ED-4DB2-BD59-A6C34878D82A}">
                    <a16:rowId xmlns:a16="http://schemas.microsoft.com/office/drawing/2014/main" val="230110253"/>
                  </a:ext>
                </a:extLst>
              </a:tr>
            </a:tbl>
          </a:graphicData>
        </a:graphic>
      </p:graphicFrame>
    </p:spTree>
    <p:extLst>
      <p:ext uri="{BB962C8B-B14F-4D97-AF65-F5344CB8AC3E}">
        <p14:creationId xmlns:p14="http://schemas.microsoft.com/office/powerpoint/2010/main" val="7271857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AC211-9717-484A-936A-BE28735D4506}"/>
              </a:ext>
            </a:extLst>
          </p:cNvPr>
          <p:cNvSpPr>
            <a:spLocks noGrp="1"/>
          </p:cNvSpPr>
          <p:nvPr>
            <p:ph type="title"/>
          </p:nvPr>
        </p:nvSpPr>
        <p:spPr/>
        <p:txBody>
          <a:bodyPr/>
          <a:lstStyle/>
          <a:p>
            <a:r>
              <a:rPr lang="en-IN" dirty="0"/>
              <a:t>Step 5: Optimal Solution and Conclusion</a:t>
            </a:r>
          </a:p>
        </p:txBody>
      </p:sp>
      <p:sp>
        <p:nvSpPr>
          <p:cNvPr id="3" name="Content Placeholder 2">
            <a:extLst>
              <a:ext uri="{FF2B5EF4-FFF2-40B4-BE49-F238E27FC236}">
                <a16:creationId xmlns:a16="http://schemas.microsoft.com/office/drawing/2014/main" id="{7BB374FD-1FB8-42CC-BF90-C8D5701124EC}"/>
              </a:ext>
            </a:extLst>
          </p:cNvPr>
          <p:cNvSpPr>
            <a:spLocks noGrp="1"/>
          </p:cNvSpPr>
          <p:nvPr>
            <p:ph idx="1"/>
          </p:nvPr>
        </p:nvSpPr>
        <p:spPr/>
        <p:txBody>
          <a:bodyPr>
            <a:normAutofit fontScale="92500" lnSpcReduction="20000"/>
          </a:bodyPr>
          <a:lstStyle/>
          <a:p>
            <a:r>
              <a:rPr lang="en-US" sz="2400" dirty="0"/>
              <a:t>Since there are no negative coefficients in the Z -row, the solution is optimal.</a:t>
            </a:r>
          </a:p>
          <a:p>
            <a:pPr marL="0" indent="0">
              <a:buNone/>
            </a:pPr>
            <a:r>
              <a:rPr lang="en-US" dirty="0"/>
              <a:t>X</a:t>
            </a:r>
            <a:r>
              <a:rPr lang="en-US" baseline="-25000" dirty="0"/>
              <a:t>1 </a:t>
            </a:r>
            <a:r>
              <a:rPr lang="en-US" dirty="0"/>
              <a:t>= 10</a:t>
            </a:r>
          </a:p>
          <a:p>
            <a:pPr marL="0" indent="0">
              <a:buNone/>
            </a:pPr>
            <a:r>
              <a:rPr lang="en-US" dirty="0"/>
              <a:t>x</a:t>
            </a:r>
            <a:r>
              <a:rPr lang="en-US" baseline="-25000" dirty="0"/>
              <a:t>2</a:t>
            </a:r>
            <a:r>
              <a:rPr lang="en-US" dirty="0"/>
              <a:t>=20</a:t>
            </a:r>
          </a:p>
          <a:p>
            <a:pPr marL="0" indent="0">
              <a:buNone/>
            </a:pPr>
            <a:r>
              <a:rPr lang="en-US" dirty="0"/>
              <a:t>Maximum Profit (Z) = $1100.</a:t>
            </a:r>
          </a:p>
          <a:p>
            <a:pPr marL="0" indent="0">
              <a:buNone/>
            </a:pPr>
            <a:endParaRPr lang="en-US" dirty="0"/>
          </a:p>
          <a:p>
            <a:pPr marL="0" indent="0">
              <a:buNone/>
            </a:pPr>
            <a:r>
              <a:rPr lang="en-US" b="1" dirty="0"/>
              <a:t>Conclusion</a:t>
            </a:r>
          </a:p>
          <a:p>
            <a:r>
              <a:rPr lang="en-US" dirty="0"/>
              <a:t>The company should produce:</a:t>
            </a:r>
          </a:p>
          <a:p>
            <a:r>
              <a:rPr lang="en-US" b="1" dirty="0"/>
              <a:t>10 units of Product A</a:t>
            </a:r>
            <a:r>
              <a:rPr lang="en-US" dirty="0"/>
              <a:t>.</a:t>
            </a:r>
          </a:p>
          <a:p>
            <a:r>
              <a:rPr lang="en-US" b="1" dirty="0"/>
              <a:t>20 units of Product B</a:t>
            </a:r>
            <a:r>
              <a:rPr lang="en-US" dirty="0"/>
              <a:t>.</a:t>
            </a:r>
          </a:p>
          <a:p>
            <a:r>
              <a:rPr lang="en-US" dirty="0"/>
              <a:t>This will maximize profit to </a:t>
            </a:r>
            <a:r>
              <a:rPr lang="en-US" b="1" dirty="0"/>
              <a:t>$1100</a:t>
            </a:r>
            <a:r>
              <a:rPr lang="en-US" dirty="0"/>
              <a:t>, while staying within the resource limits.</a:t>
            </a:r>
          </a:p>
          <a:p>
            <a:pPr marL="0" indent="0">
              <a:buNone/>
            </a:pPr>
            <a:endParaRPr lang="en-IN" dirty="0"/>
          </a:p>
        </p:txBody>
      </p:sp>
    </p:spTree>
    <p:extLst>
      <p:ext uri="{BB962C8B-B14F-4D97-AF65-F5344CB8AC3E}">
        <p14:creationId xmlns:p14="http://schemas.microsoft.com/office/powerpoint/2010/main" val="819078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4C4E5-8552-4FFE-AECF-601272D468B5}"/>
              </a:ext>
            </a:extLst>
          </p:cNvPr>
          <p:cNvSpPr>
            <a:spLocks noGrp="1"/>
          </p:cNvSpPr>
          <p:nvPr>
            <p:ph type="title"/>
          </p:nvPr>
        </p:nvSpPr>
        <p:spPr/>
        <p:txBody>
          <a:bodyPr/>
          <a:lstStyle/>
          <a:p>
            <a:r>
              <a:rPr lang="en-US" dirty="0"/>
              <a:t>Steps to Solve an OR Problem</a:t>
            </a:r>
            <a:endParaRPr lang="en-IN" dirty="0"/>
          </a:p>
        </p:txBody>
      </p:sp>
      <p:sp>
        <p:nvSpPr>
          <p:cNvPr id="4" name="Rectangle 1">
            <a:extLst>
              <a:ext uri="{FF2B5EF4-FFF2-40B4-BE49-F238E27FC236}">
                <a16:creationId xmlns:a16="http://schemas.microsoft.com/office/drawing/2014/main" id="{3CD691F7-5539-4568-8A88-27B99C7E5949}"/>
              </a:ext>
            </a:extLst>
          </p:cNvPr>
          <p:cNvSpPr>
            <a:spLocks noGrp="1" noChangeArrowheads="1"/>
          </p:cNvSpPr>
          <p:nvPr>
            <p:ph idx="1"/>
          </p:nvPr>
        </p:nvSpPr>
        <p:spPr bwMode="auto">
          <a:xfrm>
            <a:off x="838200" y="2013228"/>
            <a:ext cx="6946132" cy="2831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Define the Problem:</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Clearly state the objective and identify the constraints.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Formulate the Mathematical Model:</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Create the objective function and constraints.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Solve the Model:</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Use optimization techniques (e.g., simplex method) to find the optimal solution.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Validate the Solution: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Ensure the solution is feasible and meets the problem's requirements.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Implement and Monitor:</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Apply the solution to the real-world scenario and track performance.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06962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AF46D-0BAD-4BFB-8E44-6E57B4D4A1CF}"/>
              </a:ext>
            </a:extLst>
          </p:cNvPr>
          <p:cNvSpPr>
            <a:spLocks noGrp="1"/>
          </p:cNvSpPr>
          <p:nvPr>
            <p:ph type="title"/>
          </p:nvPr>
        </p:nvSpPr>
        <p:spPr/>
        <p:txBody>
          <a:bodyPr/>
          <a:lstStyle/>
          <a:p>
            <a:r>
              <a:rPr lang="en-IN" dirty="0"/>
              <a:t>OR Problem Types</a:t>
            </a:r>
          </a:p>
        </p:txBody>
      </p:sp>
      <p:sp>
        <p:nvSpPr>
          <p:cNvPr id="3" name="Content Placeholder 2">
            <a:extLst>
              <a:ext uri="{FF2B5EF4-FFF2-40B4-BE49-F238E27FC236}">
                <a16:creationId xmlns:a16="http://schemas.microsoft.com/office/drawing/2014/main" id="{85ED0730-68F0-4D55-9D26-375B5B65CDD1}"/>
              </a:ext>
            </a:extLst>
          </p:cNvPr>
          <p:cNvSpPr>
            <a:spLocks noGrp="1"/>
          </p:cNvSpPr>
          <p:nvPr>
            <p:ph idx="1"/>
          </p:nvPr>
        </p:nvSpPr>
        <p:spPr/>
        <p:txBody>
          <a:bodyPr>
            <a:normAutofit fontScale="70000" lnSpcReduction="20000"/>
          </a:bodyPr>
          <a:lstStyle/>
          <a:p>
            <a:r>
              <a:rPr lang="en-US" dirty="0"/>
              <a:t>Operations Research provides tools and techniques to solve a wide range of optimization problems. These problems can be broadly categorized based on their structure and constraints:</a:t>
            </a:r>
          </a:p>
          <a:p>
            <a:endParaRPr lang="en-US" dirty="0"/>
          </a:p>
          <a:p>
            <a:pPr marL="514350" indent="-514350">
              <a:buAutoNum type="arabicPeriod"/>
            </a:pPr>
            <a:r>
              <a:rPr lang="en-US" b="1" dirty="0"/>
              <a:t>Linear Programming (LP)</a:t>
            </a:r>
          </a:p>
          <a:p>
            <a:pPr marL="514350" indent="-514350">
              <a:buFont typeface="Arial" panose="020B0604020202020204" pitchFamily="34" charset="0"/>
              <a:buAutoNum type="arabicPeriod"/>
            </a:pPr>
            <a:r>
              <a:rPr lang="en-US" b="1" dirty="0"/>
              <a:t>Integer Programming (IP)</a:t>
            </a:r>
          </a:p>
          <a:p>
            <a:pPr marL="514350" indent="-514350">
              <a:buFont typeface="Arial" panose="020B0604020202020204" pitchFamily="34" charset="0"/>
              <a:buAutoNum type="arabicPeriod"/>
            </a:pPr>
            <a:r>
              <a:rPr lang="en-IN" b="1" dirty="0"/>
              <a:t>Mixed-Integer Programming (MIP)</a:t>
            </a:r>
          </a:p>
          <a:p>
            <a:pPr marL="514350" indent="-514350">
              <a:buFont typeface="Arial" panose="020B0604020202020204" pitchFamily="34" charset="0"/>
              <a:buAutoNum type="arabicPeriod"/>
            </a:pPr>
            <a:r>
              <a:rPr lang="en-IN" b="1" dirty="0"/>
              <a:t>Nonlinear Programming (NLP)</a:t>
            </a:r>
          </a:p>
          <a:p>
            <a:pPr marL="514350" indent="-514350">
              <a:buFont typeface="Arial" panose="020B0604020202020204" pitchFamily="34" charset="0"/>
              <a:buAutoNum type="arabicPeriod"/>
            </a:pPr>
            <a:r>
              <a:rPr lang="en-US" b="1" dirty="0"/>
              <a:t>Dynamic Programming (DP)</a:t>
            </a:r>
          </a:p>
          <a:p>
            <a:pPr marL="514350" indent="-514350">
              <a:buFont typeface="Arial" panose="020B0604020202020204" pitchFamily="34" charset="0"/>
              <a:buAutoNum type="arabicPeriod"/>
            </a:pPr>
            <a:r>
              <a:rPr lang="en-US" b="1" dirty="0"/>
              <a:t>Network Flow Problems</a:t>
            </a:r>
          </a:p>
          <a:p>
            <a:pPr marL="514350" indent="-514350">
              <a:buFont typeface="Arial" panose="020B0604020202020204" pitchFamily="34" charset="0"/>
              <a:buAutoNum type="arabicPeriod"/>
            </a:pPr>
            <a:r>
              <a:rPr lang="en-US" b="1" dirty="0"/>
              <a:t>Stochastic Programming</a:t>
            </a:r>
          </a:p>
          <a:p>
            <a:pPr marL="514350" indent="-514350">
              <a:buFont typeface="Arial" panose="020B0604020202020204" pitchFamily="34" charset="0"/>
              <a:buAutoNum type="arabicPeriod"/>
            </a:pPr>
            <a:r>
              <a:rPr lang="en-US" b="1" dirty="0"/>
              <a:t>Game Theory</a:t>
            </a:r>
          </a:p>
          <a:p>
            <a:pPr marL="514350" indent="-514350">
              <a:buFont typeface="Arial" panose="020B0604020202020204" pitchFamily="34" charset="0"/>
              <a:buAutoNum type="arabicPeriod"/>
            </a:pPr>
            <a:r>
              <a:rPr lang="en-US" b="1" dirty="0"/>
              <a:t>Markov Decision Processes (MDP)</a:t>
            </a:r>
          </a:p>
          <a:p>
            <a:pPr marL="514350" indent="-514350">
              <a:buFont typeface="Arial" panose="020B0604020202020204" pitchFamily="34" charset="0"/>
              <a:buAutoNum type="arabicPeriod"/>
            </a:pPr>
            <a:r>
              <a:rPr lang="en-IN" b="1" dirty="0"/>
              <a:t>Heuristics and Metaheuristics</a:t>
            </a:r>
            <a:endParaRPr lang="en-US" b="1" dirty="0"/>
          </a:p>
          <a:p>
            <a:pPr marL="514350" indent="-514350">
              <a:buFont typeface="Arial" panose="020B0604020202020204" pitchFamily="34" charset="0"/>
              <a:buAutoNum type="arabicPeriod"/>
            </a:pPr>
            <a:endParaRPr lang="en-US" b="1" dirty="0"/>
          </a:p>
          <a:p>
            <a:pPr marL="514350" indent="-514350">
              <a:buFont typeface="Arial" panose="020B0604020202020204" pitchFamily="34" charset="0"/>
              <a:buAutoNum type="arabicPeriod"/>
            </a:pPr>
            <a:endParaRPr lang="en-IN" b="1" dirty="0"/>
          </a:p>
          <a:p>
            <a:pPr marL="514350" indent="-514350">
              <a:buFont typeface="Arial" panose="020B0604020202020204" pitchFamily="34" charset="0"/>
              <a:buAutoNum type="arabicPeriod"/>
            </a:pPr>
            <a:endParaRPr lang="en-IN" b="1" dirty="0"/>
          </a:p>
          <a:p>
            <a:pPr marL="514350" indent="-514350">
              <a:buFont typeface="Arial" panose="020B0604020202020204" pitchFamily="34" charset="0"/>
              <a:buAutoNum type="arabicPeriod"/>
            </a:pPr>
            <a:endParaRPr lang="en-US" b="1" dirty="0"/>
          </a:p>
          <a:p>
            <a:pPr marL="514350" indent="-514350">
              <a:buAutoNum type="arabicPeriod"/>
            </a:pPr>
            <a:endParaRPr lang="en-US" b="1" dirty="0"/>
          </a:p>
          <a:p>
            <a:pPr marL="514350" indent="-514350">
              <a:buAutoNum type="arabicPeriod"/>
            </a:pPr>
            <a:endParaRPr lang="en-US" b="1" dirty="0"/>
          </a:p>
          <a:p>
            <a:endParaRPr lang="en-IN" dirty="0"/>
          </a:p>
        </p:txBody>
      </p:sp>
    </p:spTree>
    <p:extLst>
      <p:ext uri="{BB962C8B-B14F-4D97-AF65-F5344CB8AC3E}">
        <p14:creationId xmlns:p14="http://schemas.microsoft.com/office/powerpoint/2010/main" val="4025616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4C4E5-8552-4FFE-AECF-601272D468B5}"/>
              </a:ext>
            </a:extLst>
          </p:cNvPr>
          <p:cNvSpPr>
            <a:spLocks noGrp="1"/>
          </p:cNvSpPr>
          <p:nvPr>
            <p:ph type="title"/>
          </p:nvPr>
        </p:nvSpPr>
        <p:spPr/>
        <p:txBody>
          <a:bodyPr/>
          <a:lstStyle/>
          <a:p>
            <a:r>
              <a:rPr lang="en-US" dirty="0"/>
              <a:t>What are Linear Programming Problems?</a:t>
            </a:r>
            <a:endParaRPr lang="en-IN" dirty="0"/>
          </a:p>
        </p:txBody>
      </p:sp>
      <p:sp>
        <p:nvSpPr>
          <p:cNvPr id="3" name="Content Placeholder 2">
            <a:extLst>
              <a:ext uri="{FF2B5EF4-FFF2-40B4-BE49-F238E27FC236}">
                <a16:creationId xmlns:a16="http://schemas.microsoft.com/office/drawing/2014/main" id="{D4763F0A-9B3E-47C2-8DAF-8D914E22FCC6}"/>
              </a:ext>
            </a:extLst>
          </p:cNvPr>
          <p:cNvSpPr>
            <a:spLocks noGrp="1"/>
          </p:cNvSpPr>
          <p:nvPr>
            <p:ph idx="1"/>
          </p:nvPr>
        </p:nvSpPr>
        <p:spPr/>
        <p:txBody>
          <a:bodyPr/>
          <a:lstStyle/>
          <a:p>
            <a:r>
              <a:rPr lang="en-US" b="1" dirty="0"/>
              <a:t>Linear Programming (LP)</a:t>
            </a:r>
            <a:r>
              <a:rPr lang="en-US" dirty="0"/>
              <a:t> is a method for optimizing a linear objective function, subject to a set of linear constraints. It involves decision variables, an objective function, and constraints expressed in the form of linear equations or inequalities.</a:t>
            </a:r>
            <a:endParaRPr lang="en-IN" dirty="0"/>
          </a:p>
        </p:txBody>
      </p:sp>
    </p:spTree>
    <p:extLst>
      <p:ext uri="{BB962C8B-B14F-4D97-AF65-F5344CB8AC3E}">
        <p14:creationId xmlns:p14="http://schemas.microsoft.com/office/powerpoint/2010/main" val="2563905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4C4E5-8552-4FFE-AECF-601272D468B5}"/>
              </a:ext>
            </a:extLst>
          </p:cNvPr>
          <p:cNvSpPr>
            <a:spLocks noGrp="1"/>
          </p:cNvSpPr>
          <p:nvPr>
            <p:ph type="title"/>
          </p:nvPr>
        </p:nvSpPr>
        <p:spPr/>
        <p:txBody>
          <a:bodyPr/>
          <a:lstStyle/>
          <a:p>
            <a:r>
              <a:rPr lang="en-IN" dirty="0"/>
              <a:t>Components of Linear Programming</a:t>
            </a:r>
          </a:p>
        </p:txBody>
      </p:sp>
      <p:sp>
        <p:nvSpPr>
          <p:cNvPr id="3" name="Content Placeholder 2">
            <a:extLst>
              <a:ext uri="{FF2B5EF4-FFF2-40B4-BE49-F238E27FC236}">
                <a16:creationId xmlns:a16="http://schemas.microsoft.com/office/drawing/2014/main" id="{D4763F0A-9B3E-47C2-8DAF-8D914E22FCC6}"/>
              </a:ext>
            </a:extLst>
          </p:cNvPr>
          <p:cNvSpPr>
            <a:spLocks noGrp="1"/>
          </p:cNvSpPr>
          <p:nvPr>
            <p:ph idx="1"/>
          </p:nvPr>
        </p:nvSpPr>
        <p:spPr/>
        <p:txBody>
          <a:bodyPr>
            <a:normAutofit fontScale="92500" lnSpcReduction="20000"/>
          </a:bodyPr>
          <a:lstStyle/>
          <a:p>
            <a:r>
              <a:rPr lang="en-US" b="1" dirty="0"/>
              <a:t>Objective Function:</a:t>
            </a:r>
            <a:endParaRPr lang="en-US" dirty="0"/>
          </a:p>
          <a:p>
            <a:pPr lvl="1"/>
            <a:r>
              <a:rPr lang="en-US" dirty="0"/>
              <a:t>A linear equation that represents the goal, such as maximizing profit or minimizing cost.</a:t>
            </a:r>
          </a:p>
          <a:p>
            <a:pPr marL="0" indent="0">
              <a:buNone/>
            </a:pPr>
            <a:r>
              <a:rPr lang="en-US" dirty="0"/>
              <a:t>Z = c</a:t>
            </a:r>
            <a:r>
              <a:rPr lang="en-US" baseline="-25000" dirty="0"/>
              <a:t>1</a:t>
            </a:r>
            <a:r>
              <a:rPr lang="en-US" dirty="0"/>
              <a:t>x</a:t>
            </a:r>
            <a:r>
              <a:rPr lang="en-US" baseline="-25000" dirty="0"/>
              <a:t>1 </a:t>
            </a:r>
            <a:r>
              <a:rPr lang="en-US" dirty="0"/>
              <a:t>+ c</a:t>
            </a:r>
            <a:r>
              <a:rPr lang="en-US" baseline="-25000" dirty="0"/>
              <a:t>2</a:t>
            </a:r>
            <a:r>
              <a:rPr lang="en-US" dirty="0"/>
              <a:t>x</a:t>
            </a:r>
            <a:r>
              <a:rPr lang="en-US" baseline="-25000" dirty="0"/>
              <a:t>2 </a:t>
            </a:r>
            <a:r>
              <a:rPr lang="en-US" dirty="0"/>
              <a:t>+…+ </a:t>
            </a:r>
            <a:r>
              <a:rPr lang="en-US" dirty="0" err="1"/>
              <a:t>c</a:t>
            </a:r>
            <a:r>
              <a:rPr lang="en-US" baseline="-25000" dirty="0" err="1"/>
              <a:t>n</a:t>
            </a:r>
            <a:r>
              <a:rPr lang="en-US" dirty="0" err="1"/>
              <a:t>x</a:t>
            </a:r>
            <a:r>
              <a:rPr lang="en-US" baseline="-25000" dirty="0" err="1"/>
              <a:t>n</a:t>
            </a:r>
            <a:r>
              <a:rPr lang="en-US" dirty="0"/>
              <a:t>   ​Where x</a:t>
            </a:r>
            <a:r>
              <a:rPr lang="en-US" baseline="-25000" dirty="0"/>
              <a:t>1</a:t>
            </a:r>
            <a:r>
              <a:rPr lang="en-US" dirty="0"/>
              <a:t>,x</a:t>
            </a:r>
            <a:r>
              <a:rPr lang="en-US" baseline="-25000" dirty="0"/>
              <a:t>2</a:t>
            </a:r>
            <a:r>
              <a:rPr lang="en-US" dirty="0"/>
              <a:t>,…,</a:t>
            </a:r>
            <a:r>
              <a:rPr lang="en-US" dirty="0" err="1"/>
              <a:t>x</a:t>
            </a:r>
            <a:r>
              <a:rPr lang="en-US" baseline="-25000" dirty="0" err="1"/>
              <a:t>n</a:t>
            </a:r>
            <a:r>
              <a:rPr lang="en-US" dirty="0"/>
              <a:t> are decision variables, and c</a:t>
            </a:r>
            <a:r>
              <a:rPr lang="en-US" baseline="-25000" dirty="0"/>
              <a:t>1</a:t>
            </a:r>
            <a:r>
              <a:rPr lang="en-US" dirty="0"/>
              <a:t>,c</a:t>
            </a:r>
            <a:r>
              <a:rPr lang="en-US" baseline="-25000" dirty="0"/>
              <a:t>2</a:t>
            </a:r>
            <a:r>
              <a:rPr lang="en-US" dirty="0"/>
              <a:t>,…,</a:t>
            </a:r>
            <a:r>
              <a:rPr lang="en-US" dirty="0" err="1"/>
              <a:t>c</a:t>
            </a:r>
            <a:r>
              <a:rPr lang="en-US" baseline="-25000" dirty="0" err="1"/>
              <a:t>n</a:t>
            </a:r>
            <a:r>
              <a:rPr lang="en-US" dirty="0"/>
              <a:t>​ are their coefficients.</a:t>
            </a:r>
          </a:p>
          <a:p>
            <a:r>
              <a:rPr lang="en-US" b="1" dirty="0"/>
              <a:t>Decision Variables:</a:t>
            </a:r>
            <a:endParaRPr lang="en-US" dirty="0"/>
          </a:p>
          <a:p>
            <a:pPr lvl="1"/>
            <a:r>
              <a:rPr lang="en-US" dirty="0"/>
              <a:t>Variables that represent choices, such as the number of products to produce or allocate.</a:t>
            </a:r>
          </a:p>
          <a:p>
            <a:r>
              <a:rPr lang="en-US" b="1" dirty="0"/>
              <a:t>Constraints:</a:t>
            </a:r>
            <a:endParaRPr lang="en-US" dirty="0"/>
          </a:p>
          <a:p>
            <a:pPr lvl="1"/>
            <a:r>
              <a:rPr lang="en-US" dirty="0"/>
              <a:t>Linear inequalities or equations that restrict the values of decision variables.</a:t>
            </a:r>
          </a:p>
          <a:p>
            <a:pPr marL="0" indent="0">
              <a:buNone/>
            </a:pPr>
            <a:r>
              <a:rPr lang="en-US" dirty="0"/>
              <a:t>a</a:t>
            </a:r>
            <a:r>
              <a:rPr lang="en-US" baseline="-25000" dirty="0"/>
              <a:t>11</a:t>
            </a:r>
            <a:r>
              <a:rPr lang="en-US" dirty="0"/>
              <a:t>x</a:t>
            </a:r>
            <a:r>
              <a:rPr lang="en-US" baseline="-25000" dirty="0"/>
              <a:t>1</a:t>
            </a:r>
            <a:r>
              <a:rPr lang="en-US" dirty="0"/>
              <a:t>+a</a:t>
            </a:r>
            <a:r>
              <a:rPr lang="en-US" baseline="-25000" dirty="0"/>
              <a:t>12</a:t>
            </a:r>
            <a:r>
              <a:rPr lang="en-US" dirty="0"/>
              <a:t>x</a:t>
            </a:r>
            <a:r>
              <a:rPr lang="en-US" baseline="-25000" dirty="0"/>
              <a:t>2 </a:t>
            </a:r>
            <a:r>
              <a:rPr lang="en-US" dirty="0"/>
              <a:t>≤ b</a:t>
            </a:r>
            <a:r>
              <a:rPr lang="en-US" baseline="-25000" dirty="0"/>
              <a:t>1</a:t>
            </a:r>
            <a:r>
              <a:rPr lang="en-US" dirty="0"/>
              <a:t>​</a:t>
            </a:r>
          </a:p>
          <a:p>
            <a:r>
              <a:rPr lang="en-US" b="1" dirty="0"/>
              <a:t>Non-Negativity Restriction:</a:t>
            </a:r>
            <a:endParaRPr lang="en-US" dirty="0"/>
          </a:p>
          <a:p>
            <a:pPr lvl="1"/>
            <a:r>
              <a:rPr lang="en-US" dirty="0"/>
              <a:t>Decision variables must be non-negative (x</a:t>
            </a:r>
            <a:r>
              <a:rPr lang="en-US" baseline="-25000" dirty="0"/>
              <a:t>1</a:t>
            </a:r>
            <a:r>
              <a:rPr lang="en-US" dirty="0"/>
              <a:t>,x</a:t>
            </a:r>
            <a:r>
              <a:rPr lang="en-US" baseline="-25000" dirty="0"/>
              <a:t>2 </a:t>
            </a:r>
            <a:r>
              <a:rPr lang="en-US" dirty="0"/>
              <a:t>≥ 0).</a:t>
            </a:r>
          </a:p>
          <a:p>
            <a:endParaRPr lang="en-IN" dirty="0"/>
          </a:p>
        </p:txBody>
      </p:sp>
    </p:spTree>
    <p:extLst>
      <p:ext uri="{BB962C8B-B14F-4D97-AF65-F5344CB8AC3E}">
        <p14:creationId xmlns:p14="http://schemas.microsoft.com/office/powerpoint/2010/main" val="36022001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2006</TotalTime>
  <Words>4447</Words>
  <Application>Microsoft Office PowerPoint</Application>
  <PresentationFormat>Widescreen</PresentationFormat>
  <Paragraphs>668</Paragraphs>
  <Slides>54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54</vt:i4>
      </vt:variant>
    </vt:vector>
  </HeadingPairs>
  <TitlesOfParts>
    <vt:vector size="58" baseType="lpstr">
      <vt:lpstr>Arial</vt:lpstr>
      <vt:lpstr>Calibri</vt:lpstr>
      <vt:lpstr>Calibri Light</vt:lpstr>
      <vt:lpstr>Office Theme</vt:lpstr>
      <vt:lpstr>Operations Research</vt:lpstr>
      <vt:lpstr>Introduction</vt:lpstr>
      <vt:lpstr>Key Concepts in Operations Research</vt:lpstr>
      <vt:lpstr>Key Concepts in Operations Research</vt:lpstr>
      <vt:lpstr>Applications of OR in Business</vt:lpstr>
      <vt:lpstr>Steps to Solve an OR Problem</vt:lpstr>
      <vt:lpstr>OR Problem Types</vt:lpstr>
      <vt:lpstr>What are Linear Programming Problems?</vt:lpstr>
      <vt:lpstr>Components of Linear Programming</vt:lpstr>
      <vt:lpstr>Business Use Cases for Linear Programming</vt:lpstr>
      <vt:lpstr>Business Use Cases for Linear Programming</vt:lpstr>
      <vt:lpstr>Business Use Cases for Linear Programming</vt:lpstr>
      <vt:lpstr>Methods to solve LPP</vt:lpstr>
      <vt:lpstr>Simplex Method</vt:lpstr>
      <vt:lpstr>Simplex Method </vt:lpstr>
      <vt:lpstr>Advantages &amp; Limitations of the Simplex Method</vt:lpstr>
      <vt:lpstr>Key Ideas of the Simplex Method</vt:lpstr>
      <vt:lpstr>Key Ideas of the Simplex Method</vt:lpstr>
      <vt:lpstr>Steps in the Simplex Method</vt:lpstr>
      <vt:lpstr>Business Use Case: Production Optimization</vt:lpstr>
      <vt:lpstr>Business Use Case: Production Optimization</vt:lpstr>
      <vt:lpstr>Step 1: Formulating the Linear Programming Problem</vt:lpstr>
      <vt:lpstr>Step 2: Converting to Standard Form</vt:lpstr>
      <vt:lpstr>Business Use Case – Logistic Cost Optimization</vt:lpstr>
      <vt:lpstr>Solution</vt:lpstr>
      <vt:lpstr>Step-1 Formulating the Linear Programming Problem</vt:lpstr>
      <vt:lpstr>PowerPoint Presentation</vt:lpstr>
      <vt:lpstr>Standard Form</vt:lpstr>
      <vt:lpstr>Exercise</vt:lpstr>
      <vt:lpstr>Appendix</vt:lpstr>
      <vt:lpstr>Linear Programming (LP) </vt:lpstr>
      <vt:lpstr>OR Problem Types</vt:lpstr>
      <vt:lpstr>OR Problem Types</vt:lpstr>
      <vt:lpstr>OR Problem Types</vt:lpstr>
      <vt:lpstr>OR Problem Types</vt:lpstr>
      <vt:lpstr>OR Problem Types</vt:lpstr>
      <vt:lpstr>OR Problem Types</vt:lpstr>
      <vt:lpstr>OR Problem Types</vt:lpstr>
      <vt:lpstr>OR Problem Types</vt:lpstr>
      <vt:lpstr>OR Problem Types</vt:lpstr>
      <vt:lpstr>Simplex Method </vt:lpstr>
      <vt:lpstr>Methods to solve LPP</vt:lpstr>
      <vt:lpstr>Methods to solve LPP</vt:lpstr>
      <vt:lpstr>Methods to solve LPP</vt:lpstr>
      <vt:lpstr>Methods to solve LPP</vt:lpstr>
      <vt:lpstr>Methods to solve LPP</vt:lpstr>
      <vt:lpstr>Methods to solve LPP</vt:lpstr>
      <vt:lpstr>Methods to solve LPP</vt:lpstr>
      <vt:lpstr>Methods to solve LPP</vt:lpstr>
      <vt:lpstr>Methods to solve LPP</vt:lpstr>
      <vt:lpstr>Step 3: Initial Simplex Tableau</vt:lpstr>
      <vt:lpstr>Step 4: Iterative Steps to Solve</vt:lpstr>
      <vt:lpstr>Iteration 2: Identify the Entering Variable</vt:lpstr>
      <vt:lpstr>Step 5: Optimal Solution and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Operations Research</dc:title>
  <dc:creator>Admin</dc:creator>
  <cp:lastModifiedBy>Admin</cp:lastModifiedBy>
  <cp:revision>26</cp:revision>
  <dcterms:created xsi:type="dcterms:W3CDTF">2024-12-05T06:33:52Z</dcterms:created>
  <dcterms:modified xsi:type="dcterms:W3CDTF">2024-12-12T14:51:15Z</dcterms:modified>
</cp:coreProperties>
</file>