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2502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A1D1-9AAB-4602-9792-20BC67F1A4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ACEE10-0AD7-4DC8-A4C8-F0210C7FD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57B4A-2387-4B88-A178-864F4BD7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2E05-1FDA-425C-B6B6-D81C529C09D5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C6A0D-4B39-4E1D-9F78-68F7F9AAA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4AEC1-467C-4AE8-AC65-67204A9F4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5A50-DE27-48A3-8135-564CCCB5FA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278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BFF74-44A9-4D74-A725-007AAD183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5F626C-FB9E-443A-B05B-98A4A03DD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41A02-06BC-45D9-9478-71A68DA92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2E05-1FDA-425C-B6B6-D81C529C09D5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E3B09-EFB1-486D-AC9B-B1D15A0E2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EABC4-DF96-4A61-83EB-AB2C3446E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5A50-DE27-48A3-8135-564CCCB5FA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5275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F5005C-8643-421A-91B3-B6274BEA1F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DBDD1-C93D-4708-A188-3E75A9F88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8693A-B6BA-4368-9E21-040486C9F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2E05-1FDA-425C-B6B6-D81C529C09D5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AAE54-2918-4E95-9D5B-16EDD2D4F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D6371-812A-4F93-93D2-2076C2C04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5A50-DE27-48A3-8135-564CCCB5FA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892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50E0-9F0D-46B8-9E5E-6AD775E29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1070E-2A7D-4331-8E30-0F16B3626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587C7-8C01-4D0C-820B-6D3E3701C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2E05-1FDA-425C-B6B6-D81C529C09D5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64DD4-12D2-4BCF-BEFD-D22F7DBE2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036F5-E119-46FF-A5F9-11E79B9C5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5A50-DE27-48A3-8135-564CCCB5FA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137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8F180-A25E-42D4-8998-A2F2A3F9C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3A75E-734B-4699-9B14-C9AF4E7CA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79AB2-A8D6-463B-861A-15FDF3501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2E05-1FDA-425C-B6B6-D81C529C09D5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264A3-9BE5-4431-B16D-F344E2C5C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6C11B-4C32-46A6-919D-16A821DC2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5A50-DE27-48A3-8135-564CCCB5FA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822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197B0-8C2E-43BA-B4F6-1EE8350E3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2E590-984E-437B-B07D-EFFA35821D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182E1-B030-4DE0-A5DD-5C1C4D5F1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AC12D-0E11-4531-A29A-2D8AE10FF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2E05-1FDA-425C-B6B6-D81C529C09D5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1C8A2-C390-446C-B06C-AA8427A51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2C1EB-1789-4D71-8BEF-1B8886D23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5A50-DE27-48A3-8135-564CCCB5FA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558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B8196-6DCD-4434-BFE7-844BC90C5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27A4A-4F7E-447D-A682-86C1FF18B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29DE40-6485-42CC-8B2E-DC84573DF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F40E51-C8B7-4E78-8DF3-6E1304F1C4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B82D81-100F-4622-997F-D1C41A6E8E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1A5CC2-256B-4BD5-A576-0084DF0F9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2E05-1FDA-425C-B6B6-D81C529C09D5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C49D21-1010-4177-A921-AA230CD65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7ABFAB-F468-4A69-871E-5A900EE1F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5A50-DE27-48A3-8135-564CCCB5FA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568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0B648-700F-416C-AE29-4B99B450E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358CFA-5416-405C-807D-F35AF162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2E05-1FDA-425C-B6B6-D81C529C09D5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33FF45-0E2D-4051-AA06-88A6DB94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707334-724F-4EC1-96E9-E07333F39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5A50-DE27-48A3-8135-564CCCB5FA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493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DAD0A3-756D-4D31-8B10-75CB82276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2E05-1FDA-425C-B6B6-D81C529C09D5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89632F-5A79-4052-B47C-C3050CE9F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4AC625-3695-41B5-AE36-00537E926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5A50-DE27-48A3-8135-564CCCB5FA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01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C2878-24F3-49AB-A9F9-CCD3B974E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59F3B-6CAA-412D-86F1-B67D02519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A83967-7BE8-42FA-8A96-D2DDDEF64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FBB067-154B-49BF-B755-E9946F935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2E05-1FDA-425C-B6B6-D81C529C09D5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DF44E-A01A-4DD2-91C0-DAF5664F8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F8AC31-8170-4E46-9329-AEC6A46E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5A50-DE27-48A3-8135-564CCCB5FA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941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98E29-FC3E-4A90-A8FB-2C8E4BCE1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4B5EC9-8332-4087-9562-A2DD30FB61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DB8AC-4F69-49DD-95FB-4E3DCAF0C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5073D-993A-42EE-BF18-E98DF42D2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2E05-1FDA-425C-B6B6-D81C529C09D5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FAD4A-7106-4B6C-8BC0-8FDD5A257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ABBE8-5C00-4E42-9B60-C5917890A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5A50-DE27-48A3-8135-564CCCB5FA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229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C3CF0D-F89E-41C3-A555-5B1C91B26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AF678-C81B-47F7-BA25-D2F1CE879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A09AF-C4DD-497D-9D67-D1F64AA1BF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A2E05-1FDA-425C-B6B6-D81C529C09D5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26E18-EA12-4204-AE3D-C872EB3499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C659C-8372-475C-B14C-F2AE142670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D5A50-DE27-48A3-8135-564CCCB5FA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302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58D1D-B0BE-459A-AFA5-2A23A83337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Reinforcement Learning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85F5F-6CA5-4D74-BBCC-1534733486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422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3A225-952A-4671-8276-28DAEDB68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Q-Learning to Solve a Maze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12BA8-F53F-4761-BDDA-D023C74BE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Problem Statement</a:t>
            </a:r>
          </a:p>
          <a:p>
            <a:pPr marL="0" indent="0">
              <a:buNone/>
            </a:pPr>
            <a:r>
              <a:rPr lang="en-US" dirty="0"/>
              <a:t>An agent is navigating a simple 4x4 grid (maze) and must find the shortest path to the goal. The environment provides rewards and penalties:</a:t>
            </a:r>
          </a:p>
          <a:p>
            <a:r>
              <a:rPr lang="en-US" dirty="0"/>
              <a:t>Goal: +100 (reward).</a:t>
            </a:r>
          </a:p>
          <a:p>
            <a:r>
              <a:rPr lang="en-US" dirty="0"/>
              <a:t>Each step: -1 (penalty).</a:t>
            </a:r>
          </a:p>
          <a:p>
            <a:r>
              <a:rPr lang="en-US" dirty="0"/>
              <a:t>Hitting a wall: -10 (penalty).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8436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7FA20-0030-4B11-8B83-9F5F2C8D7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A63251-98A9-4AFF-91BB-615AF8303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0442" y="1949450"/>
            <a:ext cx="2235315" cy="344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255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33A37-6B07-43BF-8D1F-779587172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4E1A7-547D-4C11-8D45-897D79E9E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Steps to Solve Using Q-Learning</a:t>
            </a:r>
          </a:p>
          <a:p>
            <a:r>
              <a:rPr lang="en-US" b="1" dirty="0"/>
              <a:t>Initialize Q-Table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Start with all Q-values set to 0.</a:t>
            </a:r>
          </a:p>
          <a:p>
            <a:pPr lvl="1"/>
            <a:r>
              <a:rPr lang="en-US" dirty="0"/>
              <a:t>Table size: [Number of States × Number of Actions]</a:t>
            </a:r>
          </a:p>
          <a:p>
            <a:r>
              <a:rPr lang="en-US" b="1" dirty="0"/>
              <a:t>Learning Process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For each episode:</a:t>
            </a:r>
          </a:p>
          <a:p>
            <a:pPr lvl="2"/>
            <a:r>
              <a:rPr lang="en-US" dirty="0"/>
              <a:t>Start at the initial state.</a:t>
            </a:r>
          </a:p>
          <a:p>
            <a:pPr lvl="2"/>
            <a:r>
              <a:rPr lang="en-US" dirty="0"/>
              <a:t>Choose an action using an </a:t>
            </a:r>
            <a:r>
              <a:rPr lang="en-US" b="1" dirty="0"/>
              <a:t>ε-greedy policy</a:t>
            </a:r>
            <a:r>
              <a:rPr lang="en-US" dirty="0"/>
              <a:t> (exploration vs exploitation).</a:t>
            </a:r>
          </a:p>
          <a:p>
            <a:pPr lvl="2"/>
            <a:r>
              <a:rPr lang="en-US" dirty="0"/>
              <a:t>Take the action, observe the reward, and transition to the next state.</a:t>
            </a:r>
          </a:p>
          <a:p>
            <a:pPr lvl="2"/>
            <a:r>
              <a:rPr lang="en-US" dirty="0"/>
              <a:t>Update the Q-value using the Bellman equation.</a:t>
            </a:r>
          </a:p>
          <a:p>
            <a:r>
              <a:rPr lang="en-US" b="1" dirty="0"/>
              <a:t>Termination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End the episode when the agent reaches the goal or exceeds a maximum number of steps.</a:t>
            </a:r>
          </a:p>
          <a:p>
            <a:r>
              <a:rPr lang="en-US" b="1" dirty="0"/>
              <a:t>Output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After many episodes, the Q-table will represent the optimal policy.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6252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1AE8A-9E5B-418E-BEF0-B4B04B423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 Teaching a Drone to Deliver Packages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0D30A-B385-461A-864A-B5596A307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b="1" dirty="0"/>
              <a:t>Problem Statement</a:t>
            </a:r>
          </a:p>
          <a:p>
            <a:r>
              <a:rPr lang="en-US" dirty="0"/>
              <a:t>Imagine a drone that needs to deliver packages from a warehouse to multiple delivery points in a city. The drone must learn the optimal path to maximize efficiency (minimizing energy consumption and time), while avoiding obstacles like buildings and restricted airspaces.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552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EDA5-1CF1-4ED9-ABF9-FB1B96F8C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Environment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94BC8-8F1C-4037-B844-4A42BFDE8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Grid Layout</a:t>
            </a:r>
            <a:r>
              <a:rPr lang="en-US" dirty="0"/>
              <a:t>:</a:t>
            </a:r>
          </a:p>
          <a:p>
            <a:r>
              <a:rPr lang="en-US" dirty="0"/>
              <a:t>The city is represented as a 5x5 grid.</a:t>
            </a:r>
          </a:p>
          <a:p>
            <a:r>
              <a:rPr lang="en-US" dirty="0"/>
              <a:t>The warehouse is at position (0,0).</a:t>
            </a:r>
          </a:p>
          <a:p>
            <a:r>
              <a:rPr lang="en-US" dirty="0"/>
              <a:t>The delivery point is at position (4,4).</a:t>
            </a:r>
          </a:p>
          <a:p>
            <a:r>
              <a:rPr lang="en-US" dirty="0"/>
              <a:t>Certain cells represent restricted airspaces that the drone must avoid.</a:t>
            </a:r>
          </a:p>
          <a:p>
            <a:r>
              <a:rPr lang="en-IN" dirty="0"/>
              <a:t>W: Warehouse.</a:t>
            </a:r>
          </a:p>
          <a:p>
            <a:r>
              <a:rPr lang="en-IN" dirty="0"/>
              <a:t>D: Delivery point.</a:t>
            </a:r>
          </a:p>
          <a:p>
            <a:r>
              <a:rPr lang="en-IN" dirty="0"/>
              <a:t>X: Restricted airspace.</a:t>
            </a:r>
          </a:p>
          <a:p>
            <a:r>
              <a:rPr lang="en-IN" dirty="0"/>
              <a:t>0: Navigable cell.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AF168D-8DA6-40D7-9056-B000C9860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7333" y="2089117"/>
            <a:ext cx="2219367" cy="172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812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83BEB-7082-43DD-B358-EB45C674B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22FDD83-63FF-4CD6-B19A-04D345FFDF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431635"/>
            <a:ext cx="1051560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drone can move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up, down, left, or right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Rewards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+100: Reaching the delivery point.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−1: For each step taken (energy cost).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−10: Entering a restricted airspace (penalty).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569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41F3B-AC02-456A-8577-7A24715FF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Core Components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A2F7B6F-2AB9-4735-ACE0-3C7BAE9170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39138"/>
            <a:ext cx="9626353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drone is the agent that learns to navigate the grid.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State (s)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grid cell represents a state, identified by its coordinates (e.g., (0,0), (4,4)).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Actions (a)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Possible moves: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up, down, left, right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Reward (r)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Feedback based on the action taken.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Minimize the total cost (energy and penalties) while successfully reaching the delivery point.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653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60322-ACD1-4A9A-98FB-27664B19C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Q-Learning for Drone Navigation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49149-55FF-449B-8178-6ADD28BDC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Steps</a:t>
            </a:r>
          </a:p>
          <a:p>
            <a:r>
              <a:rPr lang="en-US" b="1" dirty="0"/>
              <a:t>Initialize the Q-Table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Q-table has a row for each state (grid cell) and a column for each action (up, down, left, right).</a:t>
            </a:r>
          </a:p>
          <a:p>
            <a:pPr lvl="1"/>
            <a:r>
              <a:rPr lang="en-US" dirty="0"/>
              <a:t>Initially, all Q-values are set to 0.</a:t>
            </a:r>
          </a:p>
          <a:p>
            <a:r>
              <a:rPr lang="en-US" b="1" dirty="0"/>
              <a:t>Learning Process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For each episode:</a:t>
            </a:r>
          </a:p>
          <a:p>
            <a:pPr lvl="2"/>
            <a:r>
              <a:rPr lang="en-US" dirty="0"/>
              <a:t>Start at the warehouse ((0,0)).</a:t>
            </a:r>
          </a:p>
          <a:p>
            <a:pPr lvl="2"/>
            <a:r>
              <a:rPr lang="en-US" dirty="0"/>
              <a:t>Choose an action using the </a:t>
            </a:r>
            <a:r>
              <a:rPr lang="en-US" b="1" dirty="0"/>
              <a:t>ε-greedy policy</a:t>
            </a:r>
            <a:r>
              <a:rPr lang="en-US" dirty="0"/>
              <a:t> (exploration vs exploitation).</a:t>
            </a:r>
          </a:p>
          <a:p>
            <a:pPr lvl="2"/>
            <a:r>
              <a:rPr lang="en-US" dirty="0"/>
              <a:t>Take the action, observe the reward, and transition to the next state.</a:t>
            </a:r>
          </a:p>
          <a:p>
            <a:pPr lvl="2"/>
            <a:r>
              <a:rPr lang="en-US" dirty="0"/>
              <a:t>Update the Q-value using the </a:t>
            </a:r>
            <a:r>
              <a:rPr lang="en-US" b="1" dirty="0"/>
              <a:t>Bellman equation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Repeat until the delivery point ((4,4)) is reached or a maximum number of steps is exceeded.</a:t>
            </a:r>
          </a:p>
          <a:p>
            <a:r>
              <a:rPr lang="en-US" b="1" dirty="0"/>
              <a:t>Termination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Stop the episode when the drone reaches the delivery point or crashes into restricted airspace.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7469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A9123-1D87-40AB-BB40-47A53155E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to Reinforcement Learning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74FB1-C398-4A86-91B3-C1B3889F9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Begin by introducing the core components of RL:</a:t>
            </a:r>
          </a:p>
          <a:p>
            <a:r>
              <a:rPr lang="en-US" b="1" dirty="0"/>
              <a:t>Agent</a:t>
            </a:r>
            <a:r>
              <a:rPr lang="en-US" dirty="0"/>
              <a:t>: The decision-maker.</a:t>
            </a:r>
          </a:p>
          <a:p>
            <a:r>
              <a:rPr lang="en-US" b="1" dirty="0"/>
              <a:t>Environment</a:t>
            </a:r>
            <a:r>
              <a:rPr lang="en-US" dirty="0"/>
              <a:t>: The system the agent interacts with.</a:t>
            </a:r>
          </a:p>
          <a:p>
            <a:r>
              <a:rPr lang="en-US" b="1" dirty="0"/>
              <a:t>State (s)</a:t>
            </a:r>
            <a:r>
              <a:rPr lang="en-US" dirty="0"/>
              <a:t>: A representation of the environment at a given time.</a:t>
            </a:r>
          </a:p>
          <a:p>
            <a:r>
              <a:rPr lang="en-US" b="1" dirty="0"/>
              <a:t>Action (a)</a:t>
            </a:r>
            <a:r>
              <a:rPr lang="en-US" dirty="0"/>
              <a:t>: A choice the agent can make.</a:t>
            </a:r>
          </a:p>
          <a:p>
            <a:r>
              <a:rPr lang="en-US" b="1" dirty="0"/>
              <a:t>Reward (r)</a:t>
            </a:r>
            <a:r>
              <a:rPr lang="en-US" dirty="0"/>
              <a:t>: Feedback signal for an action taken.</a:t>
            </a:r>
          </a:p>
          <a:p>
            <a:r>
              <a:rPr lang="en-US" b="1" dirty="0"/>
              <a:t>Goal</a:t>
            </a:r>
            <a:r>
              <a:rPr lang="en-US" dirty="0"/>
              <a:t>: Maximize the cumulative reward over time (total return).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595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A8ED9-5A28-48FF-84D4-6B53A9424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Self-Driving Car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8F1F685-A4AA-4318-8D65-C169B3181C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985631"/>
            <a:ext cx="105156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Agent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AI controlling the car.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Environment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road network, including traffic signals, pedestrians, and other vehicles.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State (sss)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Current information about the car and surroundings (e.g., position, speed, distance to other cars, traffic signal status).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Action (aaa)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Choices such as accelerate, decelerate, turn left, turn right, or stop.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Reward (rrr)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Positive reward for driving safely and reaching the destination quickly; negative reward for collisions, running red lights, or driving off-road. </a:t>
            </a:r>
          </a:p>
        </p:txBody>
      </p:sp>
    </p:spTree>
    <p:extLst>
      <p:ext uri="{BB962C8B-B14F-4D97-AF65-F5344CB8AC3E}">
        <p14:creationId xmlns:p14="http://schemas.microsoft.com/office/powerpoint/2010/main" val="3816844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EF0FE-E4A0-4EC6-9317-CA93BEA9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Chess Game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941567C-B71E-4CA2-9A15-C68AEC7148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73426"/>
            <a:ext cx="105156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Agent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chess-playing AI.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Environment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chessboard and its current configuration of pieces.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State (sss)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arrangement of pieces on the chessboard at a specific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Action (aaa)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Moving a specific piece to a specific square.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Reward (rrr)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Positive reward for capturing an opponent’s piece, achieving checkmate, or improving the position; negative reward for losing pieces or allowing checkmate. </a:t>
            </a:r>
          </a:p>
        </p:txBody>
      </p:sp>
    </p:spTree>
    <p:extLst>
      <p:ext uri="{BB962C8B-B14F-4D97-AF65-F5344CB8AC3E}">
        <p14:creationId xmlns:p14="http://schemas.microsoft.com/office/powerpoint/2010/main" val="928528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36CD1-533C-428F-9629-2CD92D38C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Warehouse Robot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1EB6549-7256-4EAC-8F8C-5246557EB7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312472"/>
            <a:ext cx="105156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Agent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robot moving goods in a warehouse.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Environment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warehouse layout, including shelves, obstacles, and loading zones.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State (sss)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Robot’s current position, orientation, and the location of goods to be picked or delivered.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Action (aaa)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Move forward, turn, pick up an item, drop off an item.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Reward (rrr)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Positive reward for successfully picking up and delivering goods; negative reward for collisions or delays. </a:t>
            </a:r>
          </a:p>
        </p:txBody>
      </p:sp>
    </p:spTree>
    <p:extLst>
      <p:ext uri="{BB962C8B-B14F-4D97-AF65-F5344CB8AC3E}">
        <p14:creationId xmlns:p14="http://schemas.microsoft.com/office/powerpoint/2010/main" val="2004539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5E85-6D75-499A-9555-56CE1ABC9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Stock Trading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4B587C7-15A9-49CD-8C52-8BE4BFDBB5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124131"/>
            <a:ext cx="105156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Agent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trading bot.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Environment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stock market, including stock prices, volumes, and historical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State (sss)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Current stock prices, holdings, and market trends.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Action (aaa)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Buy, sell, or hold stocks.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Reward (rrr)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Positive reward for making profitable trades; negative reward for losses or high transaction costs. </a:t>
            </a:r>
          </a:p>
        </p:txBody>
      </p:sp>
    </p:spTree>
    <p:extLst>
      <p:ext uri="{BB962C8B-B14F-4D97-AF65-F5344CB8AC3E}">
        <p14:creationId xmlns:p14="http://schemas.microsoft.com/office/powerpoint/2010/main" val="1980524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7E93B-8A5A-4872-A88C-14CFE9EC6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Categories of RL Algorithms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93ABD84-DD14-46C0-A4FE-B34A4D7567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77637"/>
            <a:ext cx="1024190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Model-Free Algorithms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 not require a model of the environment.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Examples: Q-Learning, DQN, SARSA, Policy Gradient, PPO, A3C.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Model-Based Algorithms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 or use a model of the environment to plan and make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Examples: Dynamic Programming, Monte Carlo Tree Search (MCTS).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On-Policy vs Off-Policy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On-Policy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Learns based on actions taken by the current policy (e.g., SARSA, PPO).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Off-Policy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Learns based on actions taken by another policy or behavior (e.g., Q-Learning, DQN).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46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BC89E-0B94-4FB7-825F-14DA55E0E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Q Learning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D73BE-A732-4F35-B496-5E037CDDA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What is Q-Learning?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Q-Learning is a </a:t>
            </a:r>
            <a:r>
              <a:rPr lang="en-US" b="1" dirty="0"/>
              <a:t>model-free, off-policy reinforcement learning algorithm</a:t>
            </a:r>
            <a:r>
              <a:rPr lang="en-US" dirty="0"/>
              <a:t>.</a:t>
            </a:r>
          </a:p>
          <a:p>
            <a:r>
              <a:rPr lang="en-US" dirty="0"/>
              <a:t>It is used to learn the </a:t>
            </a:r>
            <a:r>
              <a:rPr lang="en-US" b="1" dirty="0"/>
              <a:t>optimal policy</a:t>
            </a:r>
            <a:r>
              <a:rPr lang="en-US" dirty="0"/>
              <a:t> for an agent to take actions in an environment to maximize cumulative rewards.</a:t>
            </a:r>
          </a:p>
          <a:p>
            <a:r>
              <a:rPr lang="en-US" dirty="0"/>
              <a:t>It uses a </a:t>
            </a:r>
            <a:r>
              <a:rPr lang="en-US" b="1" dirty="0"/>
              <a:t>Q-table</a:t>
            </a:r>
            <a:r>
              <a:rPr lang="en-US" dirty="0"/>
              <a:t> to store the expected rewards for each state-action pair.</a:t>
            </a:r>
          </a:p>
          <a:p>
            <a:pPr marL="0" indent="0">
              <a:buNone/>
            </a:pPr>
            <a:r>
              <a:rPr lang="en-US" b="1" dirty="0"/>
              <a:t>Key Features: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Model-Free</a:t>
            </a:r>
            <a:r>
              <a:rPr lang="en-US" dirty="0"/>
              <a:t>: Does not require knowledge of the environment's dynamics (transition probabilities).</a:t>
            </a:r>
          </a:p>
          <a:p>
            <a:r>
              <a:rPr lang="en-US" b="1" dirty="0"/>
              <a:t>Off-Policy</a:t>
            </a:r>
            <a:r>
              <a:rPr lang="en-US" dirty="0"/>
              <a:t>: Learns the optimal policy while potentially exploring actions that are not part of the current policy.</a:t>
            </a:r>
          </a:p>
          <a:p>
            <a:r>
              <a:rPr lang="en-US" b="1" dirty="0"/>
              <a:t>Goal</a:t>
            </a:r>
            <a:r>
              <a:rPr lang="en-US" dirty="0"/>
              <a:t>: Learn the optimal action-selection policy that maximizes the total reward over time.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1092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7BD02-A63C-47FB-A4D2-5A4AD9719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Core Concepts in Q-Learning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8356A81-312C-4101-8905-A25454F871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0650" y="1803024"/>
            <a:ext cx="11233150" cy="5429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Q-Table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table where rows represent states, columns represent actions, and the values represent the expected cumulative reward for a state-action pair.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Updated iteratively during learning.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Bellman Equation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Q-values are updated using:</a:t>
            </a:r>
            <a:endParaRPr lang="en-US" altLang="en-US" sz="1800" dirty="0">
              <a:latin typeface="Arial" panose="020B0604020202020204" pitchFamily="34" charset="0"/>
            </a:endParaRPr>
          </a:p>
          <a:p>
            <a:r>
              <a:rPr lang="en-IN" sz="1800" dirty="0"/>
              <a:t>Where:</a:t>
            </a:r>
          </a:p>
          <a:p>
            <a:r>
              <a:rPr lang="en-IN" sz="1800" dirty="0"/>
              <a:t>Q(</a:t>
            </a:r>
            <a:r>
              <a:rPr lang="en-IN" sz="1800" dirty="0" err="1"/>
              <a:t>s,a</a:t>
            </a:r>
            <a:r>
              <a:rPr lang="en-IN" sz="1800" dirty="0"/>
              <a:t>): Current Q-value for state s and action a.</a:t>
            </a:r>
          </a:p>
          <a:p>
            <a:r>
              <a:rPr lang="el-GR" sz="1800" dirty="0"/>
              <a:t>α: </a:t>
            </a:r>
            <a:r>
              <a:rPr lang="en-IN" sz="1800" dirty="0"/>
              <a:t>Learning rate (0 &lt; </a:t>
            </a:r>
            <a:r>
              <a:rPr lang="el-GR" sz="1800" dirty="0"/>
              <a:t>α</a:t>
            </a:r>
            <a:r>
              <a:rPr lang="en-US" sz="1800" dirty="0"/>
              <a:t> &lt;</a:t>
            </a:r>
            <a:r>
              <a:rPr lang="en-IN" sz="1800" dirty="0"/>
              <a:t> 1).</a:t>
            </a:r>
          </a:p>
          <a:p>
            <a:r>
              <a:rPr lang="en-IN" sz="1800" dirty="0"/>
              <a:t>r : Immediate reward for taking action a in state s.</a:t>
            </a:r>
          </a:p>
          <a:p>
            <a:r>
              <a:rPr lang="el-GR" sz="1800" dirty="0"/>
              <a:t>γ: </a:t>
            </a:r>
            <a:r>
              <a:rPr lang="en-IN" sz="1800" dirty="0"/>
              <a:t>Discount factor (0 ≤ </a:t>
            </a:r>
            <a:r>
              <a:rPr lang="el-GR" sz="1800" dirty="0"/>
              <a:t>γ</a:t>
            </a:r>
            <a:r>
              <a:rPr lang="en-US" sz="1800" dirty="0"/>
              <a:t> </a:t>
            </a:r>
            <a:r>
              <a:rPr lang="en-IN" sz="1800" dirty="0"/>
              <a:t>≤ 1), which determines the importance of future rewards.</a:t>
            </a:r>
          </a:p>
          <a:p>
            <a:r>
              <a:rPr lang="en-IN" sz="1800" dirty="0" err="1"/>
              <a:t>max⁡</a:t>
            </a:r>
            <a:r>
              <a:rPr lang="en-IN" sz="1800" baseline="-25000" dirty="0" err="1"/>
              <a:t>a′</a:t>
            </a:r>
            <a:r>
              <a:rPr lang="en-IN" sz="1800" dirty="0" err="1"/>
              <a:t>Q</a:t>
            </a:r>
            <a:r>
              <a:rPr lang="en-IN" sz="1800" dirty="0"/>
              <a:t>(</a:t>
            </a:r>
            <a:r>
              <a:rPr lang="en-IN" sz="1800" dirty="0" err="1"/>
              <a:t>s′,a</a:t>
            </a:r>
            <a:r>
              <a:rPr lang="en-IN" sz="1800" dirty="0"/>
              <a:t>′): Maximum Q-value of the next state s′.</a:t>
            </a:r>
          </a:p>
          <a:p>
            <a:pPr marL="0" indent="0">
              <a:buNone/>
            </a:pPr>
            <a:r>
              <a:rPr lang="en-US" sz="1800" b="1" dirty="0"/>
              <a:t>Exploration vs Exploitation</a:t>
            </a:r>
            <a:r>
              <a:rPr lang="en-US" sz="1800" dirty="0"/>
              <a:t>:</a:t>
            </a:r>
          </a:p>
          <a:p>
            <a:r>
              <a:rPr lang="en-US" sz="1800" b="1" dirty="0"/>
              <a:t>Exploration</a:t>
            </a:r>
            <a:r>
              <a:rPr lang="en-US" sz="1800" dirty="0"/>
              <a:t>: Take random actions to explore the environment.</a:t>
            </a:r>
          </a:p>
          <a:p>
            <a:r>
              <a:rPr lang="en-US" sz="1800" b="1" dirty="0"/>
              <a:t>Exploitation</a:t>
            </a:r>
            <a:r>
              <a:rPr lang="en-US" sz="1800" dirty="0"/>
              <a:t>: Use the learned Q-values to select the best-known 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A022C7-B466-4404-B7BD-BB1527DBB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384" y="3705215"/>
            <a:ext cx="3549832" cy="38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557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2177</TotalTime>
  <Words>1331</Words>
  <Application>Microsoft Office PowerPoint</Application>
  <PresentationFormat>Widescreen</PresentationFormat>
  <Paragraphs>150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Reinforcement Learning</vt:lpstr>
      <vt:lpstr>Introduction to Reinforcement Learning </vt:lpstr>
      <vt:lpstr>Self-Driving Car</vt:lpstr>
      <vt:lpstr>Chess Game</vt:lpstr>
      <vt:lpstr>Warehouse Robot</vt:lpstr>
      <vt:lpstr>Stock Trading</vt:lpstr>
      <vt:lpstr>Key Categories of RL Algorithms</vt:lpstr>
      <vt:lpstr>Introduction to Q Learning</vt:lpstr>
      <vt:lpstr>Core Concepts in Q-Learning</vt:lpstr>
      <vt:lpstr>Example: Q-Learning to Solve a Maze</vt:lpstr>
      <vt:lpstr>Problem Formulation</vt:lpstr>
      <vt:lpstr>Solution</vt:lpstr>
      <vt:lpstr>Example: Teaching a Drone to Deliver Packages </vt:lpstr>
      <vt:lpstr>Environment Setup</vt:lpstr>
      <vt:lpstr>PowerPoint Presentation</vt:lpstr>
      <vt:lpstr>Core Components</vt:lpstr>
      <vt:lpstr>Q-Learning for Drone Navigation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</dc:title>
  <dc:creator>Admin</dc:creator>
  <cp:lastModifiedBy>Admin</cp:lastModifiedBy>
  <cp:revision>8</cp:revision>
  <dcterms:created xsi:type="dcterms:W3CDTF">2024-12-12T14:56:04Z</dcterms:created>
  <dcterms:modified xsi:type="dcterms:W3CDTF">2024-12-14T03:13:30Z</dcterms:modified>
</cp:coreProperties>
</file>