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3"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74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BB222053-8224-4A6C-B218-803D3A1F8E5E}" type="datetimeFigureOut">
              <a:rPr lang="en-IN" smtClean="0"/>
              <a:t>01-06-2025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403845-E7CF-49FF-ABFC-92BE2982EE8D}" type="slidenum">
              <a:rPr lang="en-IN" smtClean="0"/>
              <a:t>‹#›</a:t>
            </a:fld>
            <a:endParaRPr lang="en-IN"/>
          </a:p>
        </p:txBody>
      </p:sp>
    </p:spTree>
    <p:extLst>
      <p:ext uri="{BB962C8B-B14F-4D97-AF65-F5344CB8AC3E}">
        <p14:creationId xmlns:p14="http://schemas.microsoft.com/office/powerpoint/2010/main" val="29503834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B222053-8224-4A6C-B218-803D3A1F8E5E}" type="datetimeFigureOut">
              <a:rPr lang="en-IN" smtClean="0"/>
              <a:t>01-06-2025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403845-E7CF-49FF-ABFC-92BE2982EE8D}" type="slidenum">
              <a:rPr lang="en-IN" smtClean="0"/>
              <a:t>‹#›</a:t>
            </a:fld>
            <a:endParaRPr lang="en-IN"/>
          </a:p>
        </p:txBody>
      </p:sp>
    </p:spTree>
    <p:extLst>
      <p:ext uri="{BB962C8B-B14F-4D97-AF65-F5344CB8AC3E}">
        <p14:creationId xmlns:p14="http://schemas.microsoft.com/office/powerpoint/2010/main" val="12946584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B222053-8224-4A6C-B218-803D3A1F8E5E}" type="datetimeFigureOut">
              <a:rPr lang="en-IN" smtClean="0"/>
              <a:t>01-06-2025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403845-E7CF-49FF-ABFC-92BE2982EE8D}" type="slidenum">
              <a:rPr lang="en-IN" smtClean="0"/>
              <a:t>‹#›</a:t>
            </a:fld>
            <a:endParaRPr lang="en-IN"/>
          </a:p>
        </p:txBody>
      </p:sp>
    </p:spTree>
    <p:extLst>
      <p:ext uri="{BB962C8B-B14F-4D97-AF65-F5344CB8AC3E}">
        <p14:creationId xmlns:p14="http://schemas.microsoft.com/office/powerpoint/2010/main" val="2278509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BB222053-8224-4A6C-B218-803D3A1F8E5E}" type="datetimeFigureOut">
              <a:rPr lang="en-IN" smtClean="0"/>
              <a:t>01-06-2025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403845-E7CF-49FF-ABFC-92BE2982EE8D}" type="slidenum">
              <a:rPr lang="en-IN" smtClean="0"/>
              <a:t>‹#›</a:t>
            </a:fld>
            <a:endParaRPr lang="en-IN"/>
          </a:p>
        </p:txBody>
      </p:sp>
    </p:spTree>
    <p:extLst>
      <p:ext uri="{BB962C8B-B14F-4D97-AF65-F5344CB8AC3E}">
        <p14:creationId xmlns:p14="http://schemas.microsoft.com/office/powerpoint/2010/main" val="22623653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B222053-8224-4A6C-B218-803D3A1F8E5E}" type="datetimeFigureOut">
              <a:rPr lang="en-IN" smtClean="0"/>
              <a:t>01-06-2025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403845-E7CF-49FF-ABFC-92BE2982EE8D}" type="slidenum">
              <a:rPr lang="en-IN" smtClean="0"/>
              <a:t>‹#›</a:t>
            </a:fld>
            <a:endParaRPr lang="en-IN"/>
          </a:p>
        </p:txBody>
      </p:sp>
    </p:spTree>
    <p:extLst>
      <p:ext uri="{BB962C8B-B14F-4D97-AF65-F5344CB8AC3E}">
        <p14:creationId xmlns:p14="http://schemas.microsoft.com/office/powerpoint/2010/main" val="1021792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BB222053-8224-4A6C-B218-803D3A1F8E5E}" type="datetimeFigureOut">
              <a:rPr lang="en-IN" smtClean="0"/>
              <a:t>01-06-2025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403845-E7CF-49FF-ABFC-92BE2982EE8D}" type="slidenum">
              <a:rPr lang="en-IN" smtClean="0"/>
              <a:t>‹#›</a:t>
            </a:fld>
            <a:endParaRPr lang="en-IN"/>
          </a:p>
        </p:txBody>
      </p:sp>
    </p:spTree>
    <p:extLst>
      <p:ext uri="{BB962C8B-B14F-4D97-AF65-F5344CB8AC3E}">
        <p14:creationId xmlns:p14="http://schemas.microsoft.com/office/powerpoint/2010/main" val="7360828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BB222053-8224-4A6C-B218-803D3A1F8E5E}" type="datetimeFigureOut">
              <a:rPr lang="en-IN" smtClean="0"/>
              <a:t>01-06-2025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C403845-E7CF-49FF-ABFC-92BE2982EE8D}" type="slidenum">
              <a:rPr lang="en-IN" smtClean="0"/>
              <a:t>‹#›</a:t>
            </a:fld>
            <a:endParaRPr lang="en-IN"/>
          </a:p>
        </p:txBody>
      </p:sp>
    </p:spTree>
    <p:extLst>
      <p:ext uri="{BB962C8B-B14F-4D97-AF65-F5344CB8AC3E}">
        <p14:creationId xmlns:p14="http://schemas.microsoft.com/office/powerpoint/2010/main" val="4288698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BB222053-8224-4A6C-B218-803D3A1F8E5E}" type="datetimeFigureOut">
              <a:rPr lang="en-IN" smtClean="0"/>
              <a:t>01-06-2025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C403845-E7CF-49FF-ABFC-92BE2982EE8D}" type="slidenum">
              <a:rPr lang="en-IN" smtClean="0"/>
              <a:t>‹#›</a:t>
            </a:fld>
            <a:endParaRPr lang="en-IN"/>
          </a:p>
        </p:txBody>
      </p:sp>
    </p:spTree>
    <p:extLst>
      <p:ext uri="{BB962C8B-B14F-4D97-AF65-F5344CB8AC3E}">
        <p14:creationId xmlns:p14="http://schemas.microsoft.com/office/powerpoint/2010/main" val="3654383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B222053-8224-4A6C-B218-803D3A1F8E5E}" type="datetimeFigureOut">
              <a:rPr lang="en-IN" smtClean="0"/>
              <a:t>01-06-2025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C403845-E7CF-49FF-ABFC-92BE2982EE8D}" type="slidenum">
              <a:rPr lang="en-IN" smtClean="0"/>
              <a:t>‹#›</a:t>
            </a:fld>
            <a:endParaRPr lang="en-IN"/>
          </a:p>
        </p:txBody>
      </p:sp>
    </p:spTree>
    <p:extLst>
      <p:ext uri="{BB962C8B-B14F-4D97-AF65-F5344CB8AC3E}">
        <p14:creationId xmlns:p14="http://schemas.microsoft.com/office/powerpoint/2010/main" val="2497055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B222053-8224-4A6C-B218-803D3A1F8E5E}" type="datetimeFigureOut">
              <a:rPr lang="en-IN" smtClean="0"/>
              <a:t>01-06-2025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403845-E7CF-49FF-ABFC-92BE2982EE8D}" type="slidenum">
              <a:rPr lang="en-IN" smtClean="0"/>
              <a:t>‹#›</a:t>
            </a:fld>
            <a:endParaRPr lang="en-IN"/>
          </a:p>
        </p:txBody>
      </p:sp>
    </p:spTree>
    <p:extLst>
      <p:ext uri="{BB962C8B-B14F-4D97-AF65-F5344CB8AC3E}">
        <p14:creationId xmlns:p14="http://schemas.microsoft.com/office/powerpoint/2010/main" val="3758584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B222053-8224-4A6C-B218-803D3A1F8E5E}" type="datetimeFigureOut">
              <a:rPr lang="en-IN" smtClean="0"/>
              <a:t>01-06-2025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403845-E7CF-49FF-ABFC-92BE2982EE8D}" type="slidenum">
              <a:rPr lang="en-IN" smtClean="0"/>
              <a:t>‹#›</a:t>
            </a:fld>
            <a:endParaRPr lang="en-IN"/>
          </a:p>
        </p:txBody>
      </p:sp>
    </p:spTree>
    <p:extLst>
      <p:ext uri="{BB962C8B-B14F-4D97-AF65-F5344CB8AC3E}">
        <p14:creationId xmlns:p14="http://schemas.microsoft.com/office/powerpoint/2010/main" val="1150746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222053-8224-4A6C-B218-803D3A1F8E5E}" type="datetimeFigureOut">
              <a:rPr lang="en-IN" smtClean="0"/>
              <a:t>01-06-2025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403845-E7CF-49FF-ABFC-92BE2982EE8D}" type="slidenum">
              <a:rPr lang="en-IN" smtClean="0"/>
              <a:t>‹#›</a:t>
            </a:fld>
            <a:endParaRPr lang="en-IN"/>
          </a:p>
        </p:txBody>
      </p:sp>
    </p:spTree>
    <p:extLst>
      <p:ext uri="{BB962C8B-B14F-4D97-AF65-F5344CB8AC3E}">
        <p14:creationId xmlns:p14="http://schemas.microsoft.com/office/powerpoint/2010/main" val="21395692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AI ML DL CV NLP LLM</a:t>
            </a:r>
            <a:endParaRPr lang="en-IN" dirty="0"/>
          </a:p>
        </p:txBody>
      </p:sp>
      <p:sp>
        <p:nvSpPr>
          <p:cNvPr id="3" name="Subtitle 2"/>
          <p:cNvSpPr>
            <a:spLocks noGrp="1"/>
          </p:cNvSpPr>
          <p:nvPr>
            <p:ph type="subTitle" idx="1"/>
          </p:nvPr>
        </p:nvSpPr>
        <p:spPr/>
        <p:txBody>
          <a:bodyPr/>
          <a:lstStyle/>
          <a:p>
            <a:r>
              <a:rPr lang="en-US" dirty="0" smtClean="0"/>
              <a:t>Lets briefly try to understand all of them</a:t>
            </a:r>
            <a:endParaRPr lang="en-IN" dirty="0"/>
          </a:p>
        </p:txBody>
      </p:sp>
    </p:spTree>
    <p:extLst>
      <p:ext uri="{BB962C8B-B14F-4D97-AF65-F5344CB8AC3E}">
        <p14:creationId xmlns:p14="http://schemas.microsoft.com/office/powerpoint/2010/main" val="245943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Large Language Models (LLMs)</a:t>
            </a: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t>Large Language Models are a type of Deep Learning model, heavily reliant on </a:t>
            </a:r>
            <a:r>
              <a:rPr lang="en-US" b="1" dirty="0" smtClean="0"/>
              <a:t>NLP and NLU principles</a:t>
            </a:r>
            <a:r>
              <a:rPr lang="en-US" dirty="0" smtClean="0"/>
              <a:t>, specifically trained on </a:t>
            </a:r>
            <a:r>
              <a:rPr lang="en-US" b="1" dirty="0" smtClean="0"/>
              <a:t>massive amounts of text data</a:t>
            </a:r>
            <a:r>
              <a:rPr lang="en-US" dirty="0" smtClean="0"/>
              <a:t> (like books, articles, websites). </a:t>
            </a:r>
          </a:p>
          <a:p>
            <a:r>
              <a:rPr lang="en-US" dirty="0" smtClean="0"/>
              <a:t>This training allows them to understand, generate, and summarize human-like text, answer questions, and even translate languages. </a:t>
            </a:r>
          </a:p>
          <a:p>
            <a:r>
              <a:rPr lang="en-US" dirty="0" smtClean="0"/>
              <a:t>They are essentially very good at predicting the next word in a sentence, which makes them incredibly versatile for language-based tasks.</a:t>
            </a:r>
          </a:p>
          <a:p>
            <a:r>
              <a:rPr lang="en-US" b="1" dirty="0" smtClean="0"/>
              <a:t>Think of it like:</a:t>
            </a:r>
            <a:endParaRPr lang="en-US" dirty="0" smtClean="0"/>
          </a:p>
          <a:p>
            <a:pPr lvl="1"/>
            <a:r>
              <a:rPr lang="en-US" b="1" dirty="0" smtClean="0"/>
              <a:t>A super-smart writing assistant:</a:t>
            </a:r>
            <a:r>
              <a:rPr lang="en-US" dirty="0" smtClean="0"/>
              <a:t> It can help you brainstorm ideas, draft emails, summarize long documents, or even write creative stories.</a:t>
            </a:r>
          </a:p>
          <a:p>
            <a:pPr lvl="1"/>
            <a:r>
              <a:rPr lang="en-US" b="1" dirty="0" smtClean="0"/>
              <a:t>A conversational AI:</a:t>
            </a:r>
            <a:r>
              <a:rPr lang="en-US" dirty="0" smtClean="0"/>
              <a:t> Like </a:t>
            </a:r>
            <a:r>
              <a:rPr lang="en-US" dirty="0" err="1" smtClean="0"/>
              <a:t>chatbots</a:t>
            </a:r>
            <a:r>
              <a:rPr lang="en-US" dirty="0" smtClean="0"/>
              <a:t> that can hold surprisingly coherent conversations.</a:t>
            </a:r>
          </a:p>
          <a:p>
            <a:endParaRPr lang="en-IN" dirty="0"/>
          </a:p>
        </p:txBody>
      </p:sp>
    </p:spTree>
    <p:extLst>
      <p:ext uri="{BB962C8B-B14F-4D97-AF65-F5344CB8AC3E}">
        <p14:creationId xmlns:p14="http://schemas.microsoft.com/office/powerpoint/2010/main" val="3614307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LLMs in Education and Research</a:t>
            </a:r>
            <a:endParaRPr lang="en-IN" dirty="0"/>
          </a:p>
        </p:txBody>
      </p:sp>
      <p:sp>
        <p:nvSpPr>
          <p:cNvPr id="4" name="Rectangle 1"/>
          <p:cNvSpPr>
            <a:spLocks noGrp="1" noChangeArrowheads="1"/>
          </p:cNvSpPr>
          <p:nvPr>
            <p:ph idx="1"/>
          </p:nvPr>
        </p:nvSpPr>
        <p:spPr bwMode="auto">
          <a:xfrm>
            <a:off x="293255" y="1894437"/>
            <a:ext cx="11060545" cy="36138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1" fontAlgn="base">
              <a:lnSpc>
                <a:spcPct val="80000"/>
              </a:lnSpc>
              <a:spcAft>
                <a:spcPct val="0"/>
              </a:spcAft>
              <a:buClrTx/>
              <a:buSzTx/>
              <a:tabLst/>
            </a:pPr>
            <a:r>
              <a:rPr lang="en-US" altLang="en-US" sz="2600" b="1" dirty="0"/>
              <a:t>Content generation: </a:t>
            </a:r>
            <a:r>
              <a:rPr lang="en-US" altLang="en-US" sz="2600" dirty="0"/>
              <a:t>Helping researchers draft papers, generate literature reviews, or create study materials. </a:t>
            </a:r>
          </a:p>
          <a:p>
            <a:pPr marR="0" lvl="1" fontAlgn="base">
              <a:lnSpc>
                <a:spcPct val="80000"/>
              </a:lnSpc>
              <a:spcAft>
                <a:spcPct val="0"/>
              </a:spcAft>
              <a:buClrTx/>
              <a:buSzTx/>
              <a:tabLst/>
            </a:pPr>
            <a:r>
              <a:rPr lang="en-US" altLang="en-US" sz="2600" b="1" dirty="0"/>
              <a:t>Personalized tutoring: </a:t>
            </a:r>
            <a:r>
              <a:rPr lang="en-US" altLang="en-US" sz="2600" dirty="0"/>
              <a:t>Providing instant answers, explanations, and feedback to students. </a:t>
            </a:r>
          </a:p>
          <a:p>
            <a:pPr marR="0" lvl="1" fontAlgn="base">
              <a:lnSpc>
                <a:spcPct val="80000"/>
              </a:lnSpc>
              <a:spcAft>
                <a:spcPct val="0"/>
              </a:spcAft>
              <a:buClrTx/>
              <a:buSzTx/>
              <a:tabLst/>
            </a:pPr>
            <a:r>
              <a:rPr lang="en-US" altLang="en-US" sz="2600" b="1" dirty="0"/>
              <a:t>Information retrieval: </a:t>
            </a:r>
            <a:r>
              <a:rPr lang="en-US" altLang="en-US" sz="2600" dirty="0"/>
              <a:t>Quickly finding relevant information from vast digital libraries. </a:t>
            </a:r>
          </a:p>
          <a:p>
            <a:pPr marR="0" lvl="1" fontAlgn="base">
              <a:lnSpc>
                <a:spcPct val="80000"/>
              </a:lnSpc>
              <a:spcAft>
                <a:spcPct val="0"/>
              </a:spcAft>
              <a:buClrTx/>
              <a:buSzTx/>
              <a:tabLst/>
            </a:pPr>
            <a:r>
              <a:rPr lang="en-US" altLang="en-US" sz="2600" b="1" dirty="0"/>
              <a:t>Language learning: </a:t>
            </a:r>
            <a:r>
              <a:rPr lang="en-US" altLang="en-US" sz="2600" dirty="0"/>
              <a:t>Assisting with translation, grammar checks, and conversational practice. </a:t>
            </a:r>
            <a:endParaRPr lang="en-US" altLang="en-US" sz="2600" dirty="0" smtClean="0"/>
          </a:p>
          <a:p>
            <a:pPr marR="0" lvl="1" fontAlgn="base">
              <a:lnSpc>
                <a:spcPct val="80000"/>
              </a:lnSpc>
              <a:spcAft>
                <a:spcPct val="0"/>
              </a:spcAft>
              <a:buClrTx/>
              <a:buSzTx/>
              <a:tabLst/>
            </a:pPr>
            <a:endParaRPr lang="en-US" altLang="en-US" sz="2600" dirty="0"/>
          </a:p>
          <a:p>
            <a:pPr marR="0" lvl="1" fontAlgn="base">
              <a:lnSpc>
                <a:spcPct val="80000"/>
              </a:lnSpc>
              <a:spcAft>
                <a:spcPct val="0"/>
              </a:spcAft>
              <a:buClrTx/>
              <a:buSzTx/>
              <a:tabLst/>
            </a:pPr>
            <a:endParaRPr lang="en-US" altLang="en-US" sz="2600" dirty="0"/>
          </a:p>
        </p:txBody>
      </p:sp>
    </p:spTree>
    <p:extLst>
      <p:ext uri="{BB962C8B-B14F-4D97-AF65-F5344CB8AC3E}">
        <p14:creationId xmlns:p14="http://schemas.microsoft.com/office/powerpoint/2010/main" val="633237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Computer Vision (CV)</a:t>
            </a:r>
            <a:endParaRPr lang="en-IN" dirty="0"/>
          </a:p>
        </p:txBody>
      </p:sp>
      <p:sp>
        <p:nvSpPr>
          <p:cNvPr id="4" name="Rectangle 1"/>
          <p:cNvSpPr>
            <a:spLocks noGrp="1" noChangeArrowheads="1"/>
          </p:cNvSpPr>
          <p:nvPr>
            <p:ph idx="1"/>
          </p:nvPr>
        </p:nvSpPr>
        <p:spPr bwMode="auto">
          <a:xfrm>
            <a:off x="693345" y="1791199"/>
            <a:ext cx="10515600" cy="3537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lang="en-US" altLang="en-US" sz="2600" b="1" dirty="0"/>
              <a:t>Computer Vision </a:t>
            </a:r>
            <a:r>
              <a:rPr lang="en-US" altLang="en-US" sz="2600" dirty="0"/>
              <a:t>is about enabling computers to "see" and understand images and videos just like humans do. </a:t>
            </a:r>
            <a:r>
              <a:rPr lang="en-US" altLang="en-US" sz="2600" dirty="0"/>
              <a:t>This involves teaching computers to recognize objects, faces, scenes, and even actions within visual data</a:t>
            </a:r>
            <a:r>
              <a:rPr lang="en-US" altLang="en-US" sz="2600" dirty="0" smtClean="0"/>
              <a:t>.</a:t>
            </a:r>
          </a:p>
          <a:p>
            <a:r>
              <a:rPr lang="en-US" sz="2400" b="1" dirty="0" smtClean="0"/>
              <a:t>Think of it like:</a:t>
            </a:r>
            <a:endParaRPr lang="en-US" sz="2400" dirty="0" smtClean="0"/>
          </a:p>
          <a:p>
            <a:pPr lvl="1"/>
            <a:r>
              <a:rPr lang="en-US" sz="2600" b="1" dirty="0"/>
              <a:t>Self-driving cars: </a:t>
            </a:r>
            <a:r>
              <a:rPr lang="en-US" sz="2600" dirty="0"/>
              <a:t>Recognizing traffic signs, pedestrians, and other vehicles.</a:t>
            </a:r>
          </a:p>
          <a:p>
            <a:pPr lvl="1"/>
            <a:r>
              <a:rPr lang="en-US" sz="2600" b="1" dirty="0"/>
              <a:t>Facial recognition on your phone: </a:t>
            </a:r>
            <a:r>
              <a:rPr lang="en-US" sz="2600" dirty="0"/>
              <a:t>Unlocking your device by recognizing your face</a:t>
            </a:r>
            <a:r>
              <a:rPr lang="en-US" sz="2600" dirty="0" smtClean="0"/>
              <a:t>.</a:t>
            </a:r>
            <a:endParaRPr lang="en-US" altLang="en-US" sz="2600" dirty="0"/>
          </a:p>
          <a:p>
            <a:pPr marL="457200" lvl="1" indent="0" eaLnBrk="0" fontAlgn="base" hangingPunct="0">
              <a:lnSpc>
                <a:spcPct val="100000"/>
              </a:lnSpc>
              <a:spcBef>
                <a:spcPct val="0"/>
              </a:spcBef>
              <a:spcAft>
                <a:spcPct val="0"/>
              </a:spcAft>
              <a:buFontTx/>
              <a:buChar char="•"/>
            </a:pPr>
            <a:endParaRPr kumimoji="0" lang="en-US" altLang="en-US" sz="1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24418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CV in Education and Research </a:t>
            </a:r>
            <a:endParaRPr lang="en-IN" dirty="0"/>
          </a:p>
        </p:txBody>
      </p:sp>
      <p:sp>
        <p:nvSpPr>
          <p:cNvPr id="3" name="Content Placeholder 2"/>
          <p:cNvSpPr>
            <a:spLocks noGrp="1"/>
          </p:cNvSpPr>
          <p:nvPr>
            <p:ph idx="1"/>
          </p:nvPr>
        </p:nvSpPr>
        <p:spPr/>
        <p:txBody>
          <a:bodyPr/>
          <a:lstStyle/>
          <a:p>
            <a:pPr lvl="1"/>
            <a:r>
              <a:rPr lang="en-US" sz="2600" b="1" dirty="0" smtClean="0"/>
              <a:t>Analyzing lab experiments: </a:t>
            </a:r>
            <a:r>
              <a:rPr lang="en-US" sz="2600" dirty="0" smtClean="0"/>
              <a:t>Automatically detecting and measuring phenomena in microscope images or video recordings.</a:t>
            </a:r>
          </a:p>
          <a:p>
            <a:pPr lvl="1"/>
            <a:r>
              <a:rPr lang="en-US" sz="2600" b="1" dirty="0" smtClean="0"/>
              <a:t>Monitoring student engagement: </a:t>
            </a:r>
            <a:r>
              <a:rPr lang="en-US" sz="2600" dirty="0" smtClean="0"/>
              <a:t>In a controlled and ethical manner, observing facial expressions or gaze to understand learning patterns (e.g., in virtual labs).</a:t>
            </a:r>
          </a:p>
          <a:p>
            <a:pPr lvl="1"/>
            <a:r>
              <a:rPr lang="en-US" sz="2600" b="1" dirty="0" smtClean="0"/>
              <a:t>Digitizing historical documents: </a:t>
            </a:r>
            <a:r>
              <a:rPr lang="en-US" sz="2600" dirty="0" smtClean="0"/>
              <a:t>Extracting text and images from old manuscripts for research and preservation.</a:t>
            </a:r>
          </a:p>
          <a:p>
            <a:pPr lvl="1"/>
            <a:r>
              <a:rPr lang="en-US" sz="2600" b="1" dirty="0" smtClean="0"/>
              <a:t>Augmented reality for learning: </a:t>
            </a:r>
            <a:r>
              <a:rPr lang="en-US" sz="2600" dirty="0" smtClean="0"/>
              <a:t>Overlaying digital information onto the real world (e.g., pointing your phone at a plant to get information about it).</a:t>
            </a:r>
          </a:p>
          <a:p>
            <a:endParaRPr lang="en-IN" dirty="0"/>
          </a:p>
        </p:txBody>
      </p:sp>
    </p:spTree>
    <p:extLst>
      <p:ext uri="{BB962C8B-B14F-4D97-AF65-F5344CB8AC3E}">
        <p14:creationId xmlns:p14="http://schemas.microsoft.com/office/powerpoint/2010/main" val="3037247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They Create an Ecosystem for Academia and Research</a:t>
            </a:r>
            <a:endParaRPr lang="en-IN"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The real power comes from how these technologies work </a:t>
            </a:r>
            <a:r>
              <a:rPr lang="en-US" i="1" dirty="0" smtClean="0"/>
              <a:t>together</a:t>
            </a:r>
            <a:r>
              <a:rPr lang="en-US" dirty="0" smtClean="0"/>
              <a:t>. They don't operate in silos; instead, they form a synergistic ecosystem, enhancing each other's capabilities.</a:t>
            </a:r>
          </a:p>
          <a:p>
            <a:pPr lvl="1"/>
            <a:r>
              <a:rPr lang="en-US" b="1" dirty="0" smtClean="0"/>
              <a:t>AI as the Umbrella:</a:t>
            </a:r>
            <a:r>
              <a:rPr lang="en-US" dirty="0" smtClean="0"/>
              <a:t> AI is the overarching goal – building intelligent systems.</a:t>
            </a:r>
          </a:p>
          <a:p>
            <a:pPr lvl="1"/>
            <a:r>
              <a:rPr lang="en-US" b="1" dirty="0" smtClean="0"/>
              <a:t>ML as the Engine:</a:t>
            </a:r>
            <a:r>
              <a:rPr lang="en-US" dirty="0" smtClean="0"/>
              <a:t> Machine Learning provides the core learning capability. Without it, AI systems would be rigid and unable to adapt.</a:t>
            </a:r>
          </a:p>
          <a:p>
            <a:pPr lvl="1"/>
            <a:r>
              <a:rPr lang="en-US" b="1" dirty="0" smtClean="0"/>
              <a:t>DL as the Turbocharger for Complex Data:</a:t>
            </a:r>
            <a:r>
              <a:rPr lang="en-US" dirty="0" smtClean="0"/>
              <a:t> Deep Learning takes ML to the next level, especially for handling unstructured and complex data like images, audio, and vast amounts of text. LLMs and CV are direct beneficiaries of DL.</a:t>
            </a:r>
          </a:p>
          <a:p>
            <a:pPr lvl="1"/>
            <a:r>
              <a:rPr lang="en-US" b="1" dirty="0" smtClean="0"/>
              <a:t>NLP/NLU as the Language Bridge:</a:t>
            </a:r>
            <a:r>
              <a:rPr lang="en-US" dirty="0" smtClean="0"/>
              <a:t> These are the essential tools that allow AI systems to understand, process, and generate human language, making interaction intuitive and enabling analysis of text-based information.</a:t>
            </a:r>
          </a:p>
          <a:p>
            <a:pPr lvl="1"/>
            <a:r>
              <a:rPr lang="en-US" b="1" dirty="0" smtClean="0"/>
              <a:t>LLMs for Language Mastery:</a:t>
            </a:r>
            <a:r>
              <a:rPr lang="en-US" dirty="0" smtClean="0"/>
              <a:t> LLMs specialize in understanding and generating human language, becoming powerful communicators and knowledge assistants. They </a:t>
            </a:r>
            <a:r>
              <a:rPr lang="en-US" i="1" dirty="0" smtClean="0"/>
              <a:t>leverage</a:t>
            </a:r>
            <a:r>
              <a:rPr lang="en-US" dirty="0" smtClean="0"/>
              <a:t> DL and are built upon the principles of NLP/NLU.</a:t>
            </a:r>
          </a:p>
          <a:p>
            <a:pPr lvl="1"/>
            <a:r>
              <a:rPr lang="en-US" b="1" dirty="0" smtClean="0"/>
              <a:t>CV for Visual Intelligence:</a:t>
            </a:r>
            <a:r>
              <a:rPr lang="en-US" dirty="0" smtClean="0"/>
              <a:t> Computer Vision gives AI "eyes," allowing it to interpret the visual world, often relying on DL for advanced image recognition.</a:t>
            </a:r>
          </a:p>
          <a:p>
            <a:endParaRPr lang="en-IN" dirty="0"/>
          </a:p>
        </p:txBody>
      </p:sp>
    </p:spTree>
    <p:extLst>
      <p:ext uri="{BB962C8B-B14F-4D97-AF65-F5344CB8AC3E}">
        <p14:creationId xmlns:p14="http://schemas.microsoft.com/office/powerpoint/2010/main" val="39892948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the Ecosystem in Action in Education &amp; Research:</a:t>
            </a:r>
            <a:endParaRPr lang="en-IN" dirty="0"/>
          </a:p>
        </p:txBody>
      </p:sp>
      <p:sp>
        <p:nvSpPr>
          <p:cNvPr id="3" name="Content Placeholder 2"/>
          <p:cNvSpPr>
            <a:spLocks noGrp="1"/>
          </p:cNvSpPr>
          <p:nvPr>
            <p:ph idx="1"/>
          </p:nvPr>
        </p:nvSpPr>
        <p:spPr/>
        <p:txBody>
          <a:bodyPr>
            <a:normAutofit fontScale="77500" lnSpcReduction="20000"/>
          </a:bodyPr>
          <a:lstStyle/>
          <a:p>
            <a:r>
              <a:rPr lang="en-IN" dirty="0" smtClean="0"/>
              <a:t>Personalized Learning Paths</a:t>
            </a:r>
          </a:p>
          <a:p>
            <a:pPr lvl="1"/>
            <a:r>
              <a:rPr lang="en-US" dirty="0" smtClean="0"/>
              <a:t>Adaptive learning platforms tailor content based on student performance (e.g., Khan Academy, </a:t>
            </a:r>
            <a:r>
              <a:rPr lang="en-US" dirty="0" err="1" smtClean="0"/>
              <a:t>Byju</a:t>
            </a:r>
            <a:r>
              <a:rPr lang="en-US" dirty="0" smtClean="0"/>
              <a:t>).</a:t>
            </a:r>
            <a:endParaRPr lang="en-IN" dirty="0" smtClean="0"/>
          </a:p>
          <a:p>
            <a:r>
              <a:rPr lang="en-IN" dirty="0"/>
              <a:t>Intelligent Tutoring Systems (ITS</a:t>
            </a:r>
            <a:r>
              <a:rPr lang="en-IN" dirty="0" smtClean="0"/>
              <a:t>)</a:t>
            </a:r>
          </a:p>
          <a:p>
            <a:pPr lvl="1"/>
            <a:r>
              <a:rPr lang="en-US" dirty="0" smtClean="0"/>
              <a:t>Virtual teaching assistants answer questions 24/7 (e.g., Georgia Tech’s Jill Watson)</a:t>
            </a:r>
            <a:endParaRPr lang="en-IN" dirty="0"/>
          </a:p>
          <a:p>
            <a:r>
              <a:rPr lang="en-IN" dirty="0" smtClean="0"/>
              <a:t>Automated Grading and Assessment</a:t>
            </a:r>
          </a:p>
          <a:p>
            <a:pPr lvl="1"/>
            <a:r>
              <a:rPr lang="en-US" dirty="0" smtClean="0"/>
              <a:t>Grade multiple-choice and even subjective answers using NLP (e.g., essay scoring).</a:t>
            </a:r>
            <a:endParaRPr lang="en-IN" dirty="0" smtClean="0"/>
          </a:p>
          <a:p>
            <a:r>
              <a:rPr lang="en-US" dirty="0" smtClean="0"/>
              <a:t>Early Dropout and Performance Prediction</a:t>
            </a:r>
          </a:p>
          <a:p>
            <a:pPr lvl="1"/>
            <a:r>
              <a:rPr lang="en-US" dirty="0" smtClean="0"/>
              <a:t>ML models predict students at risk of failure or dropping out.</a:t>
            </a:r>
          </a:p>
          <a:p>
            <a:r>
              <a:rPr lang="en-IN" dirty="0" smtClean="0"/>
              <a:t>Language Translation and Accessibility</a:t>
            </a:r>
          </a:p>
          <a:p>
            <a:pPr lvl="1"/>
            <a:r>
              <a:rPr lang="en-US" dirty="0" smtClean="0"/>
              <a:t>Real-time translation and speech-to-text for global learners.(</a:t>
            </a:r>
            <a:r>
              <a:rPr lang="en-US" dirty="0" err="1" smtClean="0"/>
              <a:t>e.g</a:t>
            </a:r>
            <a:r>
              <a:rPr lang="en-US" dirty="0" smtClean="0"/>
              <a:t>- YouTube)</a:t>
            </a:r>
            <a:endParaRPr lang="en-IN" dirty="0" smtClean="0"/>
          </a:p>
          <a:p>
            <a:r>
              <a:rPr lang="en-IN" dirty="0" smtClean="0"/>
              <a:t>Curriculum Generation and Content Recommendation</a:t>
            </a:r>
          </a:p>
          <a:p>
            <a:pPr lvl="1"/>
            <a:r>
              <a:rPr lang="en-US" dirty="0" smtClean="0"/>
              <a:t>AI generates learning modules, quizzes, summaries.</a:t>
            </a:r>
          </a:p>
          <a:p>
            <a:pPr lvl="1"/>
            <a:r>
              <a:rPr lang="en-US" dirty="0" smtClean="0"/>
              <a:t>Recommends personalized reading and videos based on learning progress.</a:t>
            </a:r>
            <a:endParaRPr lang="en-IN" dirty="0" smtClean="0"/>
          </a:p>
        </p:txBody>
      </p:sp>
    </p:spTree>
    <p:extLst>
      <p:ext uri="{BB962C8B-B14F-4D97-AF65-F5344CB8AC3E}">
        <p14:creationId xmlns:p14="http://schemas.microsoft.com/office/powerpoint/2010/main" val="23397538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Examples of the Ecosystem in Action in Education &amp; Research:</a:t>
            </a:r>
            <a:endParaRPr lang="en-IN" dirty="0"/>
          </a:p>
        </p:txBody>
      </p:sp>
      <p:sp>
        <p:nvSpPr>
          <p:cNvPr id="3" name="Content Placeholder 2"/>
          <p:cNvSpPr>
            <a:spLocks noGrp="1"/>
          </p:cNvSpPr>
          <p:nvPr>
            <p:ph idx="1"/>
          </p:nvPr>
        </p:nvSpPr>
        <p:spPr/>
        <p:txBody>
          <a:bodyPr>
            <a:normAutofit fontScale="70000" lnSpcReduction="20000"/>
          </a:bodyPr>
          <a:lstStyle/>
          <a:p>
            <a:r>
              <a:rPr lang="en-IN" dirty="0"/>
              <a:t>Literature Review </a:t>
            </a:r>
            <a:r>
              <a:rPr lang="en-IN" dirty="0" smtClean="0"/>
              <a:t>Automation</a:t>
            </a:r>
          </a:p>
          <a:p>
            <a:pPr lvl="1"/>
            <a:r>
              <a:rPr lang="en-US" dirty="0" smtClean="0"/>
              <a:t>NLP tools (like Semantic Scholar, Elicit) summarize academic papers</a:t>
            </a:r>
          </a:p>
          <a:p>
            <a:pPr lvl="1"/>
            <a:r>
              <a:rPr lang="en-US" dirty="0" smtClean="0"/>
              <a:t>Identify gaps and suggest relevant citations and datasets.</a:t>
            </a:r>
            <a:endParaRPr lang="en-IN" dirty="0"/>
          </a:p>
          <a:p>
            <a:r>
              <a:rPr lang="en-IN" dirty="0"/>
              <a:t>AI in Hypothesis </a:t>
            </a:r>
            <a:r>
              <a:rPr lang="en-IN" dirty="0" smtClean="0"/>
              <a:t>Generation</a:t>
            </a:r>
          </a:p>
          <a:p>
            <a:pPr lvl="1"/>
            <a:r>
              <a:rPr lang="en-US" dirty="0" smtClean="0"/>
              <a:t>LLMs assist in formulating testable research questions by mining literature.</a:t>
            </a:r>
            <a:endParaRPr lang="en-IN" dirty="0"/>
          </a:p>
          <a:p>
            <a:r>
              <a:rPr lang="en-IN" dirty="0"/>
              <a:t>Automated Data Analysis &amp; </a:t>
            </a:r>
            <a:r>
              <a:rPr lang="en-IN" dirty="0" smtClean="0"/>
              <a:t>Visualization</a:t>
            </a:r>
          </a:p>
          <a:p>
            <a:pPr lvl="1"/>
            <a:r>
              <a:rPr lang="en-US" dirty="0" smtClean="0"/>
              <a:t>ML models automate time-consuming statistical tasks.</a:t>
            </a:r>
          </a:p>
          <a:p>
            <a:pPr lvl="1"/>
            <a:r>
              <a:rPr lang="en-US" dirty="0" smtClean="0"/>
              <a:t>AI tools recommend optimal visualizations for datasets.</a:t>
            </a:r>
            <a:endParaRPr lang="en-IN" dirty="0"/>
          </a:p>
          <a:p>
            <a:r>
              <a:rPr lang="en-US" dirty="0"/>
              <a:t>Lab Automation and Scientific </a:t>
            </a:r>
            <a:r>
              <a:rPr lang="en-US" dirty="0" smtClean="0"/>
              <a:t>Discovery</a:t>
            </a:r>
          </a:p>
          <a:p>
            <a:pPr lvl="1"/>
            <a:r>
              <a:rPr lang="en-US" dirty="0" smtClean="0"/>
              <a:t>AI guides robotic labs to run and refine experiments (e.g., Carnegie Mellon’s AI chemist).</a:t>
            </a:r>
          </a:p>
          <a:p>
            <a:pPr lvl="1"/>
            <a:r>
              <a:rPr lang="en-US" dirty="0" smtClean="0"/>
              <a:t>Discover materials, drugs, or genes using ML pattern recognition.</a:t>
            </a:r>
            <a:endParaRPr lang="en-US" dirty="0"/>
          </a:p>
          <a:p>
            <a:r>
              <a:rPr lang="en-US" dirty="0"/>
              <a:t>Plagiarism and Academic Integrity </a:t>
            </a:r>
            <a:r>
              <a:rPr lang="en-US" dirty="0" smtClean="0"/>
              <a:t>Detection</a:t>
            </a:r>
          </a:p>
          <a:p>
            <a:pPr lvl="1"/>
            <a:r>
              <a:rPr lang="en-US" dirty="0" smtClean="0"/>
              <a:t>Tools like </a:t>
            </a:r>
            <a:r>
              <a:rPr lang="en-US" dirty="0" err="1" smtClean="0"/>
              <a:t>Turnitin</a:t>
            </a:r>
            <a:r>
              <a:rPr lang="en-US" dirty="0" smtClean="0"/>
              <a:t> enhanced with AI detect paraphrased or AI-generated content.</a:t>
            </a:r>
            <a:endParaRPr lang="en-US" dirty="0"/>
          </a:p>
          <a:p>
            <a:r>
              <a:rPr lang="en-IN" dirty="0"/>
              <a:t>Simulations &amp; Virtual </a:t>
            </a:r>
            <a:r>
              <a:rPr lang="en-IN" dirty="0" smtClean="0"/>
              <a:t>Labs</a:t>
            </a:r>
          </a:p>
          <a:p>
            <a:pPr lvl="1"/>
            <a:r>
              <a:rPr lang="en-US" dirty="0" smtClean="0"/>
              <a:t>AI-enhanced simulations help replicate experiments and model physical or biological systems.</a:t>
            </a:r>
            <a:endParaRPr lang="en-IN" dirty="0"/>
          </a:p>
        </p:txBody>
      </p:sp>
    </p:spTree>
    <p:extLst>
      <p:ext uri="{BB962C8B-B14F-4D97-AF65-F5344CB8AC3E}">
        <p14:creationId xmlns:p14="http://schemas.microsoft.com/office/powerpoint/2010/main" val="33377424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Positive Impact on Education</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4939724"/>
              </p:ext>
            </p:extLst>
          </p:nvPr>
        </p:nvGraphicFramePr>
        <p:xfrm>
          <a:off x="838200" y="2218214"/>
          <a:ext cx="10515600" cy="3566160"/>
        </p:xfrm>
        <a:graphic>
          <a:graphicData uri="http://schemas.openxmlformats.org/drawingml/2006/table">
            <a:tbl>
              <a:tblPr/>
              <a:tblGrid>
                <a:gridCol w="5257800">
                  <a:extLst>
                    <a:ext uri="{9D8B030D-6E8A-4147-A177-3AD203B41FA5}">
                      <a16:colId xmlns:a16="http://schemas.microsoft.com/office/drawing/2014/main" val="657777306"/>
                    </a:ext>
                  </a:extLst>
                </a:gridCol>
                <a:gridCol w="5257800">
                  <a:extLst>
                    <a:ext uri="{9D8B030D-6E8A-4147-A177-3AD203B41FA5}">
                      <a16:colId xmlns:a16="http://schemas.microsoft.com/office/drawing/2014/main" val="126577060"/>
                    </a:ext>
                  </a:extLst>
                </a:gridCol>
              </a:tblGrid>
              <a:tr h="0">
                <a:tc>
                  <a:txBody>
                    <a:bodyPr/>
                    <a:lstStyle/>
                    <a:p>
                      <a:pPr algn="ctr"/>
                      <a:r>
                        <a:rPr lang="en-IN" b="1"/>
                        <a:t>Area</a:t>
                      </a:r>
                    </a:p>
                  </a:txBody>
                  <a:tcPr anchor="ctr">
                    <a:lnL>
                      <a:noFill/>
                    </a:lnL>
                    <a:lnR>
                      <a:noFill/>
                    </a:lnR>
                    <a:lnT>
                      <a:noFill/>
                    </a:lnT>
                    <a:lnB>
                      <a:noFill/>
                    </a:lnB>
                  </a:tcPr>
                </a:tc>
                <a:tc>
                  <a:txBody>
                    <a:bodyPr/>
                    <a:lstStyle/>
                    <a:p>
                      <a:pPr algn="ctr"/>
                      <a:r>
                        <a:rPr lang="en-IN" b="1" dirty="0"/>
                        <a:t>Impact of AI</a:t>
                      </a:r>
                    </a:p>
                  </a:txBody>
                  <a:tcPr anchor="ctr">
                    <a:lnL>
                      <a:noFill/>
                    </a:lnL>
                    <a:lnR>
                      <a:noFill/>
                    </a:lnR>
                    <a:lnT>
                      <a:noFill/>
                    </a:lnT>
                    <a:lnB>
                      <a:noFill/>
                    </a:lnB>
                  </a:tcPr>
                </a:tc>
                <a:extLst>
                  <a:ext uri="{0D108BD9-81ED-4DB2-BD59-A6C34878D82A}">
                    <a16:rowId xmlns:a16="http://schemas.microsoft.com/office/drawing/2014/main" val="1079032684"/>
                  </a:ext>
                </a:extLst>
              </a:tr>
              <a:tr h="0">
                <a:tc>
                  <a:txBody>
                    <a:bodyPr/>
                    <a:lstStyle/>
                    <a:p>
                      <a:r>
                        <a:rPr lang="en-IN" b="1"/>
                        <a:t>Access &amp; Equity</a:t>
                      </a:r>
                      <a:endParaRPr lang="en-IN"/>
                    </a:p>
                  </a:txBody>
                  <a:tcPr anchor="ctr">
                    <a:lnL>
                      <a:noFill/>
                    </a:lnL>
                    <a:lnR>
                      <a:noFill/>
                    </a:lnR>
                    <a:lnT>
                      <a:noFill/>
                    </a:lnT>
                    <a:lnB>
                      <a:noFill/>
                    </a:lnB>
                  </a:tcPr>
                </a:tc>
                <a:tc>
                  <a:txBody>
                    <a:bodyPr/>
                    <a:lstStyle/>
                    <a:p>
                      <a:r>
                        <a:rPr lang="en-US" dirty="0"/>
                        <a:t>AI tools (translation, voice AI, adaptive learning) help break language and disability barriers.</a:t>
                      </a:r>
                    </a:p>
                  </a:txBody>
                  <a:tcPr anchor="ctr">
                    <a:lnL>
                      <a:noFill/>
                    </a:lnL>
                    <a:lnR>
                      <a:noFill/>
                    </a:lnR>
                    <a:lnT>
                      <a:noFill/>
                    </a:lnT>
                    <a:lnB>
                      <a:noFill/>
                    </a:lnB>
                  </a:tcPr>
                </a:tc>
                <a:extLst>
                  <a:ext uri="{0D108BD9-81ED-4DB2-BD59-A6C34878D82A}">
                    <a16:rowId xmlns:a16="http://schemas.microsoft.com/office/drawing/2014/main" val="2770613155"/>
                  </a:ext>
                </a:extLst>
              </a:tr>
              <a:tr h="0">
                <a:tc>
                  <a:txBody>
                    <a:bodyPr/>
                    <a:lstStyle/>
                    <a:p>
                      <a:r>
                        <a:rPr lang="en-IN" b="1"/>
                        <a:t>Engagement</a:t>
                      </a:r>
                      <a:endParaRPr lang="en-IN"/>
                    </a:p>
                  </a:txBody>
                  <a:tcPr anchor="ctr">
                    <a:lnL>
                      <a:noFill/>
                    </a:lnL>
                    <a:lnR>
                      <a:noFill/>
                    </a:lnR>
                    <a:lnT>
                      <a:noFill/>
                    </a:lnT>
                    <a:lnB>
                      <a:noFill/>
                    </a:lnB>
                  </a:tcPr>
                </a:tc>
                <a:tc>
                  <a:txBody>
                    <a:bodyPr/>
                    <a:lstStyle/>
                    <a:p>
                      <a:r>
                        <a:rPr lang="en-US"/>
                        <a:t>Gamified, interactive AI tutors keep students engaged and learning personalized.</a:t>
                      </a:r>
                    </a:p>
                  </a:txBody>
                  <a:tcPr anchor="ctr">
                    <a:lnL>
                      <a:noFill/>
                    </a:lnL>
                    <a:lnR>
                      <a:noFill/>
                    </a:lnR>
                    <a:lnT>
                      <a:noFill/>
                    </a:lnT>
                    <a:lnB>
                      <a:noFill/>
                    </a:lnB>
                  </a:tcPr>
                </a:tc>
                <a:extLst>
                  <a:ext uri="{0D108BD9-81ED-4DB2-BD59-A6C34878D82A}">
                    <a16:rowId xmlns:a16="http://schemas.microsoft.com/office/drawing/2014/main" val="4088535356"/>
                  </a:ext>
                </a:extLst>
              </a:tr>
              <a:tr h="0">
                <a:tc>
                  <a:txBody>
                    <a:bodyPr/>
                    <a:lstStyle/>
                    <a:p>
                      <a:r>
                        <a:rPr lang="en-IN" b="1"/>
                        <a:t>Efficiency</a:t>
                      </a:r>
                      <a:endParaRPr lang="en-IN"/>
                    </a:p>
                  </a:txBody>
                  <a:tcPr anchor="ctr">
                    <a:lnL>
                      <a:noFill/>
                    </a:lnL>
                    <a:lnR>
                      <a:noFill/>
                    </a:lnR>
                    <a:lnT>
                      <a:noFill/>
                    </a:lnT>
                    <a:lnB>
                      <a:noFill/>
                    </a:lnB>
                  </a:tcPr>
                </a:tc>
                <a:tc>
                  <a:txBody>
                    <a:bodyPr/>
                    <a:lstStyle/>
                    <a:p>
                      <a:r>
                        <a:rPr lang="en-US"/>
                        <a:t>Automated grading, attendance, and feedback reduce workload on teachers.</a:t>
                      </a:r>
                    </a:p>
                  </a:txBody>
                  <a:tcPr anchor="ctr">
                    <a:lnL>
                      <a:noFill/>
                    </a:lnL>
                    <a:lnR>
                      <a:noFill/>
                    </a:lnR>
                    <a:lnT>
                      <a:noFill/>
                    </a:lnT>
                    <a:lnB>
                      <a:noFill/>
                    </a:lnB>
                  </a:tcPr>
                </a:tc>
                <a:extLst>
                  <a:ext uri="{0D108BD9-81ED-4DB2-BD59-A6C34878D82A}">
                    <a16:rowId xmlns:a16="http://schemas.microsoft.com/office/drawing/2014/main" val="423740396"/>
                  </a:ext>
                </a:extLst>
              </a:tr>
              <a:tr h="0">
                <a:tc>
                  <a:txBody>
                    <a:bodyPr/>
                    <a:lstStyle/>
                    <a:p>
                      <a:r>
                        <a:rPr lang="en-IN" b="1"/>
                        <a:t>Personalization</a:t>
                      </a:r>
                      <a:endParaRPr lang="en-IN"/>
                    </a:p>
                  </a:txBody>
                  <a:tcPr anchor="ctr">
                    <a:lnL>
                      <a:noFill/>
                    </a:lnL>
                    <a:lnR>
                      <a:noFill/>
                    </a:lnR>
                    <a:lnT>
                      <a:noFill/>
                    </a:lnT>
                    <a:lnB>
                      <a:noFill/>
                    </a:lnB>
                  </a:tcPr>
                </a:tc>
                <a:tc>
                  <a:txBody>
                    <a:bodyPr/>
                    <a:lstStyle/>
                    <a:p>
                      <a:r>
                        <a:rPr lang="en-US"/>
                        <a:t>Students get tailored recommendations, practice questions, and content based on their pace.</a:t>
                      </a:r>
                    </a:p>
                  </a:txBody>
                  <a:tcPr anchor="ctr">
                    <a:lnL>
                      <a:noFill/>
                    </a:lnL>
                    <a:lnR>
                      <a:noFill/>
                    </a:lnR>
                    <a:lnT>
                      <a:noFill/>
                    </a:lnT>
                    <a:lnB>
                      <a:noFill/>
                    </a:lnB>
                  </a:tcPr>
                </a:tc>
                <a:extLst>
                  <a:ext uri="{0D108BD9-81ED-4DB2-BD59-A6C34878D82A}">
                    <a16:rowId xmlns:a16="http://schemas.microsoft.com/office/drawing/2014/main" val="1208039359"/>
                  </a:ext>
                </a:extLst>
              </a:tr>
              <a:tr h="0">
                <a:tc>
                  <a:txBody>
                    <a:bodyPr/>
                    <a:lstStyle/>
                    <a:p>
                      <a:r>
                        <a:rPr lang="en-IN" b="1"/>
                        <a:t>Assessment Integrity</a:t>
                      </a:r>
                      <a:endParaRPr lang="en-IN"/>
                    </a:p>
                  </a:txBody>
                  <a:tcPr anchor="ctr">
                    <a:lnL>
                      <a:noFill/>
                    </a:lnL>
                    <a:lnR>
                      <a:noFill/>
                    </a:lnR>
                    <a:lnT>
                      <a:noFill/>
                    </a:lnT>
                    <a:lnB>
                      <a:noFill/>
                    </a:lnB>
                  </a:tcPr>
                </a:tc>
                <a:tc>
                  <a:txBody>
                    <a:bodyPr/>
                    <a:lstStyle/>
                    <a:p>
                      <a:r>
                        <a:rPr lang="en-US" dirty="0"/>
                        <a:t>AI tools detect plagiarism and AI-generated content to uphold academic standards.</a:t>
                      </a:r>
                    </a:p>
                  </a:txBody>
                  <a:tcPr anchor="ctr">
                    <a:lnL>
                      <a:noFill/>
                    </a:lnL>
                    <a:lnR>
                      <a:noFill/>
                    </a:lnR>
                    <a:lnT>
                      <a:noFill/>
                    </a:lnT>
                    <a:lnB>
                      <a:noFill/>
                    </a:lnB>
                  </a:tcPr>
                </a:tc>
                <a:extLst>
                  <a:ext uri="{0D108BD9-81ED-4DB2-BD59-A6C34878D82A}">
                    <a16:rowId xmlns:a16="http://schemas.microsoft.com/office/drawing/2014/main" val="2165458521"/>
                  </a:ext>
                </a:extLst>
              </a:tr>
            </a:tbl>
          </a:graphicData>
        </a:graphic>
      </p:graphicFrame>
    </p:spTree>
    <p:extLst>
      <p:ext uri="{BB962C8B-B14F-4D97-AF65-F5344CB8AC3E}">
        <p14:creationId xmlns:p14="http://schemas.microsoft.com/office/powerpoint/2010/main" val="32798900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AI Is Relevant Now</a:t>
            </a:r>
            <a:endParaRPr lang="en-IN" dirty="0"/>
          </a:p>
        </p:txBody>
      </p:sp>
      <p:sp>
        <p:nvSpPr>
          <p:cNvPr id="3" name="Content Placeholder 2"/>
          <p:cNvSpPr>
            <a:spLocks noGrp="1"/>
          </p:cNvSpPr>
          <p:nvPr>
            <p:ph idx="1"/>
          </p:nvPr>
        </p:nvSpPr>
        <p:spPr/>
        <p:txBody>
          <a:bodyPr>
            <a:normAutofit fontScale="47500" lnSpcReduction="20000"/>
          </a:bodyPr>
          <a:lstStyle/>
          <a:p>
            <a:pPr marL="0" indent="0">
              <a:buNone/>
            </a:pPr>
            <a:r>
              <a:rPr lang="en-US" b="1" dirty="0" smtClean="0"/>
              <a:t>1. Explosion of Data</a:t>
            </a:r>
          </a:p>
          <a:p>
            <a:r>
              <a:rPr lang="en-US" dirty="0" smtClean="0"/>
              <a:t>The digital world produces vast amounts of structured and unstructured data from learning platforms, research papers, sensors, and assessments.</a:t>
            </a:r>
          </a:p>
          <a:p>
            <a:r>
              <a:rPr lang="en-US" dirty="0" smtClean="0"/>
              <a:t>AI thrives on data—more data means better models and more intelligent systems.</a:t>
            </a:r>
          </a:p>
          <a:p>
            <a:pPr marL="0" indent="0">
              <a:buNone/>
            </a:pPr>
            <a:r>
              <a:rPr lang="en-US" b="1" dirty="0" smtClean="0"/>
              <a:t>2. Advancements in Compute Power</a:t>
            </a:r>
          </a:p>
          <a:p>
            <a:r>
              <a:rPr lang="en-US" dirty="0" smtClean="0"/>
              <a:t>Cloud computing, GPUs/TPUs, and distributed systems have made it possible to train and deploy complex AI models affordably and at scale.</a:t>
            </a:r>
          </a:p>
          <a:p>
            <a:r>
              <a:rPr lang="en-US" dirty="0" smtClean="0"/>
              <a:t>Even low-resource institutions can now use AI via platforms like Azure, AWS, Google Cloud, Hugging Face, etc.</a:t>
            </a:r>
          </a:p>
          <a:p>
            <a:pPr marL="0" indent="0">
              <a:buNone/>
            </a:pPr>
            <a:r>
              <a:rPr lang="en-US" b="1" dirty="0" smtClean="0"/>
              <a:t>3. Mature AI Algorithms &amp; Open Source Models</a:t>
            </a:r>
          </a:p>
          <a:p>
            <a:r>
              <a:rPr lang="en-US" dirty="0" smtClean="0"/>
              <a:t>Pre-trained models like </a:t>
            </a:r>
            <a:r>
              <a:rPr lang="en-US" b="1" dirty="0" smtClean="0"/>
              <a:t>GPT, BERT, Whisper</a:t>
            </a:r>
            <a:r>
              <a:rPr lang="en-US" dirty="0" smtClean="0"/>
              <a:t>, and </a:t>
            </a:r>
            <a:r>
              <a:rPr lang="en-US" b="1" dirty="0" smtClean="0"/>
              <a:t>SAM</a:t>
            </a:r>
            <a:r>
              <a:rPr lang="en-US" dirty="0" smtClean="0"/>
              <a:t> are openly available and reduce development costs.</a:t>
            </a:r>
          </a:p>
          <a:p>
            <a:r>
              <a:rPr lang="en-US" dirty="0" smtClean="0"/>
              <a:t>Transfer learning, fine-tuning, and APIs have democratized AI for non-tech domains like education and social sciences.</a:t>
            </a:r>
          </a:p>
          <a:p>
            <a:pPr marL="0" indent="0">
              <a:buNone/>
            </a:pPr>
            <a:r>
              <a:rPr lang="en-US" b="1" dirty="0" smtClean="0"/>
              <a:t>4. COVID-19 and Remote Learning Acceleration</a:t>
            </a:r>
          </a:p>
          <a:p>
            <a:r>
              <a:rPr lang="en-US" dirty="0" smtClean="0"/>
              <a:t>The pandemic forced institutions to adopt digital-first models.</a:t>
            </a:r>
          </a:p>
          <a:p>
            <a:r>
              <a:rPr lang="en-US" dirty="0" smtClean="0"/>
              <a:t>AI stepped in to support engagement, proctoring, virtual labs, and intelligent tutoring at scale.</a:t>
            </a:r>
          </a:p>
          <a:p>
            <a:pPr marL="0" indent="0">
              <a:buNone/>
            </a:pPr>
            <a:r>
              <a:rPr lang="en-US" b="1" dirty="0" smtClean="0"/>
              <a:t>5. Policy &amp; Investment Push</a:t>
            </a:r>
          </a:p>
          <a:p>
            <a:r>
              <a:rPr lang="en-US" dirty="0" smtClean="0"/>
              <a:t>Governments and global agencies (e.g., UNESCO, OECD) advocate AI to close educational gaps and accelerate innovation.</a:t>
            </a:r>
          </a:p>
          <a:p>
            <a:r>
              <a:rPr lang="en-US" dirty="0" smtClean="0"/>
              <a:t>Public-private partnerships in </a:t>
            </a:r>
            <a:r>
              <a:rPr lang="en-US" dirty="0" err="1" smtClean="0"/>
              <a:t>edtech</a:t>
            </a:r>
            <a:r>
              <a:rPr lang="en-US" dirty="0" smtClean="0"/>
              <a:t> are booming.</a:t>
            </a:r>
          </a:p>
          <a:p>
            <a:endParaRPr lang="en-IN" dirty="0"/>
          </a:p>
        </p:txBody>
      </p:sp>
    </p:spTree>
    <p:extLst>
      <p:ext uri="{BB962C8B-B14F-4D97-AF65-F5344CB8AC3E}">
        <p14:creationId xmlns:p14="http://schemas.microsoft.com/office/powerpoint/2010/main" val="30925456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Positive Impact on Research</a:t>
            </a:r>
            <a:endParaRPr lang="en-IN"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23858729"/>
              </p:ext>
            </p:extLst>
          </p:nvPr>
        </p:nvGraphicFramePr>
        <p:xfrm>
          <a:off x="838200" y="2218214"/>
          <a:ext cx="10515600" cy="3566160"/>
        </p:xfrm>
        <a:graphic>
          <a:graphicData uri="http://schemas.openxmlformats.org/drawingml/2006/table">
            <a:tbl>
              <a:tblPr/>
              <a:tblGrid>
                <a:gridCol w="5257800">
                  <a:extLst>
                    <a:ext uri="{9D8B030D-6E8A-4147-A177-3AD203B41FA5}">
                      <a16:colId xmlns:a16="http://schemas.microsoft.com/office/drawing/2014/main" val="1732404224"/>
                    </a:ext>
                  </a:extLst>
                </a:gridCol>
                <a:gridCol w="5257800">
                  <a:extLst>
                    <a:ext uri="{9D8B030D-6E8A-4147-A177-3AD203B41FA5}">
                      <a16:colId xmlns:a16="http://schemas.microsoft.com/office/drawing/2014/main" val="1832980924"/>
                    </a:ext>
                  </a:extLst>
                </a:gridCol>
              </a:tblGrid>
              <a:tr h="0">
                <a:tc>
                  <a:txBody>
                    <a:bodyPr/>
                    <a:lstStyle/>
                    <a:p>
                      <a:pPr algn="ctr"/>
                      <a:r>
                        <a:rPr lang="en-IN" b="1"/>
                        <a:t>Area</a:t>
                      </a:r>
                    </a:p>
                  </a:txBody>
                  <a:tcPr anchor="ctr">
                    <a:lnL>
                      <a:noFill/>
                    </a:lnL>
                    <a:lnR>
                      <a:noFill/>
                    </a:lnR>
                    <a:lnT>
                      <a:noFill/>
                    </a:lnT>
                    <a:lnB>
                      <a:noFill/>
                    </a:lnB>
                  </a:tcPr>
                </a:tc>
                <a:tc>
                  <a:txBody>
                    <a:bodyPr/>
                    <a:lstStyle/>
                    <a:p>
                      <a:pPr algn="ctr"/>
                      <a:r>
                        <a:rPr lang="en-IN" b="1" dirty="0"/>
                        <a:t>Impact of AI</a:t>
                      </a:r>
                    </a:p>
                  </a:txBody>
                  <a:tcPr anchor="ctr">
                    <a:lnL>
                      <a:noFill/>
                    </a:lnL>
                    <a:lnR>
                      <a:noFill/>
                    </a:lnR>
                    <a:lnT>
                      <a:noFill/>
                    </a:lnT>
                    <a:lnB>
                      <a:noFill/>
                    </a:lnB>
                  </a:tcPr>
                </a:tc>
                <a:extLst>
                  <a:ext uri="{0D108BD9-81ED-4DB2-BD59-A6C34878D82A}">
                    <a16:rowId xmlns:a16="http://schemas.microsoft.com/office/drawing/2014/main" val="3645627672"/>
                  </a:ext>
                </a:extLst>
              </a:tr>
              <a:tr h="0">
                <a:tc>
                  <a:txBody>
                    <a:bodyPr/>
                    <a:lstStyle/>
                    <a:p>
                      <a:r>
                        <a:rPr lang="en-IN" b="1"/>
                        <a:t>Discovery Speed</a:t>
                      </a:r>
                      <a:endParaRPr lang="en-IN"/>
                    </a:p>
                  </a:txBody>
                  <a:tcPr anchor="ctr">
                    <a:lnL>
                      <a:noFill/>
                    </a:lnL>
                    <a:lnR>
                      <a:noFill/>
                    </a:lnR>
                    <a:lnT>
                      <a:noFill/>
                    </a:lnT>
                    <a:lnB>
                      <a:noFill/>
                    </a:lnB>
                  </a:tcPr>
                </a:tc>
                <a:tc>
                  <a:txBody>
                    <a:bodyPr/>
                    <a:lstStyle/>
                    <a:p>
                      <a:r>
                        <a:rPr lang="en-US" dirty="0"/>
                        <a:t>NLP tools summarize thousands of papers in seconds—accelerating literature review.</a:t>
                      </a:r>
                    </a:p>
                  </a:txBody>
                  <a:tcPr anchor="ctr">
                    <a:lnL>
                      <a:noFill/>
                    </a:lnL>
                    <a:lnR>
                      <a:noFill/>
                    </a:lnR>
                    <a:lnT>
                      <a:noFill/>
                    </a:lnT>
                    <a:lnB>
                      <a:noFill/>
                    </a:lnB>
                  </a:tcPr>
                </a:tc>
                <a:extLst>
                  <a:ext uri="{0D108BD9-81ED-4DB2-BD59-A6C34878D82A}">
                    <a16:rowId xmlns:a16="http://schemas.microsoft.com/office/drawing/2014/main" val="2652494349"/>
                  </a:ext>
                </a:extLst>
              </a:tr>
              <a:tr h="0">
                <a:tc>
                  <a:txBody>
                    <a:bodyPr/>
                    <a:lstStyle/>
                    <a:p>
                      <a:r>
                        <a:rPr lang="en-IN" b="1"/>
                        <a:t>Hypothesis Generation</a:t>
                      </a:r>
                      <a:endParaRPr lang="en-IN"/>
                    </a:p>
                  </a:txBody>
                  <a:tcPr anchor="ctr">
                    <a:lnL>
                      <a:noFill/>
                    </a:lnL>
                    <a:lnR>
                      <a:noFill/>
                    </a:lnR>
                    <a:lnT>
                      <a:noFill/>
                    </a:lnT>
                    <a:lnB>
                      <a:noFill/>
                    </a:lnB>
                  </a:tcPr>
                </a:tc>
                <a:tc>
                  <a:txBody>
                    <a:bodyPr/>
                    <a:lstStyle/>
                    <a:p>
                      <a:r>
                        <a:rPr lang="en-US"/>
                        <a:t>LLMs help generate and refine research questions based on gaps in the literature.</a:t>
                      </a:r>
                    </a:p>
                  </a:txBody>
                  <a:tcPr anchor="ctr">
                    <a:lnL>
                      <a:noFill/>
                    </a:lnL>
                    <a:lnR>
                      <a:noFill/>
                    </a:lnR>
                    <a:lnT>
                      <a:noFill/>
                    </a:lnT>
                    <a:lnB>
                      <a:noFill/>
                    </a:lnB>
                  </a:tcPr>
                </a:tc>
                <a:extLst>
                  <a:ext uri="{0D108BD9-81ED-4DB2-BD59-A6C34878D82A}">
                    <a16:rowId xmlns:a16="http://schemas.microsoft.com/office/drawing/2014/main" val="3838286052"/>
                  </a:ext>
                </a:extLst>
              </a:tr>
              <a:tr h="0">
                <a:tc>
                  <a:txBody>
                    <a:bodyPr/>
                    <a:lstStyle/>
                    <a:p>
                      <a:r>
                        <a:rPr lang="en-IN" b="1"/>
                        <a:t>Data Analysis</a:t>
                      </a:r>
                      <a:endParaRPr lang="en-IN"/>
                    </a:p>
                  </a:txBody>
                  <a:tcPr anchor="ctr">
                    <a:lnL>
                      <a:noFill/>
                    </a:lnL>
                    <a:lnR>
                      <a:noFill/>
                    </a:lnR>
                    <a:lnT>
                      <a:noFill/>
                    </a:lnT>
                    <a:lnB>
                      <a:noFill/>
                    </a:lnB>
                  </a:tcPr>
                </a:tc>
                <a:tc>
                  <a:txBody>
                    <a:bodyPr/>
                    <a:lstStyle/>
                    <a:p>
                      <a:r>
                        <a:rPr lang="en-US"/>
                        <a:t>ML models detect patterns and anomalies in complex datasets (genomics, finance, climate).</a:t>
                      </a:r>
                    </a:p>
                  </a:txBody>
                  <a:tcPr anchor="ctr">
                    <a:lnL>
                      <a:noFill/>
                    </a:lnL>
                    <a:lnR>
                      <a:noFill/>
                    </a:lnR>
                    <a:lnT>
                      <a:noFill/>
                    </a:lnT>
                    <a:lnB>
                      <a:noFill/>
                    </a:lnB>
                  </a:tcPr>
                </a:tc>
                <a:extLst>
                  <a:ext uri="{0D108BD9-81ED-4DB2-BD59-A6C34878D82A}">
                    <a16:rowId xmlns:a16="http://schemas.microsoft.com/office/drawing/2014/main" val="1458384235"/>
                  </a:ext>
                </a:extLst>
              </a:tr>
              <a:tr h="0">
                <a:tc>
                  <a:txBody>
                    <a:bodyPr/>
                    <a:lstStyle/>
                    <a:p>
                      <a:r>
                        <a:rPr lang="en-IN" b="1"/>
                        <a:t>Reproducibility</a:t>
                      </a:r>
                      <a:endParaRPr lang="en-IN"/>
                    </a:p>
                  </a:txBody>
                  <a:tcPr anchor="ctr">
                    <a:lnL>
                      <a:noFill/>
                    </a:lnL>
                    <a:lnR>
                      <a:noFill/>
                    </a:lnR>
                    <a:lnT>
                      <a:noFill/>
                    </a:lnT>
                    <a:lnB>
                      <a:noFill/>
                    </a:lnB>
                  </a:tcPr>
                </a:tc>
                <a:tc>
                  <a:txBody>
                    <a:bodyPr/>
                    <a:lstStyle/>
                    <a:p>
                      <a:r>
                        <a:rPr lang="en-US"/>
                        <a:t>AI-powered pipelines enhance reproducibility in scientific experiments.</a:t>
                      </a:r>
                    </a:p>
                  </a:txBody>
                  <a:tcPr anchor="ctr">
                    <a:lnL>
                      <a:noFill/>
                    </a:lnL>
                    <a:lnR>
                      <a:noFill/>
                    </a:lnR>
                    <a:lnT>
                      <a:noFill/>
                    </a:lnT>
                    <a:lnB>
                      <a:noFill/>
                    </a:lnB>
                  </a:tcPr>
                </a:tc>
                <a:extLst>
                  <a:ext uri="{0D108BD9-81ED-4DB2-BD59-A6C34878D82A}">
                    <a16:rowId xmlns:a16="http://schemas.microsoft.com/office/drawing/2014/main" val="2441111993"/>
                  </a:ext>
                </a:extLst>
              </a:tr>
              <a:tr h="0">
                <a:tc>
                  <a:txBody>
                    <a:bodyPr/>
                    <a:lstStyle/>
                    <a:p>
                      <a:r>
                        <a:rPr lang="en-IN" b="1"/>
                        <a:t>Interdisciplinary Collaboration</a:t>
                      </a:r>
                      <a:endParaRPr lang="en-IN"/>
                    </a:p>
                  </a:txBody>
                  <a:tcPr anchor="ctr">
                    <a:lnL>
                      <a:noFill/>
                    </a:lnL>
                    <a:lnR>
                      <a:noFill/>
                    </a:lnR>
                    <a:lnT>
                      <a:noFill/>
                    </a:lnT>
                    <a:lnB>
                      <a:noFill/>
                    </a:lnB>
                  </a:tcPr>
                </a:tc>
                <a:tc>
                  <a:txBody>
                    <a:bodyPr/>
                    <a:lstStyle/>
                    <a:p>
                      <a:r>
                        <a:rPr lang="en-IN" dirty="0"/>
                        <a:t>AI bridges STEM and humanities via language and pattern understanding.</a:t>
                      </a:r>
                    </a:p>
                  </a:txBody>
                  <a:tcPr anchor="ctr">
                    <a:lnL>
                      <a:noFill/>
                    </a:lnL>
                    <a:lnR>
                      <a:noFill/>
                    </a:lnR>
                    <a:lnT>
                      <a:noFill/>
                    </a:lnT>
                    <a:lnB>
                      <a:noFill/>
                    </a:lnB>
                  </a:tcPr>
                </a:tc>
                <a:extLst>
                  <a:ext uri="{0D108BD9-81ED-4DB2-BD59-A6C34878D82A}">
                    <a16:rowId xmlns:a16="http://schemas.microsoft.com/office/drawing/2014/main" val="851637308"/>
                  </a:ext>
                </a:extLst>
              </a:tr>
            </a:tbl>
          </a:graphicData>
        </a:graphic>
      </p:graphicFrame>
    </p:spTree>
    <p:extLst>
      <p:ext uri="{BB962C8B-B14F-4D97-AF65-F5344CB8AC3E}">
        <p14:creationId xmlns:p14="http://schemas.microsoft.com/office/powerpoint/2010/main" val="2466562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 and its relevance in Academics &amp; Research</a:t>
            </a:r>
            <a:endParaRPr lang="en-IN" dirty="0"/>
          </a:p>
        </p:txBody>
      </p:sp>
      <p:sp>
        <p:nvSpPr>
          <p:cNvPr id="3" name="Content Placeholder 2"/>
          <p:cNvSpPr>
            <a:spLocks noGrp="1"/>
          </p:cNvSpPr>
          <p:nvPr>
            <p:ph idx="1"/>
          </p:nvPr>
        </p:nvSpPr>
        <p:spPr/>
        <p:txBody>
          <a:bodyPr>
            <a:normAutofit fontScale="92500" lnSpcReduction="10000"/>
          </a:bodyPr>
          <a:lstStyle/>
          <a:p>
            <a:r>
              <a:rPr lang="en-US" dirty="0" smtClean="0"/>
              <a:t>Imagine building computer systems that can </a:t>
            </a:r>
            <a:r>
              <a:rPr lang="en-US" b="1" dirty="0" smtClean="0"/>
              <a:t>think and learn</a:t>
            </a:r>
            <a:r>
              <a:rPr lang="en-US" dirty="0" smtClean="0"/>
              <a:t> in ways that mimic human intelligence. That's Artificial Intelligence. It's about giving machines the ability to understand, reason, solve problems, make decisions, and even create, much like we do.</a:t>
            </a:r>
          </a:p>
          <a:p>
            <a:r>
              <a:rPr lang="en-US" b="1" dirty="0" smtClean="0"/>
              <a:t>In Education &amp; Research:</a:t>
            </a:r>
            <a:r>
              <a:rPr lang="en-US" dirty="0" smtClean="0"/>
              <a:t> AI in this context is about creating smart tools and systems that can:</a:t>
            </a:r>
          </a:p>
          <a:p>
            <a:pPr lvl="1"/>
            <a:r>
              <a:rPr lang="en-US" b="1" dirty="0" smtClean="0"/>
              <a:t>Personalize learning:</a:t>
            </a:r>
            <a:r>
              <a:rPr lang="en-US" dirty="0" smtClean="0"/>
              <a:t> Adapt to each student's unique needs and pace.</a:t>
            </a:r>
          </a:p>
          <a:p>
            <a:pPr lvl="1"/>
            <a:r>
              <a:rPr lang="en-US" b="1" dirty="0" smtClean="0"/>
              <a:t>Automate tasks:</a:t>
            </a:r>
            <a:r>
              <a:rPr lang="en-US" dirty="0" smtClean="0"/>
              <a:t> Help teachers with grading, administrative work, or even generating basic content.</a:t>
            </a:r>
          </a:p>
          <a:p>
            <a:pPr lvl="1"/>
            <a:r>
              <a:rPr lang="en-US" b="1" dirty="0" smtClean="0"/>
              <a:t>Analyze vast amounts of data:</a:t>
            </a:r>
            <a:r>
              <a:rPr lang="en-US" dirty="0" smtClean="0"/>
              <a:t> Find patterns and insights in research data that humans might miss.</a:t>
            </a:r>
          </a:p>
          <a:p>
            <a:pPr lvl="1"/>
            <a:r>
              <a:rPr lang="en-US" b="1" dirty="0" smtClean="0"/>
              <a:t>Assist in discovery:</a:t>
            </a:r>
            <a:r>
              <a:rPr lang="en-US" dirty="0" smtClean="0"/>
              <a:t> Speed up the process of finding new knowledge or solutions.</a:t>
            </a:r>
          </a:p>
          <a:p>
            <a:endParaRPr lang="en-IN" dirty="0"/>
          </a:p>
        </p:txBody>
      </p:sp>
    </p:spTree>
    <p:extLst>
      <p:ext uri="{BB962C8B-B14F-4D97-AF65-F5344CB8AC3E}">
        <p14:creationId xmlns:p14="http://schemas.microsoft.com/office/powerpoint/2010/main" val="3700713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Transformative Potential of AI &amp; </a:t>
            </a:r>
            <a:r>
              <a:rPr lang="en-US" dirty="0" err="1" smtClean="0"/>
              <a:t>GenAI</a:t>
            </a:r>
            <a:r>
              <a:rPr lang="en-US" dirty="0" smtClean="0"/>
              <a:t> in Education &amp; Research</a:t>
            </a:r>
            <a:endParaRPr lang="en-IN" dirty="0"/>
          </a:p>
        </p:txBody>
      </p:sp>
      <p:sp>
        <p:nvSpPr>
          <p:cNvPr id="3" name="Content Placeholder 2"/>
          <p:cNvSpPr>
            <a:spLocks noGrp="1"/>
          </p:cNvSpPr>
          <p:nvPr>
            <p:ph idx="1"/>
          </p:nvPr>
        </p:nvSpPr>
        <p:spPr/>
        <p:txBody>
          <a:bodyPr>
            <a:normAutofit fontScale="62500" lnSpcReduction="20000"/>
          </a:bodyPr>
          <a:lstStyle/>
          <a:p>
            <a:r>
              <a:rPr lang="en-US" dirty="0" smtClean="0"/>
              <a:t>From One-Size-Fits-All to Hyper-Personalized Learning</a:t>
            </a:r>
          </a:p>
          <a:p>
            <a:pPr lvl="1"/>
            <a:r>
              <a:rPr lang="en-US" b="1" dirty="0" smtClean="0"/>
              <a:t>AI-powered adaptive learning systems</a:t>
            </a:r>
            <a:r>
              <a:rPr lang="en-US" dirty="0" smtClean="0"/>
              <a:t> adjust content, pacing, and assessments in real time based on learner performance</a:t>
            </a:r>
          </a:p>
          <a:p>
            <a:r>
              <a:rPr lang="en-US" dirty="0" smtClean="0"/>
              <a:t>From Static Content to Dynamic, AI-Generated Material</a:t>
            </a:r>
          </a:p>
          <a:p>
            <a:pPr lvl="1"/>
            <a:r>
              <a:rPr lang="en-US" dirty="0" err="1" smtClean="0"/>
              <a:t>GenAI</a:t>
            </a:r>
            <a:r>
              <a:rPr lang="en-US" dirty="0" smtClean="0"/>
              <a:t> tools can create quizzes, lecture notes, summaries, explainer videos, even </a:t>
            </a:r>
            <a:r>
              <a:rPr lang="en-US" b="1" dirty="0" smtClean="0"/>
              <a:t>personalized textbooks</a:t>
            </a:r>
            <a:r>
              <a:rPr lang="en-US" dirty="0" smtClean="0"/>
              <a:t> from any source.</a:t>
            </a:r>
          </a:p>
          <a:p>
            <a:r>
              <a:rPr lang="en-US" dirty="0" smtClean="0"/>
              <a:t>From Manual Assessment to Instant, Intelligent Feedback</a:t>
            </a:r>
          </a:p>
          <a:p>
            <a:pPr lvl="1"/>
            <a:r>
              <a:rPr lang="en-US" b="1" dirty="0" smtClean="0"/>
              <a:t>AI automates grading</a:t>
            </a:r>
            <a:r>
              <a:rPr lang="en-US" dirty="0" smtClean="0"/>
              <a:t> (MCQs, coding assignments, essays) and flags errors or plagiarism.</a:t>
            </a:r>
          </a:p>
          <a:p>
            <a:r>
              <a:rPr lang="en-IN" dirty="0" smtClean="0"/>
              <a:t>From Teaching to Facilitation</a:t>
            </a:r>
          </a:p>
          <a:p>
            <a:pPr lvl="1"/>
            <a:r>
              <a:rPr lang="en-US" dirty="0" smtClean="0"/>
              <a:t>AI handles routine tasks, enabling educators to focus on higher-order roles: mentorship, ethics, collaboration, and real-world problem solving.</a:t>
            </a:r>
            <a:endParaRPr lang="en-IN" dirty="0" smtClean="0"/>
          </a:p>
          <a:p>
            <a:r>
              <a:rPr lang="en-US" dirty="0" smtClean="0"/>
              <a:t>From Literature Overload to Insight-Driven Research</a:t>
            </a:r>
          </a:p>
          <a:p>
            <a:pPr lvl="1"/>
            <a:r>
              <a:rPr lang="en-US" b="1" dirty="0" smtClean="0"/>
              <a:t>AI tools like Elicit, Semantic Scholar, and </a:t>
            </a:r>
            <a:r>
              <a:rPr lang="en-US" b="1" dirty="0" err="1" smtClean="0"/>
              <a:t>Scite</a:t>
            </a:r>
            <a:r>
              <a:rPr lang="en-US" dirty="0" smtClean="0"/>
              <a:t> summarize vast volumes of research papers.</a:t>
            </a:r>
          </a:p>
          <a:p>
            <a:r>
              <a:rPr lang="en-US" dirty="0" smtClean="0"/>
              <a:t>From Static Labs to AI-Augmented, Virtual Labs</a:t>
            </a:r>
          </a:p>
          <a:p>
            <a:pPr lvl="1"/>
            <a:r>
              <a:rPr lang="en-US" b="1" dirty="0" smtClean="0"/>
              <a:t>AI-simulated experiments</a:t>
            </a:r>
            <a:r>
              <a:rPr lang="en-US" dirty="0" smtClean="0"/>
              <a:t> (e.g., chemistry, physics, bioinformatics) replicate real labs affordably and safely.</a:t>
            </a:r>
          </a:p>
          <a:p>
            <a:r>
              <a:rPr lang="en-US" dirty="0" smtClean="0"/>
              <a:t>From </a:t>
            </a:r>
            <a:r>
              <a:rPr lang="en-US" dirty="0" err="1" smtClean="0"/>
              <a:t>Siloed</a:t>
            </a:r>
            <a:r>
              <a:rPr lang="en-US" dirty="0" smtClean="0"/>
              <a:t> Learning to Collaborative Knowledge Generation</a:t>
            </a:r>
          </a:p>
          <a:p>
            <a:pPr lvl="1"/>
            <a:r>
              <a:rPr lang="en-US" dirty="0" err="1" smtClean="0"/>
              <a:t>GenAI</a:t>
            </a:r>
            <a:r>
              <a:rPr lang="en-US" dirty="0" smtClean="0"/>
              <a:t> fosters </a:t>
            </a:r>
            <a:r>
              <a:rPr lang="en-US" b="1" dirty="0" smtClean="0"/>
              <a:t>co-creation</a:t>
            </a:r>
            <a:r>
              <a:rPr lang="en-US" dirty="0" smtClean="0"/>
              <a:t> among students and researchers, enabling collaborative authorship, project design, and real-time feedback loops.</a:t>
            </a:r>
          </a:p>
          <a:p>
            <a:endParaRPr lang="en-IN" dirty="0"/>
          </a:p>
        </p:txBody>
      </p:sp>
    </p:spTree>
    <p:extLst>
      <p:ext uri="{BB962C8B-B14F-4D97-AF65-F5344CB8AC3E}">
        <p14:creationId xmlns:p14="http://schemas.microsoft.com/office/powerpoint/2010/main" val="20089941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Bias and Fairness in AI</a:t>
            </a:r>
            <a:endParaRPr lang="en-IN" dirty="0"/>
          </a:p>
        </p:txBody>
      </p:sp>
      <p:sp>
        <p:nvSpPr>
          <p:cNvPr id="4" name="Rectangle 1"/>
          <p:cNvSpPr>
            <a:spLocks noGrp="1" noChangeArrowheads="1"/>
          </p:cNvSpPr>
          <p:nvPr>
            <p:ph idx="1"/>
          </p:nvPr>
        </p:nvSpPr>
        <p:spPr bwMode="auto">
          <a:xfrm>
            <a:off x="838200" y="1788898"/>
            <a:ext cx="10515600"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lang="en-US" altLang="en-US" sz="2400" b="1" dirty="0"/>
              <a:t>Problem: </a:t>
            </a:r>
            <a:r>
              <a:rPr lang="en-US" altLang="en-US" sz="2400" dirty="0"/>
              <a:t>AI models may inherit bias from historical or imbalanced training data (e.g., gender, ethnicity, region).</a:t>
            </a:r>
          </a:p>
          <a:p>
            <a:pPr marL="457200" lvl="1" indent="0" eaLnBrk="0" fontAlgn="base" hangingPunct="0">
              <a:lnSpc>
                <a:spcPct val="100000"/>
              </a:lnSpc>
              <a:spcBef>
                <a:spcPct val="0"/>
              </a:spcBef>
              <a:spcAft>
                <a:spcPct val="0"/>
              </a:spcAft>
              <a:buFontTx/>
              <a:buChar char="•"/>
            </a:pPr>
            <a:r>
              <a:rPr lang="en-US" altLang="en-US" dirty="0" smtClean="0"/>
              <a:t>Impact</a:t>
            </a:r>
            <a:r>
              <a:rPr lang="en-US" altLang="en-US" dirty="0"/>
              <a:t>: Skewed grading, unfair recommendations, exclusion of minority learners.</a:t>
            </a:r>
          </a:p>
          <a:p>
            <a:pPr marL="457200" lvl="1" indent="0" eaLnBrk="0" fontAlgn="base" hangingPunct="0">
              <a:lnSpc>
                <a:spcPct val="100000"/>
              </a:lnSpc>
              <a:spcBef>
                <a:spcPct val="0"/>
              </a:spcBef>
              <a:spcAft>
                <a:spcPct val="0"/>
              </a:spcAft>
              <a:buFontTx/>
              <a:buChar char="•"/>
            </a:pPr>
            <a:r>
              <a:rPr lang="en-US" altLang="en-US" sz="2000" dirty="0"/>
              <a:t>Examples:</a:t>
            </a:r>
          </a:p>
          <a:p>
            <a:pPr marL="457200" lvl="1" indent="0" eaLnBrk="0" fontAlgn="base" hangingPunct="0">
              <a:lnSpc>
                <a:spcPct val="100000"/>
              </a:lnSpc>
              <a:spcBef>
                <a:spcPct val="0"/>
              </a:spcBef>
              <a:spcAft>
                <a:spcPct val="0"/>
              </a:spcAft>
              <a:buFontTx/>
              <a:buChar char="•"/>
            </a:pPr>
            <a:r>
              <a:rPr lang="en-US" altLang="en-US" sz="2000" dirty="0"/>
              <a:t>A language model favors Western academic styles.</a:t>
            </a:r>
          </a:p>
          <a:p>
            <a:pPr marL="457200" lvl="1" indent="0" eaLnBrk="0" fontAlgn="base" hangingPunct="0">
              <a:lnSpc>
                <a:spcPct val="100000"/>
              </a:lnSpc>
              <a:spcBef>
                <a:spcPct val="0"/>
              </a:spcBef>
              <a:spcAft>
                <a:spcPct val="0"/>
              </a:spcAft>
              <a:buFontTx/>
              <a:buChar char="•"/>
            </a:pPr>
            <a:r>
              <a:rPr lang="en-US" altLang="en-US" sz="2000" dirty="0"/>
              <a:t>An ML model predicts lower success for students from underrepresented backgrounds.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dirty="0"/>
              <a:t>Mitigation Strategies:</a:t>
            </a:r>
          </a:p>
          <a:p>
            <a:pPr marL="457200" lvl="1" indent="0" eaLnBrk="0" fontAlgn="base" hangingPunct="0">
              <a:lnSpc>
                <a:spcPct val="100000"/>
              </a:lnSpc>
              <a:spcBef>
                <a:spcPct val="0"/>
              </a:spcBef>
              <a:spcAft>
                <a:spcPct val="0"/>
              </a:spcAft>
              <a:buFontTx/>
              <a:buChar char="•"/>
            </a:pPr>
            <a:r>
              <a:rPr lang="en-US" altLang="en-US" sz="2000" dirty="0"/>
              <a:t>Diverse, representative datasets</a:t>
            </a:r>
          </a:p>
          <a:p>
            <a:pPr marL="457200" lvl="1" indent="0" eaLnBrk="0" fontAlgn="base" hangingPunct="0">
              <a:lnSpc>
                <a:spcPct val="100000"/>
              </a:lnSpc>
              <a:spcBef>
                <a:spcPct val="0"/>
              </a:spcBef>
              <a:spcAft>
                <a:spcPct val="0"/>
              </a:spcAft>
              <a:buFontTx/>
              <a:buChar char="•"/>
            </a:pPr>
            <a:r>
              <a:rPr lang="en-US" altLang="en-US" sz="2000" dirty="0"/>
              <a:t>Bias audits using tools like IBM AI Fairness 360</a:t>
            </a:r>
          </a:p>
          <a:p>
            <a:pPr marL="457200" lvl="1" indent="0" eaLnBrk="0" fontAlgn="base" hangingPunct="0">
              <a:lnSpc>
                <a:spcPct val="100000"/>
              </a:lnSpc>
              <a:spcBef>
                <a:spcPct val="0"/>
              </a:spcBef>
              <a:spcAft>
                <a:spcPct val="0"/>
              </a:spcAft>
              <a:buFontTx/>
              <a:buChar char="•"/>
            </a:pPr>
            <a:r>
              <a:rPr lang="en-US" altLang="en-US" sz="2000" dirty="0"/>
              <a:t>Continuous retraining and evaluation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4235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smtClean="0"/>
              <a:t>Data Privacy in AI Applications</a:t>
            </a:r>
            <a:endParaRPr lang="en-IN" dirty="0"/>
          </a:p>
        </p:txBody>
      </p:sp>
      <p:sp>
        <p:nvSpPr>
          <p:cNvPr id="4" name="Rectangle 1"/>
          <p:cNvSpPr>
            <a:spLocks noGrp="1" noChangeArrowheads="1"/>
          </p:cNvSpPr>
          <p:nvPr>
            <p:ph idx="1"/>
          </p:nvPr>
        </p:nvSpPr>
        <p:spPr bwMode="auto">
          <a:xfrm>
            <a:off x="838200" y="1799709"/>
            <a:ext cx="10515600" cy="3262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Concern:</a:t>
            </a:r>
            <a:r>
              <a:rPr kumimoji="0" lang="en-US" altLang="en-US" sz="2000" b="0" i="0" u="none" strike="noStrike" cap="none" normalizeH="0" baseline="0" dirty="0" smtClean="0">
                <a:ln>
                  <a:noFill/>
                </a:ln>
                <a:solidFill>
                  <a:schemeClr val="tx1"/>
                </a:solidFill>
                <a:effectLst/>
                <a:latin typeface="Arial" panose="020B0604020202020204" pitchFamily="34" charset="0"/>
              </a:rPr>
              <a:t> AI models process sensitive data—student performance, behavior, research notes, identity.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Risks:</a:t>
            </a:r>
            <a:r>
              <a:rPr kumimoji="0" lang="en-US" altLang="en-US" sz="2000" b="0" i="0" u="none" strike="noStrike" cap="none" normalizeH="0" baseline="0" dirty="0" smtClean="0">
                <a:ln>
                  <a:noFill/>
                </a:ln>
                <a:solidFill>
                  <a:schemeClr val="tx1"/>
                </a:solidFill>
                <a:effectLst/>
                <a:latin typeface="Arial" panose="020B0604020202020204" pitchFamily="34" charset="0"/>
              </a:rPr>
              <a:t> Data leaks, profiling, and unauthorized access.</a:t>
            </a:r>
          </a:p>
          <a:p>
            <a:pPr marL="457200" lvl="1" indent="0" eaLnBrk="0" fontAlgn="base" hangingPunct="0">
              <a:lnSpc>
                <a:spcPct val="100000"/>
              </a:lnSpc>
              <a:spcBef>
                <a:spcPct val="0"/>
              </a:spcBef>
              <a:spcAft>
                <a:spcPct val="0"/>
              </a:spcAft>
              <a:buFontTx/>
              <a:buChar char="•"/>
            </a:pPr>
            <a:r>
              <a:rPr kumimoji="0" lang="en-US" altLang="en-US" sz="1600" b="1" i="0" u="none" strike="noStrike" cap="none" normalizeH="0" baseline="0" dirty="0" smtClean="0">
                <a:ln>
                  <a:noFill/>
                </a:ln>
                <a:solidFill>
                  <a:schemeClr val="tx1"/>
                </a:solidFill>
                <a:effectLst/>
                <a:latin typeface="Arial" panose="020B0604020202020204" pitchFamily="34" charset="0"/>
              </a:rPr>
              <a:t>Examples:</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1600" b="0" i="0" u="none" strike="noStrike" cap="none" normalizeH="0" baseline="0" dirty="0" smtClean="0">
                <a:ln>
                  <a:noFill/>
                </a:ln>
                <a:solidFill>
                  <a:schemeClr val="tx1"/>
                </a:solidFill>
                <a:effectLst/>
                <a:latin typeface="Arial" panose="020B0604020202020204" pitchFamily="34" charset="0"/>
              </a:rPr>
              <a:t>LLMs storing prompts with personally identifiable information (PII)</a:t>
            </a:r>
          </a:p>
          <a:p>
            <a:pPr marL="457200" lvl="1" indent="0" eaLnBrk="0" fontAlgn="base" hangingPunct="0">
              <a:lnSpc>
                <a:spcPct val="100000"/>
              </a:lnSpc>
              <a:spcBef>
                <a:spcPct val="0"/>
              </a:spcBef>
              <a:spcAft>
                <a:spcPct val="0"/>
              </a:spcAft>
              <a:buFontTx/>
              <a:buChar char="•"/>
            </a:pPr>
            <a:r>
              <a:rPr kumimoji="0" lang="en-US" altLang="en-US" sz="1600" b="0" i="0" u="none" strike="noStrike" cap="none" normalizeH="0" baseline="0" dirty="0" smtClean="0">
                <a:ln>
                  <a:noFill/>
                </a:ln>
                <a:solidFill>
                  <a:schemeClr val="tx1"/>
                </a:solidFill>
                <a:effectLst/>
                <a:latin typeface="Arial" panose="020B0604020202020204" pitchFamily="34" charset="0"/>
              </a:rPr>
              <a:t>AI tools sharing usage data with third parties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Best Practices:</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Anonymization &amp; differential privacy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Federated learning models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Compliance with GDPR, FERPA, HIPAA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569624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Academic Integrity and AI</a:t>
            </a:r>
            <a:endParaRPr lang="en-IN" dirty="0"/>
          </a:p>
        </p:txBody>
      </p:sp>
      <p:sp>
        <p:nvSpPr>
          <p:cNvPr id="4" name="Rectangle 1"/>
          <p:cNvSpPr>
            <a:spLocks noGrp="1" noChangeArrowheads="1"/>
          </p:cNvSpPr>
          <p:nvPr>
            <p:ph idx="1"/>
          </p:nvPr>
        </p:nvSpPr>
        <p:spPr bwMode="auto">
          <a:xfrm>
            <a:off x="838200" y="2477800"/>
            <a:ext cx="105156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Challenge:</a:t>
            </a: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0" i="0" u="none" strike="noStrike" cap="none" normalizeH="0" baseline="0" dirty="0" err="1" smtClean="0">
                <a:ln>
                  <a:noFill/>
                </a:ln>
                <a:solidFill>
                  <a:schemeClr val="tx1"/>
                </a:solidFill>
                <a:effectLst/>
                <a:latin typeface="Arial" panose="020B0604020202020204" pitchFamily="34" charset="0"/>
              </a:rPr>
              <a:t>GenAI</a:t>
            </a:r>
            <a:r>
              <a:rPr kumimoji="0" lang="en-US" altLang="en-US" sz="2000" b="0" i="0" u="none" strike="noStrike" cap="none" normalizeH="0" baseline="0" dirty="0" smtClean="0">
                <a:ln>
                  <a:noFill/>
                </a:ln>
                <a:solidFill>
                  <a:schemeClr val="tx1"/>
                </a:solidFill>
                <a:effectLst/>
                <a:latin typeface="Arial" panose="020B0604020202020204" pitchFamily="34" charset="0"/>
              </a:rPr>
              <a:t> tools like </a:t>
            </a:r>
            <a:r>
              <a:rPr kumimoji="0" lang="en-US" altLang="en-US" sz="2000" b="0" i="0" u="none" strike="noStrike" cap="none" normalizeH="0" baseline="0" dirty="0" err="1" smtClean="0">
                <a:ln>
                  <a:noFill/>
                </a:ln>
                <a:solidFill>
                  <a:schemeClr val="tx1"/>
                </a:solidFill>
                <a:effectLst/>
                <a:latin typeface="Arial" panose="020B0604020202020204" pitchFamily="34" charset="0"/>
              </a:rPr>
              <a:t>ChatGPT</a:t>
            </a:r>
            <a:r>
              <a:rPr kumimoji="0" lang="en-US" altLang="en-US" sz="2000" b="0" i="0" u="none" strike="noStrike" cap="none" normalizeH="0" baseline="0" dirty="0" smtClean="0">
                <a:ln>
                  <a:noFill/>
                </a:ln>
                <a:solidFill>
                  <a:schemeClr val="tx1"/>
                </a:solidFill>
                <a:effectLst/>
                <a:latin typeface="Arial" panose="020B0604020202020204" pitchFamily="34" charset="0"/>
              </a:rPr>
              <a:t> may enable plagiarism, ghostwriting, or AI-generated submissions.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Impacts:</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1600" b="0" i="0" u="none" strike="noStrike" cap="none" normalizeH="0" baseline="0" dirty="0" smtClean="0">
                <a:ln>
                  <a:noFill/>
                </a:ln>
                <a:solidFill>
                  <a:schemeClr val="tx1"/>
                </a:solidFill>
                <a:effectLst/>
                <a:latin typeface="Arial" panose="020B0604020202020204" pitchFamily="34" charset="0"/>
              </a:rPr>
              <a:t>Erodes trust in assessments</a:t>
            </a:r>
          </a:p>
          <a:p>
            <a:pPr marL="457200" lvl="1" indent="0" eaLnBrk="0" fontAlgn="base" hangingPunct="0">
              <a:lnSpc>
                <a:spcPct val="100000"/>
              </a:lnSpc>
              <a:spcBef>
                <a:spcPct val="0"/>
              </a:spcBef>
              <a:spcAft>
                <a:spcPct val="0"/>
              </a:spcAft>
              <a:buFontTx/>
              <a:buChar char="•"/>
            </a:pPr>
            <a:r>
              <a:rPr kumimoji="0" lang="en-US" altLang="en-US" sz="1600" b="0" i="0" u="none" strike="noStrike" cap="none" normalizeH="0" baseline="0" dirty="0" smtClean="0">
                <a:ln>
                  <a:noFill/>
                </a:ln>
                <a:solidFill>
                  <a:schemeClr val="tx1"/>
                </a:solidFill>
                <a:effectLst/>
                <a:latin typeface="Arial" panose="020B0604020202020204" pitchFamily="34" charset="0"/>
              </a:rPr>
              <a:t>Makes it harder to measure actual learning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Solutions:</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AI content detectors (</a:t>
            </a:r>
            <a:r>
              <a:rPr kumimoji="0" lang="en-US" altLang="en-US" sz="2000" b="0" i="0" u="none" strike="noStrike" cap="none" normalizeH="0" baseline="0" dirty="0" err="1" smtClean="0">
                <a:ln>
                  <a:noFill/>
                </a:ln>
                <a:solidFill>
                  <a:schemeClr val="tx1"/>
                </a:solidFill>
                <a:effectLst/>
                <a:latin typeface="Arial" panose="020B0604020202020204" pitchFamily="34" charset="0"/>
              </a:rPr>
              <a:t>Turnitin</a:t>
            </a:r>
            <a:r>
              <a:rPr kumimoji="0" lang="en-US" altLang="en-US" sz="2000" b="0" i="0" u="none" strike="noStrike" cap="none" normalizeH="0" baseline="0" dirty="0" smtClean="0">
                <a:ln>
                  <a:noFill/>
                </a:ln>
                <a:solidFill>
                  <a:schemeClr val="tx1"/>
                </a:solidFill>
                <a:effectLst/>
                <a:latin typeface="Arial" panose="020B0604020202020204" pitchFamily="34" charset="0"/>
              </a:rPr>
              <a:t> AI, </a:t>
            </a:r>
            <a:r>
              <a:rPr kumimoji="0" lang="en-US" altLang="en-US" sz="2000" b="0" i="0" u="none" strike="noStrike" cap="none" normalizeH="0" baseline="0" dirty="0" err="1" smtClean="0">
                <a:ln>
                  <a:noFill/>
                </a:ln>
                <a:solidFill>
                  <a:schemeClr val="tx1"/>
                </a:solidFill>
                <a:effectLst/>
                <a:latin typeface="Arial" panose="020B0604020202020204" pitchFamily="34" charset="0"/>
              </a:rPr>
              <a:t>GPTZero</a:t>
            </a:r>
            <a:r>
              <a:rPr kumimoji="0" lang="en-US" altLang="en-US" sz="2000" b="0"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Redesigning assessments (oral exams, project-based learning)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Clear academic honesty policies including AI usage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15420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Explainability</a:t>
            </a:r>
            <a:r>
              <a:rPr lang="en-IN" dirty="0" smtClean="0"/>
              <a:t> of AI Models</a:t>
            </a:r>
            <a:endParaRPr lang="en-IN" dirty="0"/>
          </a:p>
        </p:txBody>
      </p:sp>
      <p:sp>
        <p:nvSpPr>
          <p:cNvPr id="4" name="Rectangle 1"/>
          <p:cNvSpPr>
            <a:spLocks noGrp="1" noChangeArrowheads="1"/>
          </p:cNvSpPr>
          <p:nvPr>
            <p:ph idx="1"/>
          </p:nvPr>
        </p:nvSpPr>
        <p:spPr bwMode="auto">
          <a:xfrm>
            <a:off x="838200" y="1752243"/>
            <a:ext cx="10256975" cy="2739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Problem:</a:t>
            </a:r>
            <a:r>
              <a:rPr kumimoji="0" lang="en-US" altLang="en-US" sz="2000" b="0" i="0" u="none" strike="noStrike" cap="none" normalizeH="0" baseline="0" dirty="0" smtClean="0">
                <a:ln>
                  <a:noFill/>
                </a:ln>
                <a:solidFill>
                  <a:schemeClr val="tx1"/>
                </a:solidFill>
                <a:effectLst/>
                <a:latin typeface="Arial" panose="020B0604020202020204" pitchFamily="34" charset="0"/>
              </a:rPr>
              <a:t> Black-box models offer predictions with little insight into how or why.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Implication:</a:t>
            </a:r>
            <a:r>
              <a:rPr kumimoji="0" lang="en-US" altLang="en-US" sz="2000" b="0" i="0" u="none" strike="noStrike" cap="none" normalizeH="0" baseline="0" dirty="0" smtClean="0">
                <a:ln>
                  <a:noFill/>
                </a:ln>
                <a:solidFill>
                  <a:schemeClr val="tx1"/>
                </a:solidFill>
                <a:effectLst/>
                <a:latin typeface="Arial" panose="020B0604020202020204" pitchFamily="34" charset="0"/>
              </a:rPr>
              <a:t> Teachers, students, and researchers can’t trust or correct opaque systems.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Use Cases:</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en-US" altLang="en-US" sz="1600" b="0" i="0" u="none" strike="noStrike" cap="none" normalizeH="0" baseline="0" dirty="0" smtClean="0">
                <a:ln>
                  <a:noFill/>
                </a:ln>
                <a:solidFill>
                  <a:schemeClr val="tx1"/>
                </a:solidFill>
                <a:effectLst/>
                <a:latin typeface="Arial" panose="020B0604020202020204" pitchFamily="34" charset="0"/>
              </a:rPr>
              <a:t>“Why did the AI flag this essay?”</a:t>
            </a:r>
          </a:p>
          <a:p>
            <a:pPr marL="457200" lvl="1" indent="0" eaLnBrk="0" fontAlgn="base" hangingPunct="0">
              <a:lnSpc>
                <a:spcPct val="100000"/>
              </a:lnSpc>
              <a:spcBef>
                <a:spcPct val="0"/>
              </a:spcBef>
              <a:spcAft>
                <a:spcPct val="0"/>
              </a:spcAft>
              <a:buFontTx/>
              <a:buChar char="•"/>
            </a:pPr>
            <a:r>
              <a:rPr kumimoji="0" lang="en-US" altLang="en-US" sz="1600" b="0" i="0" u="none" strike="noStrike" cap="none" normalizeH="0" baseline="0" dirty="0" smtClean="0">
                <a:ln>
                  <a:noFill/>
                </a:ln>
                <a:solidFill>
                  <a:schemeClr val="tx1"/>
                </a:solidFill>
                <a:effectLst/>
                <a:latin typeface="Arial" panose="020B0604020202020204" pitchFamily="34" charset="0"/>
              </a:rPr>
              <a:t>“Why is this research recommendation suggested?”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smtClean="0">
                <a:ln>
                  <a:noFill/>
                </a:ln>
                <a:solidFill>
                  <a:schemeClr val="tx1"/>
                </a:solidFill>
                <a:effectLst/>
                <a:latin typeface="Arial" panose="020B0604020202020204" pitchFamily="34" charset="0"/>
              </a:rPr>
              <a:t>Tools for </a:t>
            </a:r>
            <a:r>
              <a:rPr kumimoji="0" lang="en-US" altLang="en-US" sz="2000" b="1" i="0" u="none" strike="noStrike" cap="none" normalizeH="0" baseline="0" dirty="0" err="1" smtClean="0">
                <a:ln>
                  <a:noFill/>
                </a:ln>
                <a:solidFill>
                  <a:schemeClr val="tx1"/>
                </a:solidFill>
                <a:effectLst/>
                <a:latin typeface="Arial" panose="020B0604020202020204" pitchFamily="34" charset="0"/>
              </a:rPr>
              <a:t>Explainability</a:t>
            </a:r>
            <a:r>
              <a:rPr kumimoji="0" lang="en-US" altLang="en-US" sz="2000" b="1" i="0" u="none" strike="noStrike" cap="none" normalizeH="0" baseline="0" dirty="0" smtClean="0">
                <a:ln>
                  <a:noFill/>
                </a:ln>
                <a:solidFill>
                  <a:schemeClr val="tx1"/>
                </a:solidFill>
                <a:effectLst/>
                <a:latin typeface="Arial" panose="020B0604020202020204" pitchFamily="34" charset="0"/>
              </a:rPr>
              <a:t>:</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SHAP, LIME, What-If Tool (for ML)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Natural language rationales for </a:t>
            </a:r>
            <a:r>
              <a:rPr kumimoji="0" lang="en-US" altLang="en-US" sz="2000" b="0" i="0" u="none" strike="noStrike" cap="none" normalizeH="0" baseline="0" dirty="0" err="1" smtClean="0">
                <a:ln>
                  <a:noFill/>
                </a:ln>
                <a:solidFill>
                  <a:schemeClr val="tx1"/>
                </a:solidFill>
                <a:effectLst/>
                <a:latin typeface="Arial" panose="020B0604020202020204" pitchFamily="34" charset="0"/>
              </a:rPr>
              <a:t>GenAI</a:t>
            </a:r>
            <a:r>
              <a:rPr kumimoji="0" lang="en-US" altLang="en-US" sz="2000" b="0" i="0" u="none" strike="noStrike" cap="none" normalizeH="0" baseline="0" dirty="0" smtClean="0">
                <a:ln>
                  <a:noFill/>
                </a:ln>
                <a:solidFill>
                  <a:schemeClr val="tx1"/>
                </a:solidFill>
                <a:effectLst/>
                <a:latin typeface="Arial" panose="020B0604020202020204" pitchFamily="34" charset="0"/>
              </a:rPr>
              <a:t> outputs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387831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Human-in-the-Loop (HITL) AI</a:t>
            </a:r>
            <a:endParaRPr lang="en-IN" dirty="0"/>
          </a:p>
        </p:txBody>
      </p:sp>
      <p:sp>
        <p:nvSpPr>
          <p:cNvPr id="4" name="Rectangle 1"/>
          <p:cNvSpPr>
            <a:spLocks noGrp="1" noChangeArrowheads="1"/>
          </p:cNvSpPr>
          <p:nvPr>
            <p:ph idx="1"/>
          </p:nvPr>
        </p:nvSpPr>
        <p:spPr bwMode="auto">
          <a:xfrm>
            <a:off x="838200" y="2108468"/>
            <a:ext cx="1051560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smtClean="0">
                <a:ln>
                  <a:noFill/>
                </a:ln>
                <a:solidFill>
                  <a:schemeClr val="tx1"/>
                </a:solidFill>
                <a:effectLst/>
                <a:latin typeface="Arial" panose="020B0604020202020204" pitchFamily="34" charset="0"/>
              </a:rPr>
              <a:t>Definition:</a:t>
            </a:r>
            <a:r>
              <a:rPr kumimoji="0" lang="en-US" altLang="en-US" sz="2000" b="0" i="0" u="none" strike="noStrike" cap="none" normalizeH="0" baseline="0" smtClean="0">
                <a:ln>
                  <a:noFill/>
                </a:ln>
                <a:solidFill>
                  <a:schemeClr val="tx1"/>
                </a:solidFill>
                <a:effectLst/>
                <a:latin typeface="Arial" panose="020B0604020202020204" pitchFamily="34" charset="0"/>
              </a:rPr>
              <a:t> AI suggests, humans validate or override.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smtClean="0">
                <a:ln>
                  <a:noFill/>
                </a:ln>
                <a:solidFill>
                  <a:schemeClr val="tx1"/>
                </a:solidFill>
                <a:effectLst/>
                <a:latin typeface="Arial" panose="020B0604020202020204" pitchFamily="34" charset="0"/>
              </a:rPr>
              <a:t>Why It Matters:</a:t>
            </a:r>
            <a:endParaRPr kumimoji="0" lang="en-US" altLang="en-US" sz="2000" b="0" i="0" u="none" strike="noStrike" cap="none" normalizeH="0" baseline="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smtClean="0">
                <a:ln>
                  <a:noFill/>
                </a:ln>
                <a:solidFill>
                  <a:schemeClr val="tx1"/>
                </a:solidFill>
                <a:effectLst/>
                <a:latin typeface="Arial" panose="020B0604020202020204" pitchFamily="34" charset="0"/>
              </a:rPr>
              <a:t>Educators stay in control of grading, feedback, and ethics.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smtClean="0">
                <a:ln>
                  <a:noFill/>
                </a:ln>
                <a:solidFill>
                  <a:schemeClr val="tx1"/>
                </a:solidFill>
                <a:effectLst/>
                <a:latin typeface="Arial" panose="020B0604020202020204" pitchFamily="34" charset="0"/>
              </a:rPr>
              <a:t>Researchers make final calls on hypotheses, summaries, or citations.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smtClean="0">
                <a:ln>
                  <a:noFill/>
                </a:ln>
                <a:solidFill>
                  <a:schemeClr val="tx1"/>
                </a:solidFill>
                <a:effectLst/>
                <a:latin typeface="Arial" panose="020B0604020202020204" pitchFamily="34" charset="0"/>
              </a:rPr>
              <a:t>Applications:</a:t>
            </a:r>
            <a:endParaRPr kumimoji="0" lang="en-US" altLang="en-US" sz="2000" b="0" i="0" u="none" strike="noStrike" cap="none" normalizeH="0" baseline="0" smtClean="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smtClean="0">
                <a:ln>
                  <a:noFill/>
                </a:ln>
                <a:solidFill>
                  <a:schemeClr val="tx1"/>
                </a:solidFill>
                <a:effectLst/>
                <a:latin typeface="Arial" panose="020B0604020202020204" pitchFamily="34" charset="0"/>
              </a:rPr>
              <a:t>Teachers review AI-generated test questions.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smtClean="0">
                <a:ln>
                  <a:noFill/>
                </a:ln>
                <a:solidFill>
                  <a:schemeClr val="tx1"/>
                </a:solidFill>
                <a:effectLst/>
                <a:latin typeface="Arial" panose="020B0604020202020204" pitchFamily="34" charset="0"/>
              </a:rPr>
              <a:t>Researchers verify AI-generated literature reviews.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smtClean="0">
                <a:ln>
                  <a:noFill/>
                </a:ln>
                <a:solidFill>
                  <a:schemeClr val="tx1"/>
                </a:solidFill>
                <a:effectLst/>
                <a:latin typeface="Arial" panose="020B0604020202020204" pitchFamily="34" charset="0"/>
              </a:rPr>
              <a:t>Workflow:</a:t>
            </a:r>
            <a:r>
              <a:rPr kumimoji="0" lang="en-US" altLang="en-US" sz="2000" b="0" i="0" u="none" strike="noStrike" cap="none" normalizeH="0" baseline="0" smtClean="0">
                <a:ln>
                  <a:noFill/>
                </a:ln>
                <a:solidFill>
                  <a:schemeClr val="tx1"/>
                </a:solidFill>
                <a:effectLst/>
                <a:latin typeface="Arial" panose="020B0604020202020204" pitchFamily="34" charset="0"/>
              </a:rPr>
              <a:t/>
            </a:r>
            <a:br>
              <a:rPr kumimoji="0" lang="en-US" altLang="en-US" sz="2000" b="0" i="0" u="none" strike="noStrike" cap="none" normalizeH="0" baseline="0" smtClean="0">
                <a:ln>
                  <a:noFill/>
                </a:ln>
                <a:solidFill>
                  <a:schemeClr val="tx1"/>
                </a:solidFill>
                <a:effectLst/>
                <a:latin typeface="Arial" panose="020B0604020202020204" pitchFamily="34" charset="0"/>
              </a:rPr>
            </a:br>
            <a:r>
              <a:rPr kumimoji="0" lang="en-US" altLang="en-US" sz="2000" b="0" i="0" u="none" strike="noStrike" cap="none" normalizeH="0" baseline="0" smtClean="0">
                <a:ln>
                  <a:noFill/>
                </a:ln>
                <a:solidFill>
                  <a:schemeClr val="tx1"/>
                </a:solidFill>
                <a:effectLst/>
                <a:latin typeface="Arial Unicode MS"/>
              </a:rPr>
              <a:t>Input → AI Suggestion → Human Review → Final Action</a:t>
            </a:r>
            <a:endParaRPr kumimoji="0" lang="en-US" altLang="en-US" sz="2000" b="0" i="0" u="none" strike="noStrike" cap="none" normalizeH="0" baseline="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smtClean="0">
                <a:ln>
                  <a:noFill/>
                </a:ln>
                <a:solidFill>
                  <a:schemeClr val="tx1"/>
                </a:solidFill>
                <a:effectLst/>
                <a:latin typeface="Arial" panose="020B0604020202020204" pitchFamily="34" charset="0"/>
              </a:rPr>
              <a:t>Reminder:</a:t>
            </a:r>
            <a:r>
              <a:rPr kumimoji="0" lang="en-US" altLang="en-US" sz="2000" b="0" i="0" u="none" strike="noStrike" cap="none" normalizeH="0" baseline="0" smtClean="0">
                <a:ln>
                  <a:noFill/>
                </a:ln>
                <a:solidFill>
                  <a:schemeClr val="tx1"/>
                </a:solidFill>
                <a:effectLst/>
                <a:latin typeface="Arial" panose="020B0604020202020204" pitchFamily="34" charset="0"/>
              </a:rPr>
              <a:t> </a:t>
            </a:r>
            <a:r>
              <a:rPr kumimoji="0" lang="en-US" altLang="en-US" sz="2000" b="0" i="1" u="none" strike="noStrike" cap="none" normalizeH="0" baseline="0" smtClean="0">
                <a:ln>
                  <a:noFill/>
                </a:ln>
                <a:solidFill>
                  <a:schemeClr val="tx1"/>
                </a:solidFill>
                <a:effectLst/>
                <a:latin typeface="Arial" panose="020B0604020202020204" pitchFamily="34" charset="0"/>
              </a:rPr>
              <a:t>AI augments human expertise, not replaces it.</a:t>
            </a:r>
            <a:endParaRPr kumimoji="0" lang="en-US" altLang="en-US" sz="20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71130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Core Components of the AI Ecosystem</a:t>
            </a:r>
            <a:endParaRPr lang="en-IN" dirty="0"/>
          </a:p>
        </p:txBody>
      </p:sp>
      <p:sp>
        <p:nvSpPr>
          <p:cNvPr id="3" name="Content Placeholder 2"/>
          <p:cNvSpPr>
            <a:spLocks noGrp="1"/>
          </p:cNvSpPr>
          <p:nvPr>
            <p:ph idx="1"/>
          </p:nvPr>
        </p:nvSpPr>
        <p:spPr/>
        <p:txBody>
          <a:bodyPr/>
          <a:lstStyle/>
          <a:p>
            <a:r>
              <a:rPr lang="en-US" dirty="0" smtClean="0"/>
              <a:t>ML</a:t>
            </a:r>
          </a:p>
          <a:p>
            <a:r>
              <a:rPr lang="en-US" dirty="0" smtClean="0"/>
              <a:t>DS and Analytics</a:t>
            </a:r>
          </a:p>
          <a:p>
            <a:r>
              <a:rPr lang="en-US" dirty="0" smtClean="0"/>
              <a:t>DL</a:t>
            </a:r>
          </a:p>
          <a:p>
            <a:r>
              <a:rPr lang="en-US" dirty="0" smtClean="0"/>
              <a:t>NLP</a:t>
            </a:r>
          </a:p>
          <a:p>
            <a:r>
              <a:rPr lang="en-US" dirty="0" smtClean="0"/>
              <a:t>CV</a:t>
            </a:r>
          </a:p>
          <a:p>
            <a:r>
              <a:rPr lang="en-US" dirty="0" smtClean="0"/>
              <a:t>LLM</a:t>
            </a:r>
            <a:endParaRPr lang="en-IN" dirty="0"/>
          </a:p>
        </p:txBody>
      </p:sp>
      <p:grpSp>
        <p:nvGrpSpPr>
          <p:cNvPr id="12" name="Group 11"/>
          <p:cNvGrpSpPr/>
          <p:nvPr/>
        </p:nvGrpSpPr>
        <p:grpSpPr>
          <a:xfrm>
            <a:off x="4662535" y="2004770"/>
            <a:ext cx="5653480" cy="3604489"/>
            <a:chOff x="4662535" y="2004770"/>
            <a:chExt cx="5653480" cy="3604489"/>
          </a:xfrm>
        </p:grpSpPr>
        <p:pic>
          <p:nvPicPr>
            <p:cNvPr id="4098" name="Picture 2" descr="An illustration highlighting the relevance and position of LLM within...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2535" y="2004770"/>
              <a:ext cx="5653480" cy="3425344"/>
            </a:xfrm>
            <a:prstGeom prst="rect">
              <a:avLst/>
            </a:prstGeom>
            <a:noFill/>
            <a:extLst>
              <a:ext uri="{909E8E84-426E-40DD-AFC4-6F175D3DCCD1}">
                <a14:hiddenFill xmlns:a14="http://schemas.microsoft.com/office/drawing/2010/main">
                  <a:solidFill>
                    <a:srgbClr val="FFFFFF"/>
                  </a:solidFill>
                </a14:hiddenFill>
              </a:ext>
            </a:extLst>
          </p:spPr>
        </p:pic>
        <p:sp>
          <p:nvSpPr>
            <p:cNvPr id="10" name="Oval 9"/>
            <p:cNvSpPr/>
            <p:nvPr/>
          </p:nvSpPr>
          <p:spPr>
            <a:xfrm>
              <a:off x="4999572" y="3210090"/>
              <a:ext cx="2489703" cy="239916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noFill/>
              </a:endParaRPr>
            </a:p>
          </p:txBody>
        </p:sp>
        <p:sp>
          <p:nvSpPr>
            <p:cNvPr id="11" name="TextBox 10"/>
            <p:cNvSpPr txBox="1"/>
            <p:nvPr/>
          </p:nvSpPr>
          <p:spPr>
            <a:xfrm>
              <a:off x="5511092" y="4984569"/>
              <a:ext cx="733331" cy="307777"/>
            </a:xfrm>
            <a:prstGeom prst="rect">
              <a:avLst/>
            </a:prstGeom>
            <a:noFill/>
          </p:spPr>
          <p:txBody>
            <a:bodyPr wrap="square" rtlCol="0">
              <a:spAutoFit/>
            </a:bodyPr>
            <a:lstStyle/>
            <a:p>
              <a:r>
                <a:rPr lang="en-US" sz="1400" dirty="0" smtClean="0"/>
                <a:t>CV</a:t>
              </a:r>
              <a:endParaRPr lang="en-IN" sz="1400" dirty="0"/>
            </a:p>
          </p:txBody>
        </p:sp>
      </p:grpSp>
    </p:spTree>
    <p:extLst>
      <p:ext uri="{BB962C8B-B14F-4D97-AF65-F5344CB8AC3E}">
        <p14:creationId xmlns:p14="http://schemas.microsoft.com/office/powerpoint/2010/main" val="1298062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Machine Learning (ML)</a:t>
            </a:r>
            <a:br>
              <a:rPr lang="en-IN" dirty="0" smtClean="0"/>
            </a:br>
            <a:endParaRPr lang="en-IN" dirty="0"/>
          </a:p>
        </p:txBody>
      </p:sp>
      <p:sp>
        <p:nvSpPr>
          <p:cNvPr id="3" name="Content Placeholder 2"/>
          <p:cNvSpPr>
            <a:spLocks noGrp="1"/>
          </p:cNvSpPr>
          <p:nvPr>
            <p:ph idx="1"/>
          </p:nvPr>
        </p:nvSpPr>
        <p:spPr/>
        <p:txBody>
          <a:bodyPr>
            <a:normAutofit/>
          </a:bodyPr>
          <a:lstStyle/>
          <a:p>
            <a:pPr marL="457200" lvl="1" indent="0">
              <a:buNone/>
            </a:pPr>
            <a:r>
              <a:rPr lang="en-US" dirty="0" smtClean="0"/>
              <a:t>ML is like teaching a computer by </a:t>
            </a:r>
            <a:r>
              <a:rPr lang="en-US" b="1" dirty="0" smtClean="0"/>
              <a:t>showing it examples</a:t>
            </a:r>
            <a:r>
              <a:rPr lang="en-US" dirty="0" smtClean="0"/>
              <a:t>, rather than giving it step-by-step instructions. Instead of writing code for every possible scenario, you give the computer a lot of data, and it figures out the patterns and rules on its own. The more data it sees, the better it gets.</a:t>
            </a:r>
          </a:p>
          <a:p>
            <a:r>
              <a:rPr lang="en-US" b="1" dirty="0" smtClean="0"/>
              <a:t>Think of it like:</a:t>
            </a:r>
            <a:endParaRPr lang="en-US" dirty="0" smtClean="0"/>
          </a:p>
          <a:p>
            <a:pPr lvl="1"/>
            <a:r>
              <a:rPr lang="en-US" b="1" dirty="0" smtClean="0"/>
              <a:t>Learning to identify cats:</a:t>
            </a:r>
            <a:r>
              <a:rPr lang="en-US" dirty="0" smtClean="0"/>
              <a:t> </a:t>
            </a:r>
            <a:r>
              <a:rPr lang="en-US" dirty="0"/>
              <a:t>You show a child many pictures of cats and dogs, telling them which is which. Eventually, they learn to tell the difference themselves, even with new pictures. ML works similarly by learning from labeled data.</a:t>
            </a:r>
          </a:p>
          <a:p>
            <a:pPr lvl="1">
              <a:lnSpc>
                <a:spcPct val="100000"/>
              </a:lnSpc>
            </a:pPr>
            <a:r>
              <a:rPr lang="en-US" b="1" dirty="0" smtClean="0"/>
              <a:t>Netflix / YouTube / Amazon Prime recommendations:</a:t>
            </a:r>
            <a:r>
              <a:rPr lang="en-US" dirty="0" smtClean="0"/>
              <a:t> </a:t>
            </a:r>
            <a:r>
              <a:rPr lang="en-US" dirty="0"/>
              <a:t>The system learns your preferences from your viewing history and recommends similar shows.</a:t>
            </a:r>
          </a:p>
          <a:p>
            <a:pPr lvl="1"/>
            <a:endParaRPr lang="en-IN" dirty="0"/>
          </a:p>
        </p:txBody>
      </p:sp>
    </p:spTree>
    <p:extLst>
      <p:ext uri="{BB962C8B-B14F-4D97-AF65-F5344CB8AC3E}">
        <p14:creationId xmlns:p14="http://schemas.microsoft.com/office/powerpoint/2010/main" val="3563942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ML in Education and Research</a:t>
            </a:r>
            <a:endParaRPr lang="en-IN" dirty="0"/>
          </a:p>
        </p:txBody>
      </p:sp>
      <p:sp>
        <p:nvSpPr>
          <p:cNvPr id="3" name="Content Placeholder 2"/>
          <p:cNvSpPr>
            <a:spLocks noGrp="1"/>
          </p:cNvSpPr>
          <p:nvPr>
            <p:ph idx="1"/>
          </p:nvPr>
        </p:nvSpPr>
        <p:spPr/>
        <p:txBody>
          <a:bodyPr/>
          <a:lstStyle/>
          <a:p>
            <a:r>
              <a:rPr lang="en-US" b="1" dirty="0" smtClean="0"/>
              <a:t>In Education &amp; Research:</a:t>
            </a:r>
            <a:endParaRPr lang="en-US" dirty="0" smtClean="0"/>
          </a:p>
          <a:p>
            <a:pPr lvl="1"/>
            <a:r>
              <a:rPr lang="en-US" b="1" dirty="0" smtClean="0"/>
              <a:t>Predicting student success:</a:t>
            </a:r>
            <a:r>
              <a:rPr lang="en-US" dirty="0" smtClean="0"/>
              <a:t> Based on past performance data, ML can predict which students might struggle and need extra support.</a:t>
            </a:r>
          </a:p>
          <a:p>
            <a:pPr lvl="1"/>
            <a:r>
              <a:rPr lang="en-US" b="1" dirty="0" smtClean="0"/>
              <a:t>Identifying research trends:</a:t>
            </a:r>
            <a:r>
              <a:rPr lang="en-US" dirty="0" smtClean="0"/>
              <a:t> Analyzing published papers to spot emerging topics or influential researchers.</a:t>
            </a:r>
          </a:p>
          <a:p>
            <a:pPr lvl="1"/>
            <a:r>
              <a:rPr lang="en-US" b="1" dirty="0" smtClean="0"/>
              <a:t>Automating data analysis:</a:t>
            </a:r>
            <a:r>
              <a:rPr lang="en-US" dirty="0" smtClean="0"/>
              <a:t> Quickly processing large datasets to find correlations or anomalies.</a:t>
            </a:r>
          </a:p>
          <a:p>
            <a:endParaRPr lang="en-IN" dirty="0"/>
          </a:p>
        </p:txBody>
      </p:sp>
    </p:spTree>
    <p:extLst>
      <p:ext uri="{BB962C8B-B14F-4D97-AF65-F5344CB8AC3E}">
        <p14:creationId xmlns:p14="http://schemas.microsoft.com/office/powerpoint/2010/main" val="2173576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Deep Learning (DL)</a:t>
            </a:r>
            <a:endParaRPr lang="en-IN" dirty="0"/>
          </a:p>
        </p:txBody>
      </p:sp>
      <p:sp>
        <p:nvSpPr>
          <p:cNvPr id="3" name="Content Placeholder 2"/>
          <p:cNvSpPr>
            <a:spLocks noGrp="1"/>
          </p:cNvSpPr>
          <p:nvPr>
            <p:ph idx="1"/>
          </p:nvPr>
        </p:nvSpPr>
        <p:spPr/>
        <p:txBody>
          <a:bodyPr>
            <a:normAutofit lnSpcReduction="10000"/>
          </a:bodyPr>
          <a:lstStyle/>
          <a:p>
            <a:pPr marL="0" indent="0">
              <a:buNone/>
            </a:pPr>
            <a:r>
              <a:rPr lang="en-US" dirty="0" smtClean="0"/>
              <a:t>Deep Learning is a </a:t>
            </a:r>
            <a:r>
              <a:rPr lang="en-US" i="1" dirty="0" smtClean="0"/>
              <a:t>special type</a:t>
            </a:r>
            <a:r>
              <a:rPr lang="en-US" dirty="0" smtClean="0"/>
              <a:t> of Machine Learning that uses complex, layered structures called </a:t>
            </a:r>
            <a:r>
              <a:rPr lang="en-US" b="1" dirty="0" smtClean="0"/>
              <a:t>neural networks</a:t>
            </a:r>
            <a:r>
              <a:rPr lang="en-US" dirty="0" smtClean="0"/>
              <a:t>, inspired by the human brain. These "deep" networks allow computers to learn from massive amounts of data and discover very intricate patterns that simpler ML methods might miss. It's like having many layers of "thinking" before making a decision.</a:t>
            </a:r>
          </a:p>
          <a:p>
            <a:r>
              <a:rPr lang="en-US" b="1" dirty="0" smtClean="0"/>
              <a:t>Think of it like:</a:t>
            </a:r>
            <a:endParaRPr lang="en-US" dirty="0" smtClean="0"/>
          </a:p>
          <a:p>
            <a:pPr lvl="1"/>
            <a:r>
              <a:rPr lang="en-US" b="1" dirty="0" smtClean="0"/>
              <a:t>Recognizing faces:</a:t>
            </a:r>
            <a:r>
              <a:rPr lang="en-US" dirty="0" smtClean="0"/>
              <a:t> Your brain processes visual information through multiple stages (edges, shapes, features) to recognize a face. Deep learning networks do something similar with digital images.</a:t>
            </a:r>
          </a:p>
          <a:p>
            <a:pPr lvl="1"/>
            <a:r>
              <a:rPr lang="en-US" b="1" dirty="0" smtClean="0"/>
              <a:t>Speech recognition:</a:t>
            </a:r>
            <a:r>
              <a:rPr lang="en-US" dirty="0" smtClean="0"/>
              <a:t> Breaking down complex audio signals into individual words and understanding their meaning.</a:t>
            </a:r>
          </a:p>
          <a:p>
            <a:endParaRPr lang="en-IN" dirty="0"/>
          </a:p>
        </p:txBody>
      </p:sp>
    </p:spTree>
    <p:extLst>
      <p:ext uri="{BB962C8B-B14F-4D97-AF65-F5344CB8AC3E}">
        <p14:creationId xmlns:p14="http://schemas.microsoft.com/office/powerpoint/2010/main" val="4016570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DL in Education and Research</a:t>
            </a:r>
            <a:endParaRPr lang="en-IN" dirty="0"/>
          </a:p>
        </p:txBody>
      </p:sp>
      <p:sp>
        <p:nvSpPr>
          <p:cNvPr id="3" name="Content Placeholder 2"/>
          <p:cNvSpPr>
            <a:spLocks noGrp="1"/>
          </p:cNvSpPr>
          <p:nvPr>
            <p:ph idx="1"/>
          </p:nvPr>
        </p:nvSpPr>
        <p:spPr/>
        <p:txBody>
          <a:bodyPr/>
          <a:lstStyle/>
          <a:p>
            <a:r>
              <a:rPr lang="en-US" b="1" dirty="0" smtClean="0"/>
              <a:t>In Education &amp; Research:</a:t>
            </a:r>
            <a:endParaRPr lang="en-US" dirty="0" smtClean="0"/>
          </a:p>
          <a:p>
            <a:pPr lvl="1"/>
            <a:r>
              <a:rPr lang="en-US" b="1" dirty="0" smtClean="0"/>
              <a:t>Advanced image analysis:</a:t>
            </a:r>
            <a:r>
              <a:rPr lang="en-US" dirty="0" smtClean="0"/>
              <a:t> Identifying specific features in medical scans or astronomical images.</a:t>
            </a:r>
          </a:p>
          <a:p>
            <a:pPr lvl="1"/>
            <a:r>
              <a:rPr lang="en-US" b="1" dirty="0" smtClean="0"/>
              <a:t>Natural language understanding:</a:t>
            </a:r>
            <a:r>
              <a:rPr lang="en-US" dirty="0" smtClean="0"/>
              <a:t> Enabling systems to truly grasp the meaning and nuance of text in research papers or student essays.</a:t>
            </a:r>
          </a:p>
          <a:p>
            <a:pPr lvl="1"/>
            <a:r>
              <a:rPr lang="en-US" b="1" dirty="0" smtClean="0"/>
              <a:t>Generating realistic content:</a:t>
            </a:r>
            <a:r>
              <a:rPr lang="en-US" dirty="0" smtClean="0"/>
              <a:t> Creating new images, text, or even simulations for educational purposes.</a:t>
            </a:r>
          </a:p>
          <a:p>
            <a:endParaRPr lang="en-IN" dirty="0"/>
          </a:p>
        </p:txBody>
      </p:sp>
    </p:spTree>
    <p:extLst>
      <p:ext uri="{BB962C8B-B14F-4D97-AF65-F5344CB8AC3E}">
        <p14:creationId xmlns:p14="http://schemas.microsoft.com/office/powerpoint/2010/main" val="774203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Natural Language Processing (NLP) &amp; Natural Language Understanding (NLU)</a:t>
            </a: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Natural Language Processing is the field of AI that focuses on enabling computers to </a:t>
            </a:r>
            <a:r>
              <a:rPr lang="en-US" b="1" dirty="0" smtClean="0"/>
              <a:t>process, analyze, understand, and generate human language</a:t>
            </a:r>
            <a:r>
              <a:rPr lang="en-US" dirty="0" smtClean="0"/>
              <a:t> in a meaningful way. It's about breaking down language into components a computer can work with.</a:t>
            </a:r>
          </a:p>
          <a:p>
            <a:r>
              <a:rPr lang="en-US" dirty="0" smtClean="0"/>
              <a:t>Natural Language Understanding is a </a:t>
            </a:r>
            <a:r>
              <a:rPr lang="en-US" i="1" dirty="0" smtClean="0"/>
              <a:t>subset</a:t>
            </a:r>
            <a:r>
              <a:rPr lang="en-US" dirty="0" smtClean="0"/>
              <a:t> of NLP, specifically focused on enabling computers to </a:t>
            </a:r>
            <a:r>
              <a:rPr lang="en-US" b="1" dirty="0" smtClean="0"/>
              <a:t>comprehend the meaning and intent</a:t>
            </a:r>
            <a:r>
              <a:rPr lang="en-US" dirty="0" smtClean="0"/>
              <a:t> behind human language. It's not just about recognizing words, but truly understanding what those words mean in context.</a:t>
            </a:r>
          </a:p>
          <a:p>
            <a:r>
              <a:rPr lang="en-US" b="1" dirty="0" smtClean="0"/>
              <a:t>Think of it like:</a:t>
            </a:r>
            <a:endParaRPr lang="en-US" dirty="0" smtClean="0"/>
          </a:p>
          <a:p>
            <a:pPr lvl="1"/>
            <a:r>
              <a:rPr lang="en-US" b="1" dirty="0" smtClean="0"/>
              <a:t>NLP is the mechanic:</a:t>
            </a:r>
            <a:r>
              <a:rPr lang="en-US" dirty="0" smtClean="0"/>
              <a:t> It can dissect a sentence, identify parts of speech, translate words, or summarize text. It deals with the structure and surface-level analysis of language.</a:t>
            </a:r>
          </a:p>
          <a:p>
            <a:pPr lvl="1"/>
            <a:r>
              <a:rPr lang="en-US" b="1" dirty="0" smtClean="0"/>
              <a:t>NLU is the insightful reader:</a:t>
            </a:r>
            <a:r>
              <a:rPr lang="en-US" dirty="0" smtClean="0"/>
              <a:t> It goes deeper, understanding sarcasm, ambiguities, and the overall message, even if the wording is complex or indirect.</a:t>
            </a:r>
          </a:p>
          <a:p>
            <a:endParaRPr lang="en-IN" dirty="0"/>
          </a:p>
        </p:txBody>
      </p:sp>
    </p:spTree>
    <p:extLst>
      <p:ext uri="{BB962C8B-B14F-4D97-AF65-F5344CB8AC3E}">
        <p14:creationId xmlns:p14="http://schemas.microsoft.com/office/powerpoint/2010/main" val="34908170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NLP NLU in Education and Research</a:t>
            </a:r>
            <a:endParaRPr lang="en-IN" dirty="0"/>
          </a:p>
        </p:txBody>
      </p:sp>
      <p:sp>
        <p:nvSpPr>
          <p:cNvPr id="3" name="Content Placeholder 2"/>
          <p:cNvSpPr>
            <a:spLocks noGrp="1"/>
          </p:cNvSpPr>
          <p:nvPr>
            <p:ph idx="1"/>
          </p:nvPr>
        </p:nvSpPr>
        <p:spPr/>
        <p:txBody>
          <a:bodyPr>
            <a:normAutofit fontScale="92500" lnSpcReduction="10000"/>
          </a:bodyPr>
          <a:lstStyle/>
          <a:p>
            <a:pPr marL="0" indent="0">
              <a:buNone/>
            </a:pPr>
            <a:endParaRPr lang="en-US" dirty="0" smtClean="0"/>
          </a:p>
          <a:p>
            <a:pPr lvl="1"/>
            <a:r>
              <a:rPr lang="en-US" b="1" dirty="0" smtClean="0"/>
              <a:t>Sentiment analysis:</a:t>
            </a:r>
            <a:r>
              <a:rPr lang="en-US" dirty="0" smtClean="0"/>
              <a:t> Understanding the emotional tone of student feedback or researcher discussions.</a:t>
            </a:r>
          </a:p>
          <a:p>
            <a:pPr lvl="1"/>
            <a:r>
              <a:rPr lang="en-US" b="1" dirty="0" smtClean="0"/>
              <a:t>Information extraction:</a:t>
            </a:r>
            <a:r>
              <a:rPr lang="en-US" dirty="0" smtClean="0"/>
              <a:t> Pulling key facts, entities, and relationships from unstructured text in research papers.</a:t>
            </a:r>
          </a:p>
          <a:p>
            <a:pPr lvl="1"/>
            <a:r>
              <a:rPr lang="en-US" b="1" dirty="0" smtClean="0"/>
              <a:t>Automated essay scoring:</a:t>
            </a:r>
            <a:r>
              <a:rPr lang="en-US" dirty="0" smtClean="0"/>
              <a:t> Assessing the coherence and content of written assignments.</a:t>
            </a:r>
          </a:p>
          <a:p>
            <a:pPr lvl="1"/>
            <a:r>
              <a:rPr lang="en-US" b="1" dirty="0" err="1" smtClean="0"/>
              <a:t>Chatbots</a:t>
            </a:r>
            <a:r>
              <a:rPr lang="en-US" b="1" dirty="0" smtClean="0"/>
              <a:t> and virtual assistants:</a:t>
            </a:r>
            <a:r>
              <a:rPr lang="en-US" dirty="0" smtClean="0"/>
              <a:t> Understanding student queries and providing relevant information or support.</a:t>
            </a:r>
          </a:p>
          <a:p>
            <a:pPr lvl="1"/>
            <a:r>
              <a:rPr lang="en-US" b="1" dirty="0" smtClean="0"/>
              <a:t>Plagiarism detection:</a:t>
            </a:r>
            <a:r>
              <a:rPr lang="en-US" dirty="0" smtClean="0"/>
              <a:t> Analyzing text for originality and similarity to existing content.</a:t>
            </a:r>
          </a:p>
          <a:p>
            <a:pPr marL="457200" lvl="1" indent="0">
              <a:buNone/>
            </a:pPr>
            <a:endParaRPr lang="en-US" b="1" dirty="0" smtClean="0"/>
          </a:p>
          <a:p>
            <a:pPr marL="457200" lvl="1" indent="0">
              <a:buNone/>
            </a:pPr>
            <a:r>
              <a:rPr lang="en-US" b="1" dirty="0" smtClean="0"/>
              <a:t>NLP and NLU are the foundational sciences and techniques that enable Large Language Models (LLMs) to exist and function.</a:t>
            </a:r>
            <a:r>
              <a:rPr lang="en-US" dirty="0" smtClean="0"/>
              <a:t> LLMs are advanced applications of NLP/NLU, leveraging Deep Learning to perform highly sophisticated language tasks.</a:t>
            </a:r>
          </a:p>
          <a:p>
            <a:endParaRPr lang="en-IN" dirty="0"/>
          </a:p>
        </p:txBody>
      </p:sp>
    </p:spTree>
    <p:extLst>
      <p:ext uri="{BB962C8B-B14F-4D97-AF65-F5344CB8AC3E}">
        <p14:creationId xmlns:p14="http://schemas.microsoft.com/office/powerpoint/2010/main" val="29269268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1572</TotalTime>
  <Words>2581</Words>
  <Application>Microsoft Office PowerPoint</Application>
  <PresentationFormat>Widescreen</PresentationFormat>
  <Paragraphs>218</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Arial Unicode MS</vt:lpstr>
      <vt:lpstr>Calibri</vt:lpstr>
      <vt:lpstr>Calibri Light</vt:lpstr>
      <vt:lpstr>Office Theme</vt:lpstr>
      <vt:lpstr>AI ML DL CV NLP LLM</vt:lpstr>
      <vt:lpstr>AI and its relevance in Academics &amp; Research</vt:lpstr>
      <vt:lpstr>Core Components of the AI Ecosystem</vt:lpstr>
      <vt:lpstr>Machine Learning (ML) </vt:lpstr>
      <vt:lpstr>ML in Education and Research</vt:lpstr>
      <vt:lpstr>Deep Learning (DL)</vt:lpstr>
      <vt:lpstr>DL in Education and Research</vt:lpstr>
      <vt:lpstr>Natural Language Processing (NLP) &amp; Natural Language Understanding (NLU)</vt:lpstr>
      <vt:lpstr>NLP NLU in Education and Research</vt:lpstr>
      <vt:lpstr>Large Language Models (LLMs)</vt:lpstr>
      <vt:lpstr>LLMs in Education and Research</vt:lpstr>
      <vt:lpstr>Computer Vision (CV)</vt:lpstr>
      <vt:lpstr>CV in Education and Research </vt:lpstr>
      <vt:lpstr>How They Create an Ecosystem for Academia and Research</vt:lpstr>
      <vt:lpstr>Examples of the Ecosystem in Action in Education &amp; Research:</vt:lpstr>
      <vt:lpstr>Examples of the Ecosystem in Action in Education &amp; Research:</vt:lpstr>
      <vt:lpstr>Positive Impact on Education</vt:lpstr>
      <vt:lpstr>Why AI Is Relevant Now</vt:lpstr>
      <vt:lpstr>Positive Impact on Research</vt:lpstr>
      <vt:lpstr>Transformative Potential of AI &amp; GenAI in Education &amp; Research</vt:lpstr>
      <vt:lpstr>Bias and Fairness in AI</vt:lpstr>
      <vt:lpstr>Data Privacy in AI Applications</vt:lpstr>
      <vt:lpstr>Academic Integrity and AI</vt:lpstr>
      <vt:lpstr>Explainability of AI Models</vt:lpstr>
      <vt:lpstr>Human-in-the-Loop (HITL) AI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ML DL CV NLP LLM</dc:title>
  <dc:creator>Admin</dc:creator>
  <cp:lastModifiedBy>Admin</cp:lastModifiedBy>
  <cp:revision>14</cp:revision>
  <dcterms:created xsi:type="dcterms:W3CDTF">2025-06-01T04:44:52Z</dcterms:created>
  <dcterms:modified xsi:type="dcterms:W3CDTF">2025-06-02T06:57:51Z</dcterms:modified>
</cp:coreProperties>
</file>