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49E6A-43C0-4D95-9963-AA719CB9C70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0538E-E153-442F-A181-BDCD339B1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657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0538E-E153-442F-A181-BDCD339B1B33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56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1ACC-19E9-47E8-B3EC-6B8AAF978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D7E45-65EB-43F8-92AE-80A9FBFC4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96C14-03E3-4353-A717-9E8B3B34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A17C-7B7C-4B3D-8C99-2AA21398DC9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8FCD-8E38-45BD-86DB-15409A3E8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C7FE-79C8-4376-859E-93C127A6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4697-F757-414E-8931-6470042AA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68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217F-E8A4-4A65-98B0-14A6EBC5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04FE6-E450-40AD-8EC6-9592FAD6C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B7659-BE07-4F1D-B12D-9B341122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A17C-7B7C-4B3D-8C99-2AA21398DC9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531FB-2A79-48AD-BFC0-A25A6250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BC50C-2211-4941-B842-490FCFB7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4697-F757-414E-8931-6470042AA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62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0F93E-49ED-4B0D-BA4A-D606E643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A8CF6-A510-446F-8CD9-83A443D60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8C4A9-02FA-4C90-BFD7-9EA0D2EA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A17C-7B7C-4B3D-8C99-2AA21398DC9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6209A-7A49-4220-AFF2-A5557520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B09C3-08D4-408D-9174-BF002417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4697-F757-414E-8931-6470042AA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48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12DD-CC7F-4D22-AA2D-6DBCB518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EC223-C6DF-40B7-A115-E9B3CB02E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35459-9FBF-4C73-A343-7CDBE5F1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A17C-7B7C-4B3D-8C99-2AA21398DC9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9F0FF-7CB7-4FB6-98FA-E6A34AA4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080AC-AA30-40F7-82BF-DFD056CE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4697-F757-414E-8931-6470042AA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8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14F5-E8A0-49B2-BF98-EC434100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175A1-F972-4978-8E0E-7E023A635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A51EF-01BE-44AB-9371-66D9835C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A17C-7B7C-4B3D-8C99-2AA21398DC9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04148-6836-482D-A7E0-11203948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59DA9-81E6-4C21-8C80-F86C0190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4697-F757-414E-8931-6470042AA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53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C31C-4BCE-4F56-916B-D4FB566E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8176-9936-444B-80C7-AF8294EF9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13413-1368-48BB-BC34-40BBC58B4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E6886-B3E3-4250-8422-D8B6773C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A17C-7B7C-4B3D-8C99-2AA21398DC9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912CA-C755-418F-94D4-D1FD101E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410B0-EDE3-471E-990A-DCE8A25E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4697-F757-414E-8931-6470042AA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44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D8AC-D4C6-4D7C-B48B-F5FC47AF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B90A0-68A1-4843-A1DD-108A2BAFA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F8296-6D61-47F9-A525-B0A85507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BC91E-1604-4E90-A609-B0A05FAB8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221DB-B86D-4DAD-9F7D-547570ADB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5A616-9D64-4A43-BE4F-E7B32B9C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A17C-7B7C-4B3D-8C99-2AA21398DC9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731F2-9AF1-4902-8925-96A40DC1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27272-C1A0-4048-BD8F-1B012CF6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4697-F757-414E-8931-6470042AA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45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B442-5809-47EB-AF91-AB5A5F7C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68AA4-0708-47CB-B356-1F966E3F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A17C-7B7C-4B3D-8C99-2AA21398DC9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CCD78-D775-41F0-AFEC-27952127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CE860-9E44-44D6-B1E2-632C3BC4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4697-F757-414E-8931-6470042AA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84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A7EBD-F5DD-4483-9132-C4AD15B4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A17C-7B7C-4B3D-8C99-2AA21398DC9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02D22-CE51-4312-A717-3B724B36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B6375-DB11-4E81-AA97-FDE9008D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4697-F757-414E-8931-6470042AA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16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6E50-2BD1-4508-83FF-7870387B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6306F-D578-4570-81ED-647A67FFF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66898-F3FB-4914-9D5F-16557F3AA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5268B-1874-4320-BA22-971BA19D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A17C-7B7C-4B3D-8C99-2AA21398DC9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45107-990B-4DBE-ABD3-345CAD35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87F3C-D41F-4B06-A6DB-236DA634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4697-F757-414E-8931-6470042AA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5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6127-42AB-4A28-8F9E-7902AC7D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CFEEB-BE16-44F6-B5BD-91945C9D6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7A919-2AE2-4FBF-8E79-B1062B9C4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BC8A5-146B-4E70-A05A-2810DAE7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A17C-7B7C-4B3D-8C99-2AA21398DC9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26767-278D-41EE-9AE6-287E2FF3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5EC38-3F1A-4B0C-AD9C-FE85464C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4697-F757-414E-8931-6470042AA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0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019AF-57F9-4E2F-BE35-6D68F845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F072D-949D-471D-8B3A-B0B08C7A1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97AE6-E2D9-400F-9DDF-98474297A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8A17C-7B7C-4B3D-8C99-2AA21398DC9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58329-7C9D-406A-B8B9-6B4BAA087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04FA4-326E-489F-A45E-57B677C27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24697-F757-414E-8931-6470042AA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3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1BDF-5EBB-4DDD-AEB7-C3031E16C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Accuracy Matrices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03D8F-B712-4E26-AC4B-29C400A2FB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96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02081-8548-425D-95A2-AD524EF3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Differences Between BLEU and ROUGE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CD09C7-C4CD-4230-9685-A79487CD65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867176"/>
              </p:ext>
            </p:extLst>
          </p:nvPr>
        </p:nvGraphicFramePr>
        <p:xfrm>
          <a:off x="838200" y="1551940"/>
          <a:ext cx="105156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15422408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1156350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34869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BLEU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ROUGE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61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Focus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Measures </a:t>
                      </a:r>
                      <a:r>
                        <a:rPr lang="en-US" b="1" dirty="0"/>
                        <a:t>precision</a:t>
                      </a:r>
                      <a:r>
                        <a:rPr lang="en-US" dirty="0"/>
                        <a:t> of n-grams (focuses on exact matches in the candidate).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Measures </a:t>
                      </a:r>
                      <a:r>
                        <a:rPr lang="en-US" b="1" dirty="0"/>
                        <a:t>recall</a:t>
                      </a:r>
                      <a:r>
                        <a:rPr lang="en-US" dirty="0"/>
                        <a:t> (focuses on matching n-grams in the reference).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76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Strengths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for evaluating </a:t>
                      </a:r>
                      <a:r>
                        <a:rPr lang="en-US" b="1" dirty="0"/>
                        <a:t>short, well-structured outputs</a:t>
                      </a:r>
                      <a:r>
                        <a:rPr lang="en-US" dirty="0"/>
                        <a:t> like machine translation.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Better for </a:t>
                      </a:r>
                      <a:r>
                        <a:rPr lang="en-US" b="1" dirty="0"/>
                        <a:t>summarization tasks</a:t>
                      </a:r>
                      <a:r>
                        <a:rPr lang="en-US" dirty="0"/>
                        <a:t> and longer, more flexible text.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20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Handling Paraphrasing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Poor: Penalizes even valid paraphrasing due to lack of overlap.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Handles paraphrasing better by prioritizing recall and the LCS.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6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Penalty for Brevity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Penalizes short candidates with a brevity penalty.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Recall-based metric naturally favors longer candidates.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059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295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33F8-115F-44A9-A5FC-0BB3EC60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Use BLEU or ROUGE or Both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B9782-68BE-4EDD-8D94-B657331CB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79" y="1818239"/>
            <a:ext cx="5774592" cy="2791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015C38-E33D-4F46-83F9-6115F538D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472" y="1818239"/>
            <a:ext cx="5774592" cy="28971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AADD6A-FBF5-4875-B017-9CEF191D9549}"/>
              </a:ext>
            </a:extLst>
          </p:cNvPr>
          <p:cNvSpPr/>
          <p:nvPr/>
        </p:nvSpPr>
        <p:spPr>
          <a:xfrm>
            <a:off x="1056513" y="4647358"/>
            <a:ext cx="107500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When to Use Both</a:t>
            </a:r>
          </a:p>
          <a:p>
            <a:r>
              <a:rPr lang="en-US" dirty="0"/>
              <a:t>In many cases, it is helpful to use both BLEU and ROUGE: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BLEU</a:t>
            </a:r>
            <a:r>
              <a:rPr lang="en-US" dirty="0"/>
              <a:t> evaluates </a:t>
            </a:r>
            <a:r>
              <a:rPr lang="en-US" b="1" dirty="0"/>
              <a:t>precision</a:t>
            </a:r>
            <a:r>
              <a:rPr lang="en-US" dirty="0"/>
              <a:t> (are generated words accurate?).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ROUGE</a:t>
            </a:r>
            <a:r>
              <a:rPr lang="en-US" dirty="0"/>
              <a:t> evaluates </a:t>
            </a:r>
            <a:r>
              <a:rPr lang="en-US" b="1" dirty="0"/>
              <a:t>recall</a:t>
            </a:r>
            <a:r>
              <a:rPr lang="en-US" dirty="0"/>
              <a:t> (does the generated text capture the reference's meaning?).</a:t>
            </a:r>
          </a:p>
          <a:p>
            <a:r>
              <a:rPr lang="en-US" dirty="0"/>
              <a:t>For 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machine translation, BLEU ensures precision while ROUGE ensures fluency and flexibility.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summarization, BLEU ensures accuracy in capturing key details, and ROUGE measures overall coverage.</a:t>
            </a:r>
          </a:p>
        </p:txBody>
      </p:sp>
    </p:spTree>
    <p:extLst>
      <p:ext uri="{BB962C8B-B14F-4D97-AF65-F5344CB8AC3E}">
        <p14:creationId xmlns:p14="http://schemas.microsoft.com/office/powerpoint/2010/main" val="1151404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9E29-7328-421E-B8D7-D0FE972B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BLEU and ROUGE gives different signal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3A33E-8A89-43C8-8DBF-08AC84B44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Other Complementary Metrics</a:t>
            </a:r>
          </a:p>
          <a:p>
            <a:pPr lvl="1"/>
            <a:r>
              <a:rPr lang="en-US" dirty="0"/>
              <a:t>If BLEU and ROUGE give different signals, you can include other metrics to gain a holistic understanding:</a:t>
            </a:r>
          </a:p>
          <a:p>
            <a:pPr lvl="1"/>
            <a:r>
              <a:rPr lang="en-US" b="1" dirty="0"/>
              <a:t>METEOR</a:t>
            </a:r>
            <a:r>
              <a:rPr lang="en-US" dirty="0"/>
              <a:t>: Focuses on semantic similarity and accounts for synonyms.</a:t>
            </a:r>
          </a:p>
          <a:p>
            <a:pPr lvl="1"/>
            <a:r>
              <a:rPr lang="en-US" b="1" dirty="0" err="1"/>
              <a:t>CIDEr</a:t>
            </a:r>
            <a:r>
              <a:rPr lang="en-US" dirty="0"/>
              <a:t>: Optimized for image captioning tasks.</a:t>
            </a:r>
          </a:p>
          <a:p>
            <a:pPr lvl="1"/>
            <a:r>
              <a:rPr lang="en-US" b="1" dirty="0" err="1"/>
              <a:t>BERTScore</a:t>
            </a:r>
            <a:r>
              <a:rPr lang="en-US" dirty="0"/>
              <a:t>: Uses embeddings from BERT to measure semantic similarity (better for capturing paraphrasing and nuance).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41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B586-1FB8-456B-BAF3-C174CB67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Metrics Based on Task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CCA7-1F74-4BBA-AB9E-9B368CAF5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Scenario 1: Machine Translation</a:t>
            </a:r>
          </a:p>
          <a:p>
            <a:pPr lvl="1"/>
            <a:r>
              <a:rPr lang="en-IN" b="1" dirty="0"/>
              <a:t>Main Metric</a:t>
            </a:r>
            <a:r>
              <a:rPr lang="en-IN" dirty="0"/>
              <a:t>: BLEU (precision-heavy metric is preferred).</a:t>
            </a:r>
          </a:p>
          <a:p>
            <a:pPr lvl="1"/>
            <a:r>
              <a:rPr lang="en-IN" b="1" dirty="0"/>
              <a:t>Supplementary Metric</a:t>
            </a:r>
            <a:r>
              <a:rPr lang="en-IN" dirty="0"/>
              <a:t>: ROUGE-1 or </a:t>
            </a:r>
            <a:r>
              <a:rPr lang="en-IN" dirty="0" err="1"/>
              <a:t>BERTScore</a:t>
            </a:r>
            <a:r>
              <a:rPr lang="en-IN" dirty="0"/>
              <a:t> (to check recall and semantic similarity).</a:t>
            </a:r>
          </a:p>
          <a:p>
            <a:r>
              <a:rPr lang="en-IN" b="1" dirty="0"/>
              <a:t>Scenario 2: Summarization</a:t>
            </a:r>
          </a:p>
          <a:p>
            <a:pPr lvl="1"/>
            <a:r>
              <a:rPr lang="en-IN" b="1" dirty="0"/>
              <a:t>Main Metric</a:t>
            </a:r>
            <a:r>
              <a:rPr lang="en-IN" dirty="0"/>
              <a:t>: ROUGE (recall-focused for evaluating overall coverage).</a:t>
            </a:r>
          </a:p>
          <a:p>
            <a:pPr lvl="1"/>
            <a:r>
              <a:rPr lang="en-IN" b="1" dirty="0"/>
              <a:t>Supplementary Metric</a:t>
            </a:r>
            <a:r>
              <a:rPr lang="en-IN" dirty="0"/>
              <a:t>: METEOR or </a:t>
            </a:r>
            <a:r>
              <a:rPr lang="en-IN" dirty="0" err="1"/>
              <a:t>BERTScore</a:t>
            </a:r>
            <a:r>
              <a:rPr lang="en-IN" dirty="0"/>
              <a:t> (to evaluate paraphrasing and nuance).</a:t>
            </a:r>
          </a:p>
          <a:p>
            <a:r>
              <a:rPr lang="en-IN" b="1" dirty="0"/>
              <a:t>Scenario 3: Open-Ended Text Generation</a:t>
            </a:r>
          </a:p>
          <a:p>
            <a:pPr lvl="1"/>
            <a:r>
              <a:rPr lang="en-IN" b="1" dirty="0"/>
              <a:t>Main Metric</a:t>
            </a:r>
            <a:r>
              <a:rPr lang="en-IN" dirty="0"/>
              <a:t>: </a:t>
            </a:r>
            <a:r>
              <a:rPr lang="en-IN" dirty="0" err="1"/>
              <a:t>BERTScore</a:t>
            </a:r>
            <a:r>
              <a:rPr lang="en-IN" dirty="0"/>
              <a:t> (semantic similarity matters most).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469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3E58-A01A-485F-9D0B-772950FD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EDB-9861-4192-94D2-3925CDCE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choice of metrics depends heavily on the </a:t>
            </a:r>
            <a:r>
              <a:rPr lang="en-US" b="1" dirty="0"/>
              <a:t>task requirements</a:t>
            </a:r>
            <a:r>
              <a:rPr lang="en-US" dirty="0"/>
              <a:t>:</a:t>
            </a:r>
          </a:p>
          <a:p>
            <a:r>
              <a:rPr lang="en-US" dirty="0"/>
              <a:t>If </a:t>
            </a:r>
            <a:r>
              <a:rPr lang="en-US" b="1" dirty="0"/>
              <a:t>precision</a:t>
            </a:r>
            <a:r>
              <a:rPr lang="en-US" dirty="0"/>
              <a:t> and structure are critical: Focus on </a:t>
            </a:r>
            <a:r>
              <a:rPr lang="en-US" b="1" dirty="0"/>
              <a:t>BLEU</a:t>
            </a:r>
            <a:r>
              <a:rPr lang="en-US" dirty="0"/>
              <a:t>.</a:t>
            </a:r>
          </a:p>
          <a:p>
            <a:r>
              <a:rPr lang="en-US" dirty="0"/>
              <a:t>If </a:t>
            </a:r>
            <a:r>
              <a:rPr lang="en-US" b="1" dirty="0"/>
              <a:t>recall</a:t>
            </a:r>
            <a:r>
              <a:rPr lang="en-US" dirty="0"/>
              <a:t> and </a:t>
            </a:r>
            <a:r>
              <a:rPr lang="en-US" b="1" dirty="0"/>
              <a:t>flexibility</a:t>
            </a:r>
            <a:r>
              <a:rPr lang="en-US" dirty="0"/>
              <a:t> are key: Focus on </a:t>
            </a:r>
            <a:r>
              <a:rPr lang="en-US" b="1" dirty="0"/>
              <a:t>ROUGE</a:t>
            </a:r>
            <a:r>
              <a:rPr lang="en-US" dirty="0"/>
              <a:t>.</a:t>
            </a:r>
          </a:p>
          <a:p>
            <a:r>
              <a:rPr lang="en-US" dirty="0"/>
              <a:t>If semantics or meaning matters most: Use </a:t>
            </a:r>
            <a:r>
              <a:rPr lang="en-US" b="1" dirty="0" err="1"/>
              <a:t>BERTScore</a:t>
            </a:r>
            <a:r>
              <a:rPr lang="en-US" dirty="0"/>
              <a:t> or </a:t>
            </a:r>
            <a:r>
              <a:rPr lang="en-US" b="1" dirty="0"/>
              <a:t>METEOR</a:t>
            </a:r>
            <a:r>
              <a:rPr lang="en-US" dirty="0"/>
              <a:t> alongside BLEU/ROUGE.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871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451F-B2CD-4C8D-9A85-7FD439C5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METEOR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6008A-2257-49EE-AF4B-DD31C8BCC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1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METEOR (Metric for Evaluation of Translation with Explicit </a:t>
            </a:r>
            <a:r>
              <a:rPr lang="en-US" dirty="0" err="1"/>
              <a:t>ORdering</a:t>
            </a:r>
            <a:r>
              <a:rPr lang="en-US" dirty="0"/>
              <a:t>) metric evaluates </a:t>
            </a:r>
            <a:r>
              <a:rPr lang="en-US" b="1" dirty="0"/>
              <a:t>machine translation</a:t>
            </a:r>
            <a:r>
              <a:rPr lang="en-US" dirty="0"/>
              <a:t> quality with greater sensitivity to linguistic phenomena compared to BLEU.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6443BF-BF4C-472F-8FF1-6EAF88504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06" y="3156043"/>
            <a:ext cx="5890842" cy="2769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2BFB5A-6C0C-405D-8BAA-EDCC04E07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48" y="3021106"/>
            <a:ext cx="5791200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43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708D-F2C5-4B4B-851B-ECAC66A5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B1FD93-AC1A-4284-813A-7EFFCC524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629" y="1610471"/>
            <a:ext cx="4256936" cy="511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63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7211-EA5E-434F-9601-63D60AE2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CIDEr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50051-187D-47B6-9693-D697F0945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49151"/>
          </a:xfrm>
        </p:spPr>
        <p:txBody>
          <a:bodyPr/>
          <a:lstStyle/>
          <a:p>
            <a:pPr algn="just"/>
            <a:r>
              <a:rPr lang="en-US" b="1" dirty="0" err="1"/>
              <a:t>CIDEr</a:t>
            </a:r>
            <a:r>
              <a:rPr lang="en-US" b="1" dirty="0"/>
              <a:t> (Consensus-based Image Description Evaluation)</a:t>
            </a:r>
            <a:r>
              <a:rPr lang="en-US" dirty="0"/>
              <a:t> is a metric used for evaluating the quality of generated sentences, typically in tasks like image captioning or text generation. It belongs to the category of </a:t>
            </a:r>
            <a:r>
              <a:rPr lang="en-US" b="1" dirty="0"/>
              <a:t>text similarity metrics</a:t>
            </a:r>
            <a:r>
              <a:rPr lang="en-US" dirty="0"/>
              <a:t>, as it evaluates the similarity between a candidate text (e.g., a generated caption) and reference texts (e.g., human-written captions).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067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4E4E-25BA-4260-97E1-438102FF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</a:t>
            </a:r>
            <a:r>
              <a:rPr lang="en-IN" dirty="0" err="1"/>
              <a:t>CIDEr</a:t>
            </a:r>
            <a:r>
              <a:rPr lang="en-IN" dirty="0"/>
              <a:t> Works and use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5B2179-5A43-4458-85CD-E38927301F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7894" y="1690688"/>
            <a:ext cx="1094590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n-gram Similarity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computes the cosine similarity between n-grams of the candidate text and the reference texts.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unigrams, bigrams, and up to 4-grams.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 Weighting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Each n-gram is weighted based on Term Frequency-Inverse Document Frequency (TF-IDF) to emphasize rare but meaningful phrases and discount frequent but less meaningful 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normalizes the similarity scores to make them robust to different lengths of the candidate and reference texts.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Usage:-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Primarily in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captioning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tasks to compare generated captions against reference captions.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Also used in other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generation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tasks where the goal is to align generated text with human expectations.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b="1" dirty="0"/>
              <a:t>Comparison with BLEU and ROUGE:-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BLEU: Focuses on exact n-gram overlap without considering semantic or importance weighting.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ROUGE: Emphasizes recall, suitable for summarization tasks.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Uses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 weighting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it more suitable for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descriptive tasks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captioning where rare terms are important.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811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FCF7-DCCD-4E38-B209-AD70B006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1FDC-B1C6-4D40-9699-810014FF1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25244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TER (Translation Edit Rate)</a:t>
            </a:r>
            <a:r>
              <a:rPr lang="en-US" dirty="0"/>
              <a:t> is a metric used to evaluate the quality of machine translation (MT) by measuring the number of edits required to transform a machine-generated translation (candidate) into a reference translation (human-written). The goal is to quantify the effort a human translator would need to post-edit the candidate translation to match the reference translation.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218F0-F514-4BDC-BDA0-E7160EC02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20" y="1825625"/>
            <a:ext cx="5544324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2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E705-D3E7-4724-B7BC-36751EA8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Matrices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A9E7-82D2-4C50-BBD0-542BDF974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world of Large Language Models (LLMs), the evaluation metrics are broadly categorized into </a:t>
            </a:r>
          </a:p>
          <a:p>
            <a:pPr lvl="1"/>
            <a:r>
              <a:rPr lang="en-US" b="1" dirty="0"/>
              <a:t>text similarity metrics</a:t>
            </a:r>
            <a:r>
              <a:rPr lang="en-US" dirty="0"/>
              <a:t>, </a:t>
            </a:r>
          </a:p>
          <a:p>
            <a:pPr lvl="1"/>
            <a:r>
              <a:rPr lang="en-US" b="1" dirty="0"/>
              <a:t>task-specific metrics</a:t>
            </a:r>
            <a:r>
              <a:rPr lang="en-US" dirty="0"/>
              <a:t>, </a:t>
            </a:r>
          </a:p>
          <a:p>
            <a:pPr lvl="1"/>
            <a:r>
              <a:rPr lang="en-US" b="1" dirty="0"/>
              <a:t>human evaluation metrics</a:t>
            </a:r>
            <a:r>
              <a:rPr lang="en-US" dirty="0"/>
              <a:t>, </a:t>
            </a:r>
          </a:p>
          <a:p>
            <a:pPr lvl="1"/>
            <a:r>
              <a:rPr lang="en-US" b="1" dirty="0"/>
              <a:t>efficiency-based metrics</a:t>
            </a:r>
            <a:r>
              <a:rPr lang="en-US" dirty="0"/>
              <a:t>.</a:t>
            </a:r>
          </a:p>
          <a:p>
            <a:pPr lvl="1"/>
            <a:r>
              <a:rPr lang="en-IN" b="1" dirty="0"/>
              <a:t>Fairness and Bias Metrics</a:t>
            </a:r>
          </a:p>
          <a:p>
            <a:pPr lvl="1"/>
            <a:r>
              <a:rPr lang="en-IN" b="1" dirty="0"/>
              <a:t>Safety and Security Metrics</a:t>
            </a:r>
          </a:p>
          <a:p>
            <a:pPr lvl="1"/>
            <a:r>
              <a:rPr lang="en-IN" b="1" dirty="0"/>
              <a:t>Ethical Considerations</a:t>
            </a:r>
          </a:p>
          <a:p>
            <a:pPr lvl="1"/>
            <a:r>
              <a:rPr lang="en-IN" b="1" dirty="0"/>
              <a:t>Beyond Text-Based Evaluation</a:t>
            </a:r>
          </a:p>
          <a:p>
            <a:pPr lvl="1"/>
            <a:r>
              <a:rPr lang="en-IN" b="1" dirty="0"/>
              <a:t>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4016582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7628-F40E-4CBA-95B6-DF3580B0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and Advantages, Limitation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87961D-D07C-49D3-A164-D2CCA5891772}"/>
              </a:ext>
            </a:extLst>
          </p:cNvPr>
          <p:cNvSpPr/>
          <p:nvPr/>
        </p:nvSpPr>
        <p:spPr>
          <a:xfrm>
            <a:off x="313765" y="1779687"/>
            <a:ext cx="50740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Key Characteristics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Focus on Edit Distance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evaluates how much effort (in terms of text edits) is needed to transform the candidate into the reference, making it highly interpretable.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Unlike metrics such as BLEU or ROUGE, TER is not based on n-gram overlaps but directly evaluates the similarity through edits.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Shift Handling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TER is unique because it accounts for word reordering (shifts), making it suitable for languages with different syntactic structures.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Interpretability</a:t>
            </a:r>
            <a:r>
              <a:rPr lang="en-US" dirty="0"/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dirty="0"/>
              <a:t>TER provides a clear and actionable measure: the lower the TER, the less effort is needed to post-edit the translation.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5EC531D8-329C-4542-8D16-B2C0E7A80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7255" y="2056686"/>
            <a:ext cx="640098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Advantages: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Easy to interpret for human translators and post-editing tasks.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Considers reordering of words, which is crucial for translating between languages with different syntactic structures.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Useful for real-world applications where the translation quality is evaluated based on human effort.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837690F6-E7AE-4454-BD6D-C55A544C6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7256" y="4310056"/>
            <a:ext cx="640098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Limitations: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Penalizes creative or semantically equivalent translations if they deviate too much from the reference wording.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Relies heavily on a single reference translation, which may not capture all valid ways of expressing the same meaning.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Does not explicitly measure fluency or grammatical correctness, focusing only on edit distance.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268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0387-849E-4189-BC0E-B1F072ED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Task-specific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850F-8D29-4327-8432-38146C4AC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3222812" cy="275534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/>
              <a:t>1. Machine Translation</a:t>
            </a:r>
          </a:p>
          <a:p>
            <a:r>
              <a:rPr lang="en-IN" b="1" dirty="0"/>
              <a:t>BLEU (Bilingual Evaluation Understudy)</a:t>
            </a:r>
            <a:endParaRPr lang="en-IN" dirty="0"/>
          </a:p>
          <a:p>
            <a:r>
              <a:rPr lang="en-IN" b="1" dirty="0"/>
              <a:t>ROUGE (Recall-Oriented Understudy for </a:t>
            </a:r>
            <a:r>
              <a:rPr lang="en-IN" b="1" dirty="0" err="1"/>
              <a:t>Gisting</a:t>
            </a:r>
            <a:r>
              <a:rPr lang="en-IN" b="1" dirty="0"/>
              <a:t> Evaluation)</a:t>
            </a:r>
            <a:endParaRPr lang="en-IN" dirty="0"/>
          </a:p>
          <a:p>
            <a:r>
              <a:rPr lang="en-IN" b="1" dirty="0"/>
              <a:t>METEOR (Metric for Evaluation of Translation with Explicit </a:t>
            </a:r>
            <a:r>
              <a:rPr lang="en-IN" b="1" dirty="0" err="1"/>
              <a:t>ORdering</a:t>
            </a:r>
            <a:r>
              <a:rPr lang="en-IN" b="1" dirty="0"/>
              <a:t>)</a:t>
            </a:r>
            <a:endParaRPr lang="en-IN" dirty="0"/>
          </a:p>
          <a:p>
            <a:r>
              <a:rPr lang="en-IN" b="1" dirty="0"/>
              <a:t>TER (Translation Edit Rate)</a:t>
            </a:r>
            <a:endParaRPr lang="en-IN" dirty="0"/>
          </a:p>
          <a:p>
            <a:r>
              <a:rPr lang="en-IN" b="1" dirty="0" err="1"/>
              <a:t>ChrF</a:t>
            </a:r>
            <a:r>
              <a:rPr lang="en-IN" b="1" dirty="0"/>
              <a:t> (Character F-score)</a:t>
            </a:r>
            <a:endParaRPr lang="en-IN" dirty="0"/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EF6BAC-F097-43CE-9BB2-186AEA9D5B9A}"/>
              </a:ext>
            </a:extLst>
          </p:cNvPr>
          <p:cNvSpPr txBox="1">
            <a:spLocks/>
          </p:cNvSpPr>
          <p:nvPr/>
        </p:nvSpPr>
        <p:spPr>
          <a:xfrm>
            <a:off x="4175312" y="1825623"/>
            <a:ext cx="3222812" cy="2316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/>
              <a:t>2. Text Summarization</a:t>
            </a:r>
          </a:p>
          <a:p>
            <a:r>
              <a:rPr lang="en-US" sz="1500" b="1" dirty="0"/>
              <a:t>ROUGE-1</a:t>
            </a:r>
            <a:r>
              <a:rPr lang="en-US" sz="1500" dirty="0"/>
              <a:t>: Unigram overlap.</a:t>
            </a:r>
          </a:p>
          <a:p>
            <a:r>
              <a:rPr lang="en-US" sz="1500" b="1" dirty="0"/>
              <a:t>ROUGE-2</a:t>
            </a:r>
            <a:r>
              <a:rPr lang="en-US" sz="1500" dirty="0"/>
              <a:t>: Bigram overlap.</a:t>
            </a:r>
          </a:p>
          <a:p>
            <a:r>
              <a:rPr lang="en-US" sz="1500" b="1" dirty="0"/>
              <a:t>ROUGE-L</a:t>
            </a:r>
            <a:r>
              <a:rPr lang="en-US" sz="1500" dirty="0"/>
              <a:t>: Longest common subsequence.</a:t>
            </a:r>
          </a:p>
          <a:p>
            <a:r>
              <a:rPr lang="en-US" sz="1500" b="1" dirty="0"/>
              <a:t>BLEU</a:t>
            </a:r>
            <a:r>
              <a:rPr lang="en-US" sz="1500" dirty="0"/>
              <a:t> (less common compared to ROUGE).</a:t>
            </a:r>
          </a:p>
          <a:p>
            <a:r>
              <a:rPr lang="en-US" sz="1500" b="1" dirty="0"/>
              <a:t>METEOR</a:t>
            </a:r>
            <a:endParaRPr lang="en-US" sz="1500" dirty="0"/>
          </a:p>
          <a:p>
            <a:pPr marL="0" indent="0">
              <a:buNone/>
            </a:pPr>
            <a:endParaRPr lang="en-IN" sz="15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860621-0155-463C-BB2A-DCBFFC677D7C}"/>
              </a:ext>
            </a:extLst>
          </p:cNvPr>
          <p:cNvSpPr txBox="1">
            <a:spLocks/>
          </p:cNvSpPr>
          <p:nvPr/>
        </p:nvSpPr>
        <p:spPr>
          <a:xfrm>
            <a:off x="7171766" y="1825623"/>
            <a:ext cx="4554070" cy="2853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/>
              <a:t>3. Text Classification</a:t>
            </a:r>
          </a:p>
          <a:p>
            <a:r>
              <a:rPr lang="en-US" sz="1500" b="1" dirty="0"/>
              <a:t>Accuracy: Correct predictions / Total predictions.</a:t>
            </a:r>
          </a:p>
          <a:p>
            <a:r>
              <a:rPr lang="en-US" sz="1500" b="1" dirty="0"/>
              <a:t>Precision: True positives / (True positives + False positives).</a:t>
            </a:r>
          </a:p>
          <a:p>
            <a:r>
              <a:rPr lang="en-US" sz="1500" b="1" dirty="0"/>
              <a:t>Recall (Sensitivity): True positives / (True positives + False negatives).</a:t>
            </a:r>
          </a:p>
          <a:p>
            <a:r>
              <a:rPr lang="en-US" sz="1500" b="1" dirty="0"/>
              <a:t>F1-Score: Harmonic mean of Precision and Recall.</a:t>
            </a:r>
          </a:p>
          <a:p>
            <a:r>
              <a:rPr lang="en-US" sz="1500" b="1" dirty="0"/>
              <a:t>AUC-ROC (Area Under Curve - Receiver Operating Characteristic)</a:t>
            </a:r>
          </a:p>
          <a:p>
            <a:endParaRPr lang="en-IN" sz="1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2C207-C894-448B-A3D7-852FE55D7B51}"/>
              </a:ext>
            </a:extLst>
          </p:cNvPr>
          <p:cNvSpPr/>
          <p:nvPr/>
        </p:nvSpPr>
        <p:spPr>
          <a:xfrm>
            <a:off x="838200" y="4461550"/>
            <a:ext cx="322281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4. Question Answering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Exact Match (EM)</a:t>
            </a:r>
            <a:r>
              <a:rPr lang="en-US" sz="1500" dirty="0"/>
              <a:t>: Fraction of predictions that exactly match the ground truth.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F1-Score</a:t>
            </a:r>
            <a:r>
              <a:rPr lang="en-US" sz="1500" dirty="0"/>
              <a:t>: Overlap of predicted answer tokens with the reference answer tokens.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BLEU</a:t>
            </a:r>
            <a:r>
              <a:rPr lang="en-US" sz="1500" dirty="0"/>
              <a:t>: For sentence-level comparison.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METEOR</a:t>
            </a:r>
            <a:endParaRPr lang="en-US" sz="15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72154-671A-42A0-9F17-BE8D936A68DB}"/>
              </a:ext>
            </a:extLst>
          </p:cNvPr>
          <p:cNvSpPr/>
          <p:nvPr/>
        </p:nvSpPr>
        <p:spPr>
          <a:xfrm>
            <a:off x="7171766" y="4461550"/>
            <a:ext cx="455407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6. Natural Language Generation (General)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BLEU</a:t>
            </a: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ROUGE</a:t>
            </a: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METEOR</a:t>
            </a: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 err="1"/>
              <a:t>CIDEr</a:t>
            </a:r>
            <a:r>
              <a:rPr lang="en-US" sz="1500" b="1" dirty="0"/>
              <a:t> (Consensus-based Image Description Evaluation)</a:t>
            </a:r>
            <a:r>
              <a:rPr lang="en-US" sz="1500" dirty="0"/>
              <a:t>: Focused on visual captioning tasks but applicable to general NLG.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Perplexity</a:t>
            </a:r>
            <a:r>
              <a:rPr lang="en-US" sz="1500" dirty="0"/>
              <a:t>: Evaluates the fluency of text by computing the inverse probability of the test set.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605885-BFF5-4A31-A2E6-4623D48FD0B9}"/>
              </a:ext>
            </a:extLst>
          </p:cNvPr>
          <p:cNvSpPr/>
          <p:nvPr/>
        </p:nvSpPr>
        <p:spPr>
          <a:xfrm>
            <a:off x="4287370" y="4461550"/>
            <a:ext cx="311075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5. Sentiment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Accuracy</a:t>
            </a: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Precision/Recall/F1</a:t>
            </a: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AUC-ROC</a:t>
            </a: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Confusion Matrix Analysis</a:t>
            </a:r>
            <a:r>
              <a:rPr lang="en-US" sz="1500" dirty="0"/>
              <a:t>: To understand class-specific performance.</a:t>
            </a:r>
          </a:p>
        </p:txBody>
      </p:sp>
    </p:spTree>
    <p:extLst>
      <p:ext uri="{BB962C8B-B14F-4D97-AF65-F5344CB8AC3E}">
        <p14:creationId xmlns:p14="http://schemas.microsoft.com/office/powerpoint/2010/main" val="2504068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2A41-C5A9-4597-BBEA-DD97C8AE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Task-specific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248A7-BE70-46EC-9CE8-75131A7B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80765" cy="2459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500" b="1" dirty="0"/>
              <a:t>7. Dialogue Systems</a:t>
            </a:r>
          </a:p>
          <a:p>
            <a:r>
              <a:rPr lang="en-IN" sz="1500" b="1" dirty="0"/>
              <a:t>BLEU</a:t>
            </a:r>
            <a:r>
              <a:rPr lang="en-IN" sz="1500" dirty="0"/>
              <a:t>: For response overlap.</a:t>
            </a:r>
          </a:p>
          <a:p>
            <a:r>
              <a:rPr lang="en-IN" sz="1500" b="1" dirty="0"/>
              <a:t>METEOR</a:t>
            </a:r>
            <a:r>
              <a:rPr lang="en-IN" sz="1500" dirty="0"/>
              <a:t>: For semantic overlap.</a:t>
            </a:r>
          </a:p>
          <a:p>
            <a:r>
              <a:rPr lang="en-IN" sz="1500" b="1" dirty="0"/>
              <a:t>Perplexity</a:t>
            </a:r>
            <a:r>
              <a:rPr lang="en-IN" sz="1500" dirty="0"/>
              <a:t>: For fluency of generated responses.</a:t>
            </a:r>
          </a:p>
          <a:p>
            <a:r>
              <a:rPr lang="en-IN" sz="1500" b="1" dirty="0"/>
              <a:t>Conversational Success Rate</a:t>
            </a:r>
            <a:r>
              <a:rPr lang="en-IN" sz="1500" dirty="0"/>
              <a:t>: Task-specific success criteria (e.g., slot filling in goal-oriented chatbots).</a:t>
            </a:r>
          </a:p>
          <a:p>
            <a:r>
              <a:rPr lang="en-IN" sz="1500" b="1" dirty="0"/>
              <a:t>Turn-Level Appropriateness</a:t>
            </a:r>
            <a:r>
              <a:rPr lang="en-IN" sz="1500" dirty="0"/>
              <a:t>: Human evaluation or automated scoring for coherence.</a:t>
            </a:r>
          </a:p>
          <a:p>
            <a:endParaRPr lang="en-IN" sz="15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68D5E7-4BD7-4026-B4B0-D5CFED194A54}"/>
              </a:ext>
            </a:extLst>
          </p:cNvPr>
          <p:cNvSpPr txBox="1">
            <a:spLocks/>
          </p:cNvSpPr>
          <p:nvPr/>
        </p:nvSpPr>
        <p:spPr>
          <a:xfrm>
            <a:off x="4809565" y="1822450"/>
            <a:ext cx="2980765" cy="2459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/>
              <a:t>8. Named Entity Recognition (NER)</a:t>
            </a:r>
          </a:p>
          <a:p>
            <a:r>
              <a:rPr lang="en-US" sz="1500" b="1" dirty="0"/>
              <a:t>Precision/Recall/F1</a:t>
            </a:r>
            <a:r>
              <a:rPr lang="en-US" sz="1500" dirty="0"/>
              <a:t>: Evaluated at entity-level or token-level.</a:t>
            </a:r>
          </a:p>
          <a:p>
            <a:r>
              <a:rPr lang="en-US" sz="1500" b="1" dirty="0"/>
              <a:t>Entity-Level Exact Match</a:t>
            </a:r>
            <a:r>
              <a:rPr lang="en-US" sz="1500" dirty="0"/>
              <a:t>: Fraction of entities correctly identified with exact boundaries.</a:t>
            </a:r>
          </a:p>
          <a:p>
            <a:r>
              <a:rPr lang="en-US" sz="1500" b="1" dirty="0"/>
              <a:t>Slot Error Rate (SER)</a:t>
            </a:r>
            <a:r>
              <a:rPr lang="en-US" sz="1500" dirty="0"/>
              <a:t>: Common in spoken language understanding.</a:t>
            </a:r>
          </a:p>
          <a:p>
            <a:pPr marL="0" indent="0">
              <a:buNone/>
            </a:pPr>
            <a:endParaRPr lang="en-IN" sz="1500" dirty="0"/>
          </a:p>
          <a:p>
            <a:endParaRPr lang="en-IN" sz="15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C66B30-B8CF-4D75-A7DB-3E715A2502AA}"/>
              </a:ext>
            </a:extLst>
          </p:cNvPr>
          <p:cNvSpPr txBox="1">
            <a:spLocks/>
          </p:cNvSpPr>
          <p:nvPr/>
        </p:nvSpPr>
        <p:spPr>
          <a:xfrm>
            <a:off x="9112623" y="1822450"/>
            <a:ext cx="2980765" cy="2459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9. Image Captioning</a:t>
            </a:r>
          </a:p>
          <a:p>
            <a:r>
              <a:rPr lang="en-US" sz="1500" b="1" dirty="0"/>
              <a:t>BLEU</a:t>
            </a:r>
            <a:r>
              <a:rPr lang="en-US" sz="1500" dirty="0"/>
              <a:t>: Measures n-gram overlap between predicted and reference captions.</a:t>
            </a:r>
          </a:p>
          <a:p>
            <a:r>
              <a:rPr lang="en-US" sz="1500" b="1" dirty="0"/>
              <a:t>ROUGE</a:t>
            </a:r>
            <a:endParaRPr lang="en-US" sz="1500" dirty="0"/>
          </a:p>
          <a:p>
            <a:r>
              <a:rPr lang="en-US" sz="1500" b="1" dirty="0" err="1"/>
              <a:t>CIDEr</a:t>
            </a:r>
            <a:endParaRPr lang="en-US" sz="1500" dirty="0"/>
          </a:p>
          <a:p>
            <a:r>
              <a:rPr lang="en-US" sz="1500" b="1" dirty="0"/>
              <a:t>SPICE (Semantic Propositional Image Captioning Evaluation)</a:t>
            </a:r>
            <a:r>
              <a:rPr lang="en-US" sz="1500" dirty="0"/>
              <a:t>: Evaluates the semantic content of image captions.</a:t>
            </a:r>
          </a:p>
          <a:p>
            <a:endParaRPr lang="en-IN" sz="1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F1B7A8-7622-440F-8838-5F4A670B4713}"/>
              </a:ext>
            </a:extLst>
          </p:cNvPr>
          <p:cNvSpPr/>
          <p:nvPr/>
        </p:nvSpPr>
        <p:spPr>
          <a:xfrm>
            <a:off x="3621742" y="4974196"/>
            <a:ext cx="363967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10. Text-to-Speech (TTS)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Mean Opinion Score (MOS)</a:t>
            </a:r>
            <a:r>
              <a:rPr lang="en-US" sz="1500" dirty="0"/>
              <a:t>: Subjective human evaluation of audio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WER (Word Error Rate)</a:t>
            </a:r>
            <a:r>
              <a:rPr lang="en-US" sz="1500" dirty="0"/>
              <a:t>: Measures accuracy of generated speech transcription.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Pitch Accuracy and Variability</a:t>
            </a:r>
            <a:r>
              <a:rPr lang="en-US" sz="1500" dirty="0"/>
              <a:t>: Evaluates naturalness in speech generation.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CF4B5C-E56A-4523-8555-460E5CDD7465}"/>
              </a:ext>
            </a:extLst>
          </p:cNvPr>
          <p:cNvSpPr/>
          <p:nvPr/>
        </p:nvSpPr>
        <p:spPr>
          <a:xfrm>
            <a:off x="7833002" y="4951113"/>
            <a:ext cx="406316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11. Speech Recognition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WER (Word Error Rate)</a:t>
            </a:r>
            <a:r>
              <a:rPr lang="en-US" sz="1500" dirty="0"/>
              <a:t>: Percentage of word errors in the transcription.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CER (Character Error Rate)</a:t>
            </a:r>
            <a:r>
              <a:rPr lang="en-US" sz="1500" dirty="0"/>
              <a:t>: Percentage of character errors in the transcription.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TER</a:t>
            </a:r>
            <a:r>
              <a:rPr lang="en-US" sz="1500" dirty="0"/>
              <a:t>: Translation edit rate adapted for speech-to-text.</a:t>
            </a:r>
          </a:p>
        </p:txBody>
      </p:sp>
    </p:spTree>
    <p:extLst>
      <p:ext uri="{BB962C8B-B14F-4D97-AF65-F5344CB8AC3E}">
        <p14:creationId xmlns:p14="http://schemas.microsoft.com/office/powerpoint/2010/main" val="3100430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C63F-0D82-4914-B5FB-CAE52762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Task-specific metrics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95F1C8-E27D-41D6-809C-622F3DBCAC7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980765" cy="2459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12. Coreference Resolution</a:t>
            </a:r>
          </a:p>
          <a:p>
            <a:r>
              <a:rPr lang="en-US" sz="1600" b="1" dirty="0"/>
              <a:t>MUC (Mention-Pair Recall)</a:t>
            </a:r>
            <a:endParaRPr lang="en-US" sz="1600" dirty="0"/>
          </a:p>
          <a:p>
            <a:r>
              <a:rPr lang="en-US" sz="1600" b="1" dirty="0"/>
              <a:t>B3 (Bag of Mentions)</a:t>
            </a:r>
            <a:endParaRPr lang="en-US" sz="1600" dirty="0"/>
          </a:p>
          <a:p>
            <a:r>
              <a:rPr lang="en-US" sz="1600" b="1" dirty="0"/>
              <a:t>CEAF (Constrained Entity Alignment F-Measure)</a:t>
            </a:r>
            <a:endParaRPr lang="en-US" sz="1600" dirty="0"/>
          </a:p>
          <a:p>
            <a:pPr marL="0" indent="0">
              <a:buNone/>
            </a:pPr>
            <a:endParaRPr lang="en-IN" sz="15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890211-1B25-48E2-BEE6-17146CFAABEB}"/>
              </a:ext>
            </a:extLst>
          </p:cNvPr>
          <p:cNvSpPr/>
          <p:nvPr/>
        </p:nvSpPr>
        <p:spPr>
          <a:xfrm>
            <a:off x="4159624" y="1825625"/>
            <a:ext cx="32093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13. Paraphrase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BLEU</a:t>
            </a: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ROUGE</a:t>
            </a: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METEOR</a:t>
            </a: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Pearson/Spearman Correlation</a:t>
            </a:r>
            <a:r>
              <a:rPr lang="en-US" sz="1500" dirty="0"/>
              <a:t>: Evaluates similarity scores.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C83150-EE2D-42DC-98AB-CDA2393DD972}"/>
              </a:ext>
            </a:extLst>
          </p:cNvPr>
          <p:cNvSpPr/>
          <p:nvPr/>
        </p:nvSpPr>
        <p:spPr>
          <a:xfrm>
            <a:off x="7117977" y="1825625"/>
            <a:ext cx="42358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14. Text Simplification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SARI (System Output Against References and Input)</a:t>
            </a:r>
            <a:r>
              <a:rPr lang="en-US" sz="1500" dirty="0"/>
              <a:t>: Evaluates text simplification by comparing against reference simplifications.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68301E-CA5E-4A76-96F5-24E310EC25EA}"/>
              </a:ext>
            </a:extLst>
          </p:cNvPr>
          <p:cNvSpPr/>
          <p:nvPr/>
        </p:nvSpPr>
        <p:spPr>
          <a:xfrm>
            <a:off x="941295" y="4285129"/>
            <a:ext cx="927847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15. Adversarial Robustness (for all tasks)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Error Rate on Adversarial Examples</a:t>
            </a:r>
            <a:r>
              <a:rPr lang="en-US" sz="1500" dirty="0"/>
              <a:t>: Fraction of predictions changed by adversarial inputs.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Robustness Score</a:t>
            </a:r>
            <a:r>
              <a:rPr lang="en-US" sz="1500" dirty="0"/>
              <a:t>: Average perturbation required to fool the model.</a:t>
            </a:r>
          </a:p>
        </p:txBody>
      </p:sp>
    </p:spTree>
    <p:extLst>
      <p:ext uri="{BB962C8B-B14F-4D97-AF65-F5344CB8AC3E}">
        <p14:creationId xmlns:p14="http://schemas.microsoft.com/office/powerpoint/2010/main" val="12293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E361-D9F3-411A-A75D-930AF93D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Human evaluation metrics</a:t>
            </a:r>
            <a:r>
              <a:rPr lang="en-US" dirty="0"/>
              <a:t>, 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860B73-7A15-4847-BD10-44ED5C74BB48}"/>
              </a:ext>
            </a:extLst>
          </p:cNvPr>
          <p:cNvSpPr/>
          <p:nvPr/>
        </p:nvSpPr>
        <p:spPr>
          <a:xfrm>
            <a:off x="838201" y="1690688"/>
            <a:ext cx="38436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1. Fluency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Evaluates the grammatical correctness and naturalness of generated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Example</a:t>
            </a:r>
            <a:r>
              <a:rPr lang="en-US" sz="1500" dirty="0"/>
              <a:t>: Assessing whether the sentence reads smoothly without errors or awkward phrasing.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Use Cases</a:t>
            </a:r>
            <a:r>
              <a:rPr lang="en-US" sz="1500" dirty="0"/>
              <a:t>: Text summarization, machine translation, text generation.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C3A7F-B022-4117-8DD4-3393B5FD504E}"/>
              </a:ext>
            </a:extLst>
          </p:cNvPr>
          <p:cNvSpPr/>
          <p:nvPr/>
        </p:nvSpPr>
        <p:spPr>
          <a:xfrm>
            <a:off x="4903693" y="1690688"/>
            <a:ext cx="34424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2. Coherence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Measures the logical flow and consistency of ideas or sentences in a generated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Example</a:t>
            </a:r>
            <a:r>
              <a:rPr lang="en-US" sz="1500" dirty="0"/>
              <a:t>: Evaluating if the output makes sense contextually.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Use Cases</a:t>
            </a:r>
            <a:r>
              <a:rPr lang="en-US" sz="1500" dirty="0"/>
              <a:t>: Dialogue systems, story generation, text summarization.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A681EA-333F-402A-B6DD-C83FAA3D74A6}"/>
              </a:ext>
            </a:extLst>
          </p:cNvPr>
          <p:cNvSpPr/>
          <p:nvPr/>
        </p:nvSpPr>
        <p:spPr>
          <a:xfrm>
            <a:off x="8568009" y="1690688"/>
            <a:ext cx="300765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3. Relevance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Assesses the alignment of the generated text with the input or task.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Example</a:t>
            </a:r>
            <a:r>
              <a:rPr lang="en-US" sz="1500" dirty="0"/>
              <a:t>: Checking whether a response directly answers the input query.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Use Cases</a:t>
            </a:r>
            <a:r>
              <a:rPr lang="en-US" sz="1500" dirty="0"/>
              <a:t>: Question answering, summarization, chatbot evaluation.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9314D0-6637-4347-BA83-DD9F3366521C}"/>
              </a:ext>
            </a:extLst>
          </p:cNvPr>
          <p:cNvSpPr/>
          <p:nvPr/>
        </p:nvSpPr>
        <p:spPr>
          <a:xfrm>
            <a:off x="900953" y="4331996"/>
            <a:ext cx="35096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4. Adequacy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Measures how much of the information in the reference text is retained in the generated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Example</a:t>
            </a:r>
            <a:r>
              <a:rPr lang="en-US" sz="1500" dirty="0"/>
              <a:t>: Comparing the coverage of key points in a machine-translated sentence.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Use Cases</a:t>
            </a:r>
            <a:r>
              <a:rPr lang="en-US" sz="1500" dirty="0"/>
              <a:t>: Machine translation, text summarization.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00CAAA-3158-4C9D-A0CB-B6264E0876A5}"/>
              </a:ext>
            </a:extLst>
          </p:cNvPr>
          <p:cNvSpPr/>
          <p:nvPr/>
        </p:nvSpPr>
        <p:spPr>
          <a:xfrm>
            <a:off x="5130395" y="4331996"/>
            <a:ext cx="29890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5. Readability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Focuses on the ease with which a human reader can understand the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Example</a:t>
            </a:r>
            <a:r>
              <a:rPr lang="en-US" sz="1500" dirty="0"/>
              <a:t>: Simplified text should be easier to read for a target audience.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Use Cases</a:t>
            </a:r>
            <a:r>
              <a:rPr lang="en-US" sz="1500" dirty="0"/>
              <a:t>: Text simplification, educational content.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A8F450-A7B5-4648-A953-F5F2FE28B3A6}"/>
              </a:ext>
            </a:extLst>
          </p:cNvPr>
          <p:cNvSpPr/>
          <p:nvPr/>
        </p:nvSpPr>
        <p:spPr>
          <a:xfrm>
            <a:off x="8568009" y="4331996"/>
            <a:ext cx="300765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6. Engagement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Evaluates how engaging or captivating the generated text is for the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Example</a:t>
            </a:r>
            <a:r>
              <a:rPr lang="en-US" sz="1500" dirty="0"/>
              <a:t>: Checking if a chatbot's responses encourage further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Use Cases</a:t>
            </a:r>
            <a:r>
              <a:rPr lang="en-US" sz="1500" dirty="0"/>
              <a:t>: Dialogue systems, conversational AI.</a:t>
            </a:r>
          </a:p>
        </p:txBody>
      </p:sp>
    </p:spTree>
    <p:extLst>
      <p:ext uri="{BB962C8B-B14F-4D97-AF65-F5344CB8AC3E}">
        <p14:creationId xmlns:p14="http://schemas.microsoft.com/office/powerpoint/2010/main" val="2143526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E361-D9F3-411A-A75D-930AF93D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Human evaluation metrics</a:t>
            </a:r>
            <a:r>
              <a:rPr lang="en-US" dirty="0"/>
              <a:t>, 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860B73-7A15-4847-BD10-44ED5C74BB48}"/>
              </a:ext>
            </a:extLst>
          </p:cNvPr>
          <p:cNvSpPr/>
          <p:nvPr/>
        </p:nvSpPr>
        <p:spPr>
          <a:xfrm>
            <a:off x="838200" y="1690688"/>
            <a:ext cx="384362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7. Diversity</a:t>
            </a:r>
          </a:p>
          <a:p>
            <a:r>
              <a:rPr lang="en-US" sz="1500" b="1" dirty="0"/>
              <a:t>Definition</a:t>
            </a:r>
            <a:r>
              <a:rPr lang="en-US" sz="1500" dirty="0"/>
              <a:t>: Measures the variety and richness of responses or text generated by the model.</a:t>
            </a:r>
          </a:p>
          <a:p>
            <a:r>
              <a:rPr lang="en-US" sz="1500" b="1" dirty="0"/>
              <a:t>Example</a:t>
            </a:r>
            <a:r>
              <a:rPr lang="en-US" sz="1500" dirty="0"/>
              <a:t>: Avoiding repetitive sentences in a conversation or creative content.</a:t>
            </a:r>
          </a:p>
          <a:p>
            <a:r>
              <a:rPr lang="en-US" sz="1500" b="1" dirty="0"/>
              <a:t>Use Cases</a:t>
            </a:r>
            <a:r>
              <a:rPr lang="en-US" sz="1500" dirty="0"/>
              <a:t>: Creative writing, storytelling, dialogue generation.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C3A7F-B022-4117-8DD4-3393B5FD504E}"/>
              </a:ext>
            </a:extLst>
          </p:cNvPr>
          <p:cNvSpPr/>
          <p:nvPr/>
        </p:nvSpPr>
        <p:spPr>
          <a:xfrm>
            <a:off x="4903692" y="1690688"/>
            <a:ext cx="34424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8. Trustworthiness</a:t>
            </a:r>
          </a:p>
          <a:p>
            <a:r>
              <a:rPr lang="en-US" sz="1500" b="1" dirty="0"/>
              <a:t>Definition</a:t>
            </a:r>
            <a:r>
              <a:rPr lang="en-US" sz="1500" dirty="0"/>
              <a:t>: Ensures that the content generated is accurate and not misleading.</a:t>
            </a:r>
          </a:p>
          <a:p>
            <a:r>
              <a:rPr lang="en-US" sz="1500" b="1" dirty="0"/>
              <a:t>Example</a:t>
            </a:r>
            <a:r>
              <a:rPr lang="en-US" sz="1500" dirty="0"/>
              <a:t>: Evaluating the factual correctness of a summary or generated statement.</a:t>
            </a:r>
          </a:p>
          <a:p>
            <a:r>
              <a:rPr lang="en-US" sz="1500" b="1" dirty="0"/>
              <a:t>Use Cases</a:t>
            </a:r>
            <a:r>
              <a:rPr lang="en-US" sz="1500" dirty="0"/>
              <a:t>: Fact-checking, information retrieval.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A681EA-333F-402A-B6DD-C83FAA3D74A6}"/>
              </a:ext>
            </a:extLst>
          </p:cNvPr>
          <p:cNvSpPr/>
          <p:nvPr/>
        </p:nvSpPr>
        <p:spPr>
          <a:xfrm>
            <a:off x="8568008" y="1690688"/>
            <a:ext cx="30076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9. Sentiment Alignment</a:t>
            </a:r>
          </a:p>
          <a:p>
            <a:r>
              <a:rPr lang="en-US" sz="1500" b="1" dirty="0"/>
              <a:t>Definition</a:t>
            </a:r>
            <a:r>
              <a:rPr lang="en-US" sz="1500" dirty="0"/>
              <a:t>: Evaluates if the generated text aligns with the intended sentiment or tone.</a:t>
            </a:r>
          </a:p>
          <a:p>
            <a:r>
              <a:rPr lang="en-US" sz="1500" b="1" dirty="0"/>
              <a:t>Example</a:t>
            </a:r>
            <a:r>
              <a:rPr lang="en-US" sz="1500" dirty="0"/>
              <a:t>: Ensuring a positive review sounds positive.</a:t>
            </a:r>
          </a:p>
          <a:p>
            <a:r>
              <a:rPr lang="en-US" sz="1500" b="1" dirty="0"/>
              <a:t>Use Cases</a:t>
            </a:r>
            <a:r>
              <a:rPr lang="en-US" sz="1500" dirty="0"/>
              <a:t>: Sentiment-controlled text generation.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9314D0-6637-4347-BA83-DD9F3366521C}"/>
              </a:ext>
            </a:extLst>
          </p:cNvPr>
          <p:cNvSpPr/>
          <p:nvPr/>
        </p:nvSpPr>
        <p:spPr>
          <a:xfrm>
            <a:off x="900952" y="4331996"/>
            <a:ext cx="35096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10. Emotive Quality</a:t>
            </a:r>
          </a:p>
          <a:p>
            <a:r>
              <a:rPr lang="en-US" sz="1500" b="1" dirty="0"/>
              <a:t>Definition</a:t>
            </a:r>
            <a:r>
              <a:rPr lang="en-US" sz="1500" dirty="0"/>
              <a:t>: Assesses whether the generated text appropriately conveys emotions.</a:t>
            </a:r>
          </a:p>
          <a:p>
            <a:r>
              <a:rPr lang="en-US" sz="1500" b="1" dirty="0"/>
              <a:t>Example</a:t>
            </a:r>
            <a:r>
              <a:rPr lang="en-US" sz="1500" dirty="0"/>
              <a:t>: Checking if a condolence message conveys empathy.</a:t>
            </a:r>
          </a:p>
          <a:p>
            <a:r>
              <a:rPr lang="en-US" sz="1500" b="1" dirty="0"/>
              <a:t>Use Cases</a:t>
            </a:r>
            <a:r>
              <a:rPr lang="en-US" sz="1500" dirty="0"/>
              <a:t>: Emotional chatbots, empathetic dialogue generation.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00CAAA-3158-4C9D-A0CB-B6264E0876A5}"/>
              </a:ext>
            </a:extLst>
          </p:cNvPr>
          <p:cNvSpPr/>
          <p:nvPr/>
        </p:nvSpPr>
        <p:spPr>
          <a:xfrm>
            <a:off x="4903692" y="4331996"/>
            <a:ext cx="34424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11. Human Likeness</a:t>
            </a:r>
          </a:p>
          <a:p>
            <a:r>
              <a:rPr lang="en-US" sz="1500" b="1" dirty="0"/>
              <a:t>Definition</a:t>
            </a:r>
            <a:r>
              <a:rPr lang="en-US" sz="1500" dirty="0"/>
              <a:t>: Measures how similar the generated text is to human-written content.</a:t>
            </a:r>
          </a:p>
          <a:p>
            <a:r>
              <a:rPr lang="en-US" sz="1500" b="1" dirty="0"/>
              <a:t>Example</a:t>
            </a:r>
            <a:r>
              <a:rPr lang="en-US" sz="1500" dirty="0"/>
              <a:t>: Checking if a chatbot's responses appear human-like.</a:t>
            </a:r>
          </a:p>
          <a:p>
            <a:r>
              <a:rPr lang="en-US" sz="1500" b="1" dirty="0"/>
              <a:t>Use Cases</a:t>
            </a:r>
            <a:r>
              <a:rPr lang="en-US" sz="1500" dirty="0"/>
              <a:t>: Dialogue systems, conversational AI.</a:t>
            </a:r>
          </a:p>
        </p:txBody>
      </p:sp>
    </p:spTree>
    <p:extLst>
      <p:ext uri="{BB962C8B-B14F-4D97-AF65-F5344CB8AC3E}">
        <p14:creationId xmlns:p14="http://schemas.microsoft.com/office/powerpoint/2010/main" val="145062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A0C5-B735-4D99-BD0F-84D1AED8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Human Evaluation is Conducted &amp; Challenges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5BF573-DBD6-41FA-8731-708A10D176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2695" y="2315817"/>
            <a:ext cx="5114365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Pairwise Comparison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Humans compare two outputs and choose the better one based on a specific metric (e.g., fluency or relevance).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Likert Scale Rating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Humans rate the text on a scale (e.g., 1 to 5) for specific attributes like fluency or relevance.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A/B Testing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Evaluators interact with two systems without knowing which is which, then provide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Open Feedback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Humans provide qualitative feedback on what works and what needs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A85C13-3BF9-4CE5-ABF6-C3EE2BACB7A8}"/>
              </a:ext>
            </a:extLst>
          </p:cNvPr>
          <p:cNvSpPr/>
          <p:nvPr/>
        </p:nvSpPr>
        <p:spPr>
          <a:xfrm>
            <a:off x="6364941" y="3123730"/>
            <a:ext cx="54774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Challenges in Human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Subjectivity</a:t>
            </a:r>
            <a:r>
              <a:rPr lang="en-US" sz="1500" dirty="0"/>
              <a:t>: Human opinions vary based on cultural, personal, and contextual factors.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Cost and Time</a:t>
            </a:r>
            <a:r>
              <a:rPr lang="en-US" sz="1500" dirty="0"/>
              <a:t>: Requires significant resources compared to automated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Scalability</a:t>
            </a:r>
            <a:r>
              <a:rPr lang="en-US" sz="1500" dirty="0"/>
              <a:t>: Difficult to scale for large datasets.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0F07A-2BFB-463E-BAE7-7D81B946308A}"/>
              </a:ext>
            </a:extLst>
          </p:cNvPr>
          <p:cNvSpPr/>
          <p:nvPr/>
        </p:nvSpPr>
        <p:spPr>
          <a:xfrm>
            <a:off x="838200" y="5569545"/>
            <a:ext cx="108697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HUMAN EVALUATION IS CRUCIAL FOR UNDERSTANDING NUANCES THAT AUTOMATED METRICS MIGHT MISS. COMBINING HUMAN AND AUTOMATED EVALUATIONS PROVIDES A COMPREHENSIVE UNDERSTANDING OF AN LLM SYSTEM'S PERFORMANCE.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04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35F73-0F58-415A-986B-858EB3BA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Efficiency-based metrics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721177-929A-48BA-A93E-EBAF5559C909}"/>
              </a:ext>
            </a:extLst>
          </p:cNvPr>
          <p:cNvSpPr/>
          <p:nvPr/>
        </p:nvSpPr>
        <p:spPr>
          <a:xfrm>
            <a:off x="304800" y="16906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b="1" dirty="0"/>
              <a:t>1. Latency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The time it takes for the model to generate a response after receiving an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Use Case</a:t>
            </a:r>
            <a:r>
              <a:rPr lang="en-US" sz="1500" dirty="0"/>
              <a:t>: Evaluates response time critical for real-time applications like chatbots or virtual assistants.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Example</a:t>
            </a:r>
            <a:r>
              <a:rPr lang="en-US" sz="1500" dirty="0"/>
              <a:t>: A lower latency model is preferred for customer service chatbots.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652CD-7B92-4669-820E-4E81CF9E21A3}"/>
              </a:ext>
            </a:extLst>
          </p:cNvPr>
          <p:cNvSpPr/>
          <p:nvPr/>
        </p:nvSpPr>
        <p:spPr>
          <a:xfrm>
            <a:off x="6275293" y="176468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b="1" dirty="0"/>
              <a:t>2. Throughput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Number of responses or tokens generated per second.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Use Case</a:t>
            </a:r>
            <a:r>
              <a:rPr lang="en-US" sz="1500" dirty="0"/>
              <a:t>: Measures the model's ability to handle large-scale workloads efficiently.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E1E754-3629-4D0D-8AA5-87473E55673C}"/>
              </a:ext>
            </a:extLst>
          </p:cNvPr>
          <p:cNvSpPr/>
          <p:nvPr/>
        </p:nvSpPr>
        <p:spPr>
          <a:xfrm>
            <a:off x="304800" y="3429000"/>
            <a:ext cx="962809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3. Memory Usage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Amount of memory (RAM or GPU) required during model inference or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Use Case</a:t>
            </a:r>
            <a:r>
              <a:rPr lang="en-US" sz="1500" dirty="0"/>
              <a:t>: Helps in determining hardware requirements and scaling feasibility.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Example</a:t>
            </a:r>
            <a:r>
              <a:rPr lang="en-US" sz="1500" dirty="0"/>
              <a:t>: Models with lower memory footprints are preferred for deployment on edge devices.</a:t>
            </a:r>
          </a:p>
          <a:p>
            <a:endParaRPr lang="en-US" sz="1500" b="1" dirty="0"/>
          </a:p>
          <a:p>
            <a:r>
              <a:rPr lang="en-US" sz="1500" b="1" dirty="0"/>
              <a:t>4. Model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The number of parameters or the disk space required to store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Use Case</a:t>
            </a:r>
            <a:r>
              <a:rPr lang="en-US" sz="1500" dirty="0"/>
              <a:t>: Determines storage efficiency and impacts deployment on devices with limited capacity.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Example</a:t>
            </a:r>
            <a:r>
              <a:rPr lang="en-US" sz="1500" dirty="0"/>
              <a:t>: Smaller models are ideal for mobile or IoT applications.</a:t>
            </a:r>
          </a:p>
          <a:p>
            <a:endParaRPr lang="en-US" sz="1500" b="1" dirty="0"/>
          </a:p>
          <a:p>
            <a:r>
              <a:rPr lang="en-US" sz="1500" b="1" dirty="0"/>
              <a:t>5. Energy Consumption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Amount of power used during model training or inference.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Use Case</a:t>
            </a:r>
            <a:r>
              <a:rPr lang="en-US" sz="1500" dirty="0"/>
              <a:t>: Important for sustainability and cost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Example</a:t>
            </a:r>
            <a:r>
              <a:rPr lang="en-US" sz="1500" dirty="0"/>
              <a:t>: Evaluates the carbon footprint of deploying a model in cloud data centers.</a:t>
            </a:r>
          </a:p>
        </p:txBody>
      </p:sp>
    </p:spTree>
    <p:extLst>
      <p:ext uri="{BB962C8B-B14F-4D97-AF65-F5344CB8AC3E}">
        <p14:creationId xmlns:p14="http://schemas.microsoft.com/office/powerpoint/2010/main" val="1079689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E07D-3737-4048-B8C1-D81A0D7E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Efficiency-based metrics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5BCCC5-8225-4DFA-BD5D-BC2A8894368B}"/>
              </a:ext>
            </a:extLst>
          </p:cNvPr>
          <p:cNvSpPr/>
          <p:nvPr/>
        </p:nvSpPr>
        <p:spPr>
          <a:xfrm>
            <a:off x="251011" y="1690688"/>
            <a:ext cx="6096000" cy="49398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b="1" dirty="0"/>
              <a:t>6. Scalability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The ability of the model to maintain performance while handling increasing workloads or larger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Use Case</a:t>
            </a:r>
            <a:r>
              <a:rPr lang="en-US" sz="1500" dirty="0"/>
              <a:t>: Key for enterprise applications requiring consistent performance under heavy traffic.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Example</a:t>
            </a:r>
            <a:r>
              <a:rPr lang="en-US" sz="1500" dirty="0"/>
              <a:t>: A scalable model can efficiently process queries during peak usage.</a:t>
            </a:r>
          </a:p>
          <a:p>
            <a:endParaRPr lang="en-US" sz="1500" b="1" dirty="0"/>
          </a:p>
          <a:p>
            <a:r>
              <a:rPr lang="en-US" sz="1500" b="1" dirty="0"/>
              <a:t>7. Optimization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The model's ability to converge to optimal performance with minimal training iterations or compute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Use Case</a:t>
            </a:r>
            <a:r>
              <a:rPr lang="en-US" sz="1500" dirty="0"/>
              <a:t>: Reduces training costs and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Example</a:t>
            </a:r>
            <a:r>
              <a:rPr lang="en-US" sz="1500" dirty="0"/>
              <a:t>: Fine-tuning LLMs with efficient optimizers can save computational resources.</a:t>
            </a:r>
          </a:p>
          <a:p>
            <a:endParaRPr lang="en-US" sz="1500" b="1" dirty="0"/>
          </a:p>
          <a:p>
            <a:r>
              <a:rPr lang="en-US" sz="1500" b="1" dirty="0"/>
              <a:t>8. Inference Cost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The financial cost of running the model in production, considering compute, memory, and energy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Use Case</a:t>
            </a:r>
            <a:r>
              <a:rPr lang="en-US" sz="1500" dirty="0"/>
              <a:t>: Useful for budgeting and resource allocation.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Example</a:t>
            </a:r>
            <a:r>
              <a:rPr lang="en-US" sz="1500" dirty="0"/>
              <a:t>: Lower inference costs make models more attractive for startups and SMEs.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DFF141-6222-422F-86B6-88D55E3C3C06}"/>
              </a:ext>
            </a:extLst>
          </p:cNvPr>
          <p:cNvSpPr/>
          <p:nvPr/>
        </p:nvSpPr>
        <p:spPr>
          <a:xfrm>
            <a:off x="6347011" y="1690688"/>
            <a:ext cx="5593978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500" b="1" dirty="0"/>
              <a:t>9. Bandwidth Usage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Definition</a:t>
            </a:r>
            <a:r>
              <a:rPr lang="en-IN" sz="1500" dirty="0"/>
              <a:t>: Data transfer requirements during training or deployment, especially for distributed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Use Case</a:t>
            </a:r>
            <a:r>
              <a:rPr lang="en-IN" sz="1500" dirty="0"/>
              <a:t>: Optimizing bandwidth ensures smooth operation in multi-node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Example</a:t>
            </a:r>
            <a:r>
              <a:rPr lang="en-IN" sz="1500" dirty="0"/>
              <a:t>: Models that require less bandwidth are better for remote deployment scenarios.</a:t>
            </a:r>
          </a:p>
          <a:p>
            <a:endParaRPr lang="en-IN" sz="1500" b="1" dirty="0"/>
          </a:p>
          <a:p>
            <a:r>
              <a:rPr lang="en-IN" sz="1500" b="1" dirty="0"/>
              <a:t>10. Token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Definition</a:t>
            </a:r>
            <a:r>
              <a:rPr lang="en-IN" sz="1500" dirty="0"/>
              <a:t>: The average number of tokens processed per unit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Use Case</a:t>
            </a:r>
            <a:r>
              <a:rPr lang="en-IN" sz="1500" dirty="0"/>
              <a:t>: Helps in evaluating token processing speed for LLMs.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Example</a:t>
            </a:r>
            <a:r>
              <a:rPr lang="en-IN" sz="1500" dirty="0"/>
              <a:t>: Useful for models used in token-intensive tasks like document summarization.</a:t>
            </a:r>
          </a:p>
          <a:p>
            <a:endParaRPr lang="en-IN" sz="1500" b="1" dirty="0"/>
          </a:p>
          <a:p>
            <a:r>
              <a:rPr lang="en-IN" sz="1500" b="1" dirty="0"/>
              <a:t>11. Robustness to Compression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Definition</a:t>
            </a:r>
            <a:r>
              <a:rPr lang="en-IN" sz="1500" dirty="0"/>
              <a:t>: Evaluates the model's ability to maintain performance after compression techniques like pruning or quantization.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Use Case</a:t>
            </a:r>
            <a:r>
              <a:rPr lang="en-IN" sz="1500" dirty="0"/>
              <a:t>: Essential for deploying LLMs in resource-constrained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Example</a:t>
            </a:r>
            <a:r>
              <a:rPr lang="en-IN" sz="1500" dirty="0"/>
              <a:t>: A robust model delivers consistent accuracy even after quantization.</a:t>
            </a:r>
          </a:p>
        </p:txBody>
      </p:sp>
    </p:spTree>
    <p:extLst>
      <p:ext uri="{BB962C8B-B14F-4D97-AF65-F5344CB8AC3E}">
        <p14:creationId xmlns:p14="http://schemas.microsoft.com/office/powerpoint/2010/main" val="7232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E941-4F6B-423A-87D3-4EC9D600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These Metrics Are Measured &amp; Applications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E1A6358-7B53-4903-A0A0-C013B52360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9941" y="1838724"/>
            <a:ext cx="4899212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Latency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Measured in milliseconds using profiling tools like TensorFlow Profiler or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Profiler.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Throughput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Number of tokens generated per second, tested using batch inference.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 Usage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Tracked using tools like NVIDIA’s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Nsight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Systems for GPU or system monitors for CPU.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 Consumption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Measured using hardware-specific tools like Power Profiler or external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wattmeters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Inference Cost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Calculated based on cloud provider billing for resources utilized.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F38645-38C3-4C19-88E5-AAB442A532A8}"/>
              </a:ext>
            </a:extLst>
          </p:cNvPr>
          <p:cNvSpPr/>
          <p:nvPr/>
        </p:nvSpPr>
        <p:spPr>
          <a:xfrm>
            <a:off x="6096000" y="1838724"/>
            <a:ext cx="580016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500" b="1" dirty="0"/>
              <a:t>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Resource-Constrained Environments</a:t>
            </a:r>
            <a:r>
              <a:rPr lang="en-IN" sz="1500" dirty="0"/>
              <a:t>: Efficiency metrics help optimize models for mobile or edge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Cost Optimization</a:t>
            </a:r>
            <a:r>
              <a:rPr lang="en-IN" sz="1500" dirty="0"/>
              <a:t>: Balancing model performance with financial and computational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Sustainability</a:t>
            </a:r>
            <a:r>
              <a:rPr lang="en-IN" sz="1500" dirty="0"/>
              <a:t>: Reducing energy consumption to minimize environmental impact.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7AF8A-5475-484A-8003-A8E9F043BD90}"/>
              </a:ext>
            </a:extLst>
          </p:cNvPr>
          <p:cNvSpPr/>
          <p:nvPr/>
        </p:nvSpPr>
        <p:spPr>
          <a:xfrm>
            <a:off x="6015317" y="437327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BY MONITORING AND OPTIMIZING THESE METRICS, DEVELOPERS CAN MAKE LLMS MORE PRACTICAL, AFFORDABLE, AND ENVIRONMENTALLY FRIENDLY FOR DIVERSE USE CASES.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9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4605-986B-40C3-A0F5-6EE63A265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 similarity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0C39-BA83-4E78-8AE6-853D1FEB6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Used to evaluate how closely the generated text matches a reference text, often in tasks like machine translation, summarization, and text generation.</a:t>
            </a:r>
          </a:p>
          <a:p>
            <a:r>
              <a:rPr lang="en-US" b="1" dirty="0"/>
              <a:t>Lexical Similarity Metrics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BLEU</a:t>
            </a:r>
            <a:r>
              <a:rPr lang="en-US" dirty="0"/>
              <a:t> (Bilingual Evaluation Understudy): Measures the overlap of n-grams between the generated and reference text.</a:t>
            </a:r>
          </a:p>
          <a:p>
            <a:pPr lvl="1"/>
            <a:r>
              <a:rPr lang="en-US" b="1" dirty="0"/>
              <a:t>ROUGE</a:t>
            </a:r>
            <a:r>
              <a:rPr lang="en-US" dirty="0"/>
              <a:t> (Recall-Oriented Understudy for </a:t>
            </a:r>
            <a:r>
              <a:rPr lang="en-US" dirty="0" err="1"/>
              <a:t>Gisting</a:t>
            </a:r>
            <a:r>
              <a:rPr lang="en-US" dirty="0"/>
              <a:t> Evaluation): Focuses on recall, precision, and F1 of n-gram overlaps.</a:t>
            </a:r>
          </a:p>
          <a:p>
            <a:pPr lvl="2"/>
            <a:r>
              <a:rPr lang="en-US" b="1" dirty="0"/>
              <a:t>ROUGE-1</a:t>
            </a:r>
            <a:r>
              <a:rPr lang="en-US" dirty="0"/>
              <a:t>: Unigram overlap.</a:t>
            </a:r>
          </a:p>
          <a:p>
            <a:pPr lvl="2"/>
            <a:r>
              <a:rPr lang="en-US" b="1" dirty="0"/>
              <a:t>ROUGE-2</a:t>
            </a:r>
            <a:r>
              <a:rPr lang="en-US" dirty="0"/>
              <a:t>: Bigram overlap.</a:t>
            </a:r>
          </a:p>
          <a:p>
            <a:pPr lvl="2"/>
            <a:r>
              <a:rPr lang="en-US" b="1" dirty="0"/>
              <a:t>ROUGE-L</a:t>
            </a:r>
            <a:r>
              <a:rPr lang="en-US" dirty="0"/>
              <a:t>: Longest Common Subsequence (LCS)-based overlap.</a:t>
            </a:r>
          </a:p>
          <a:p>
            <a:pPr lvl="1"/>
            <a:r>
              <a:rPr lang="en-US" b="1" dirty="0"/>
              <a:t>METEOR</a:t>
            </a:r>
            <a:r>
              <a:rPr lang="en-US" dirty="0"/>
              <a:t>: Considers synonymy and stemming for unigram matches.</a:t>
            </a:r>
          </a:p>
          <a:p>
            <a:pPr lvl="1"/>
            <a:r>
              <a:rPr lang="en-US" b="1" dirty="0"/>
              <a:t>TER</a:t>
            </a:r>
            <a:r>
              <a:rPr lang="en-US" dirty="0"/>
              <a:t> (Translation Edit Rate): Measures the amount of editing required to match the reference.</a:t>
            </a:r>
          </a:p>
          <a:p>
            <a:r>
              <a:rPr lang="en-US" b="1" dirty="0"/>
              <a:t>Embedding-Based Similarity Metrics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BERTScore</a:t>
            </a:r>
            <a:r>
              <a:rPr lang="en-US" dirty="0"/>
              <a:t>: Computes cosine similarity of BERT embeddings of tokens.</a:t>
            </a:r>
          </a:p>
          <a:p>
            <a:pPr lvl="1"/>
            <a:r>
              <a:rPr lang="en-US" b="1" dirty="0" err="1"/>
              <a:t>MoverScore</a:t>
            </a:r>
            <a:r>
              <a:rPr lang="en-US" dirty="0"/>
              <a:t>: Embedding-based metric using Earth Mover’s Distance.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0969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88F0-E71F-4F0E-97A7-65590E7C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Fairness and Bias Metrics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A3C4F-788E-4F34-9DF2-785EC425ADBE}"/>
              </a:ext>
            </a:extLst>
          </p:cNvPr>
          <p:cNvSpPr/>
          <p:nvPr/>
        </p:nvSpPr>
        <p:spPr>
          <a:xfrm>
            <a:off x="555812" y="150648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500" b="1" dirty="0"/>
              <a:t>1. Demographic Parity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Definition</a:t>
            </a:r>
            <a:r>
              <a:rPr lang="en-IN" sz="1500" dirty="0"/>
              <a:t>: Measures if the model’s predictions are independent of sensitive attributes like race, gender, or 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Formula</a:t>
            </a:r>
            <a:r>
              <a:rPr lang="en-IN" sz="1500" dirty="0"/>
              <a:t>:</a:t>
            </a:r>
            <a:br>
              <a:rPr lang="en-IN" sz="1500" dirty="0"/>
            </a:br>
            <a:r>
              <a:rPr lang="en-IN" sz="1500" dirty="0"/>
              <a:t>P(prediction=</a:t>
            </a:r>
            <a:r>
              <a:rPr lang="en-IN" sz="1500" dirty="0" err="1"/>
              <a:t>positive∣group</a:t>
            </a:r>
            <a:r>
              <a:rPr lang="en-IN" sz="1500" dirty="0"/>
              <a:t>=A) = P(prediction=</a:t>
            </a:r>
            <a:r>
              <a:rPr lang="en-IN" sz="1500" dirty="0" err="1"/>
              <a:t>positive∣group</a:t>
            </a:r>
            <a:r>
              <a:rPr lang="en-IN" sz="1500" dirty="0"/>
              <a:t>=B)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5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Use Case</a:t>
            </a:r>
            <a:r>
              <a:rPr lang="en-IN" sz="1500" dirty="0"/>
              <a:t>: Evaluates whether all demographic groups are equally likely to receive a positive outcome.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52844-5B75-4367-BCB5-47F29F1B0AAB}"/>
              </a:ext>
            </a:extLst>
          </p:cNvPr>
          <p:cNvSpPr/>
          <p:nvPr/>
        </p:nvSpPr>
        <p:spPr>
          <a:xfrm>
            <a:off x="555812" y="3995678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500" b="1" dirty="0"/>
              <a:t>2. Equalized Odds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Definition</a:t>
            </a:r>
            <a:r>
              <a:rPr lang="en-IN" sz="1500" dirty="0"/>
              <a:t>: Measures if a model performs equally well across different demographic groups for both true positives and false negatives.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Formula</a:t>
            </a:r>
            <a:r>
              <a:rPr lang="en-IN" sz="1500" dirty="0"/>
              <a:t>:</a:t>
            </a:r>
            <a:br>
              <a:rPr lang="en-IN" sz="1500" dirty="0"/>
            </a:br>
            <a:r>
              <a:rPr lang="en-IN" sz="1500" dirty="0"/>
              <a:t>P(prediction=</a:t>
            </a:r>
            <a:r>
              <a:rPr lang="en-IN" sz="1500" dirty="0" err="1"/>
              <a:t>positive∣group</a:t>
            </a:r>
            <a:r>
              <a:rPr lang="en-IN" sz="1500" dirty="0"/>
              <a:t>=</a:t>
            </a:r>
            <a:r>
              <a:rPr lang="en-IN" sz="1500" dirty="0" err="1"/>
              <a:t>A,actual</a:t>
            </a:r>
            <a:r>
              <a:rPr lang="en-IN" sz="1500" dirty="0"/>
              <a:t>=positive) = P(prediction=</a:t>
            </a:r>
            <a:r>
              <a:rPr lang="en-IN" sz="1500" dirty="0" err="1"/>
              <a:t>positive∣group</a:t>
            </a:r>
            <a:r>
              <a:rPr lang="en-IN" sz="1500" dirty="0"/>
              <a:t>=</a:t>
            </a:r>
            <a:r>
              <a:rPr lang="en-IN" sz="1500" dirty="0" err="1"/>
              <a:t>B,actual</a:t>
            </a:r>
            <a:r>
              <a:rPr lang="en-IN" sz="1500" dirty="0"/>
              <a:t>=positive)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5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Use Case</a:t>
            </a:r>
            <a:r>
              <a:rPr lang="en-IN" sz="1500" dirty="0"/>
              <a:t>: Checks for fairness in high-stakes applications like hiring or loan approvals.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A7E1F4-79EC-4C99-84AC-6CA5844DFB1F}"/>
              </a:ext>
            </a:extLst>
          </p:cNvPr>
          <p:cNvSpPr/>
          <p:nvPr/>
        </p:nvSpPr>
        <p:spPr>
          <a:xfrm>
            <a:off x="6544236" y="1506489"/>
            <a:ext cx="523538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500" b="1" dirty="0"/>
              <a:t>3. Disparate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Definition</a:t>
            </a:r>
            <a:r>
              <a:rPr lang="en-IN" sz="1500" dirty="0"/>
              <a:t>: Evaluates whether the selection rate for a particular group is significantly different from another.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Formula</a:t>
            </a:r>
            <a:r>
              <a:rPr lang="en-IN" sz="1500" dirty="0"/>
              <a:t>:</a:t>
            </a:r>
            <a:br>
              <a:rPr lang="en-IN" sz="1500" dirty="0"/>
            </a:br>
            <a:r>
              <a:rPr lang="en-IN" sz="1500" dirty="0"/>
              <a:t>P(positive </a:t>
            </a:r>
            <a:r>
              <a:rPr lang="en-IN" sz="1500" dirty="0" err="1"/>
              <a:t>outcome∣group</a:t>
            </a:r>
            <a:r>
              <a:rPr lang="en-IN" sz="1500" dirty="0"/>
              <a:t>=A)  \ P(positive </a:t>
            </a:r>
            <a:r>
              <a:rPr lang="en-IN" sz="1500" dirty="0" err="1"/>
              <a:t>outcome∣group</a:t>
            </a:r>
            <a:r>
              <a:rPr lang="en-IN" sz="1500" dirty="0"/>
              <a:t>=B)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5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Threshold</a:t>
            </a:r>
            <a:r>
              <a:rPr lang="en-IN" sz="1500" dirty="0"/>
              <a:t>: Less than 80% indicates potential bias (commonly called the "80% rule").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Use Case</a:t>
            </a:r>
            <a:r>
              <a:rPr lang="en-IN" sz="1500" dirty="0"/>
              <a:t>: Detects biases in selection systems, like automated resume screening.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991F7A-03CF-4009-82B1-185B3C5DFD19}"/>
              </a:ext>
            </a:extLst>
          </p:cNvPr>
          <p:cNvSpPr/>
          <p:nvPr/>
        </p:nvSpPr>
        <p:spPr>
          <a:xfrm>
            <a:off x="6651812" y="4222710"/>
            <a:ext cx="512781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4. Bias Amplification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Measures if the model increases bias present in the training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Approach</a:t>
            </a:r>
            <a:r>
              <a:rPr lang="en-US" sz="1500" dirty="0"/>
              <a:t>: Compare bias in the outputs with the bias in the input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Use Case</a:t>
            </a:r>
            <a:r>
              <a:rPr lang="en-US" sz="1500" dirty="0"/>
              <a:t>: Useful in identifying if LLMs exacerbate biases when generating text or summarizing.</a:t>
            </a:r>
          </a:p>
        </p:txBody>
      </p:sp>
    </p:spTree>
    <p:extLst>
      <p:ext uri="{BB962C8B-B14F-4D97-AF65-F5344CB8AC3E}">
        <p14:creationId xmlns:p14="http://schemas.microsoft.com/office/powerpoint/2010/main" val="1839566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05A3-8D21-4298-AE42-34FB93BB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Fairness and Bias Metrics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63E3F0-34AC-44B0-845B-3127846585E1}"/>
              </a:ext>
            </a:extLst>
          </p:cNvPr>
          <p:cNvSpPr/>
          <p:nvPr/>
        </p:nvSpPr>
        <p:spPr>
          <a:xfrm>
            <a:off x="735106" y="1690688"/>
            <a:ext cx="6096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b="1" dirty="0"/>
              <a:t>5. Stereotype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Evaluates whether the model generates text that reinforces harmful stereotypes.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Approach</a:t>
            </a:r>
            <a:r>
              <a:rPr lang="en-US" sz="1500" dirty="0"/>
              <a:t>: Use prompts targeting specific groups and analyze the generated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Example</a:t>
            </a:r>
            <a:r>
              <a:rPr lang="en-US" sz="1500" dirty="0"/>
              <a:t>: "Women are good at ___."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Use Case</a:t>
            </a:r>
            <a:r>
              <a:rPr lang="en-US" sz="1500" dirty="0"/>
              <a:t>: Ensures models do not propagate societal stereotypes.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602A1-4A93-4D69-ABB1-096ED7DCC34C}"/>
              </a:ext>
            </a:extLst>
          </p:cNvPr>
          <p:cNvSpPr/>
          <p:nvPr/>
        </p:nvSpPr>
        <p:spPr>
          <a:xfrm>
            <a:off x="6589059" y="1690688"/>
            <a:ext cx="51816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6. Subgroup Fairness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Ensures fairness not just at the group level but for subgroups within the population.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Use Case</a:t>
            </a:r>
            <a:r>
              <a:rPr lang="en-US" sz="1500" dirty="0"/>
              <a:t>: Identifies biases affecting intersectional groups (e.g., young women of a specific ethnicity).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8EBC89-747A-4D5D-B7B7-8AC79223F2FA}"/>
              </a:ext>
            </a:extLst>
          </p:cNvPr>
          <p:cNvSpPr/>
          <p:nvPr/>
        </p:nvSpPr>
        <p:spPr>
          <a:xfrm>
            <a:off x="735106" y="3541983"/>
            <a:ext cx="6096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b="1" dirty="0"/>
              <a:t>7. Representational Fairness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Measures if the model equally represents all groups in its outputs.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Use Case</a:t>
            </a:r>
            <a:r>
              <a:rPr lang="en-US" sz="1500" dirty="0"/>
              <a:t>: Checks for overrepresentation or underrepresentation in generated content.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5F879B-4F9E-4AEB-8AB7-00B3AF18375B}"/>
              </a:ext>
            </a:extLst>
          </p:cNvPr>
          <p:cNvSpPr/>
          <p:nvPr/>
        </p:nvSpPr>
        <p:spPr>
          <a:xfrm>
            <a:off x="6589059" y="3080318"/>
            <a:ext cx="53877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8. Toxicity and Offensive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Evaluates if the model generates harmful, offensive, or toxic language when prompted.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Tools</a:t>
            </a:r>
            <a:r>
              <a:rPr lang="en-US" sz="1500" dirty="0"/>
              <a:t>: Perspective API, Hate Speech Detection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Use Case</a:t>
            </a:r>
            <a:r>
              <a:rPr lang="en-US" sz="1500" dirty="0"/>
              <a:t>: Important for ensuring safe use in public-facing applications.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FF1B00-75D5-4FD9-BE21-61AC3B3C75A0}"/>
              </a:ext>
            </a:extLst>
          </p:cNvPr>
          <p:cNvSpPr/>
          <p:nvPr/>
        </p:nvSpPr>
        <p:spPr>
          <a:xfrm>
            <a:off x="735106" y="4931613"/>
            <a:ext cx="550432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9. Fairness through Unawareness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Ensures that sensitive attributes are excluded from the training process to mitigate bias.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Limitation</a:t>
            </a:r>
            <a:r>
              <a:rPr lang="en-US" sz="1500" dirty="0"/>
              <a:t>: May not fully address proxy biases where other features correlate with sensitive attributes.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89B2C5-BBCB-4990-8095-303DBA12C040}"/>
              </a:ext>
            </a:extLst>
          </p:cNvPr>
          <p:cNvSpPr/>
          <p:nvPr/>
        </p:nvSpPr>
        <p:spPr>
          <a:xfrm>
            <a:off x="6589059" y="4816196"/>
            <a:ext cx="52802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10. Counterfactual Fairness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Ensures predictions remain consistent even if sensitive attributes are altered.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Example</a:t>
            </a:r>
            <a:r>
              <a:rPr lang="en-US" sz="1500" dirty="0"/>
              <a:t>: Changing "gender" in a resume should not affect the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Use Case</a:t>
            </a:r>
            <a:r>
              <a:rPr lang="en-US" sz="1500" dirty="0"/>
              <a:t>: Prevents decisions based on sensitive attributes.</a:t>
            </a:r>
          </a:p>
        </p:txBody>
      </p:sp>
    </p:spTree>
    <p:extLst>
      <p:ext uri="{BB962C8B-B14F-4D97-AF65-F5344CB8AC3E}">
        <p14:creationId xmlns:p14="http://schemas.microsoft.com/office/powerpoint/2010/main" val="580556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5D5B-3FAA-4E95-A794-27134E50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Fairness and Bias Metrics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433793-60D8-423E-82F8-296ADF3BB311}"/>
              </a:ext>
            </a:extLst>
          </p:cNvPr>
          <p:cNvSpPr/>
          <p:nvPr/>
        </p:nvSpPr>
        <p:spPr>
          <a:xfrm>
            <a:off x="838200" y="2247037"/>
            <a:ext cx="5607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500" b="1" dirty="0"/>
              <a:t>Tools for Evaluating Bias in LLMs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 err="1"/>
              <a:t>Fairlearn</a:t>
            </a:r>
            <a:r>
              <a:rPr lang="en-IN" sz="1500" dirty="0"/>
              <a:t>: Python library for assessing and mitigating bias.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Aequitas</a:t>
            </a:r>
            <a:r>
              <a:rPr lang="en-IN" sz="1500" dirty="0"/>
              <a:t>: Bias and fairness audit toolkit.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Perspective API</a:t>
            </a:r>
            <a:r>
              <a:rPr lang="en-IN" sz="1500" dirty="0"/>
              <a:t>: Detects toxicity and harmful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Hugging Face Evaluate</a:t>
            </a:r>
            <a:r>
              <a:rPr lang="en-IN" sz="1500" dirty="0"/>
              <a:t>: Includes tools to </a:t>
            </a:r>
            <a:r>
              <a:rPr lang="en-IN" sz="1500" dirty="0" err="1"/>
              <a:t>analyze</a:t>
            </a:r>
            <a:r>
              <a:rPr lang="en-IN" sz="1500" dirty="0"/>
              <a:t> fairness in text generation.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23D687-8969-4797-84D2-37CDBF1CE06D}"/>
              </a:ext>
            </a:extLst>
          </p:cNvPr>
          <p:cNvSpPr/>
          <p:nvPr/>
        </p:nvSpPr>
        <p:spPr>
          <a:xfrm>
            <a:off x="6526306" y="2247037"/>
            <a:ext cx="506505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Challenges</a:t>
            </a:r>
          </a:p>
          <a:p>
            <a:pPr>
              <a:buFont typeface="+mj-lt"/>
              <a:buAutoNum type="arabicPeriod"/>
            </a:pPr>
            <a:r>
              <a:rPr lang="en-US" sz="1500" b="1" dirty="0"/>
              <a:t>Subjectivity in Fairness</a:t>
            </a:r>
            <a:r>
              <a:rPr lang="en-US" sz="1500" dirty="0"/>
              <a:t>: Definitions of fairness can vary across applications and stakeholders.</a:t>
            </a:r>
          </a:p>
          <a:p>
            <a:pPr>
              <a:buFont typeface="+mj-lt"/>
              <a:buAutoNum type="arabicPeriod"/>
            </a:pPr>
            <a:r>
              <a:rPr lang="en-US" sz="1500" b="1" dirty="0"/>
              <a:t>Proxy Bias</a:t>
            </a:r>
            <a:r>
              <a:rPr lang="en-US" sz="1500" dirty="0"/>
              <a:t>: Indirect correlations between features and sensitive attributes.</a:t>
            </a:r>
          </a:p>
          <a:p>
            <a:pPr>
              <a:buFont typeface="+mj-lt"/>
              <a:buAutoNum type="arabicPeriod"/>
            </a:pPr>
            <a:r>
              <a:rPr lang="en-US" sz="1500" b="1" dirty="0"/>
              <a:t>Trade-offs</a:t>
            </a:r>
            <a:r>
              <a:rPr lang="en-US" sz="1500" dirty="0"/>
              <a:t>: Improving fairness may reduce overall model accuracy.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1F837F-D647-446C-85D1-C527BDBB55D0}"/>
              </a:ext>
            </a:extLst>
          </p:cNvPr>
          <p:cNvSpPr/>
          <p:nvPr/>
        </p:nvSpPr>
        <p:spPr>
          <a:xfrm>
            <a:off x="838200" y="428071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b="1" dirty="0"/>
              <a:t>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Hiring Systems</a:t>
            </a:r>
            <a:r>
              <a:rPr lang="en-US" sz="1500" dirty="0"/>
              <a:t>: Ensuring fair evaluation across diverse candidates.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Content Moderation</a:t>
            </a:r>
            <a:r>
              <a:rPr lang="en-US" sz="1500" dirty="0"/>
              <a:t>: Detecting and reducing toxic outputs.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Healthcare</a:t>
            </a:r>
            <a:r>
              <a:rPr lang="en-US" sz="1500" dirty="0"/>
              <a:t>: Avoiding biases in medical diagnosis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3083026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9FE0-79AE-4907-8A76-86BEE1A5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Beyond Text-Based Evaluation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AB8D0D-13AC-4C16-893B-D857F5878FAF}"/>
              </a:ext>
            </a:extLst>
          </p:cNvPr>
          <p:cNvSpPr/>
          <p:nvPr/>
        </p:nvSpPr>
        <p:spPr>
          <a:xfrm>
            <a:off x="699247" y="1440214"/>
            <a:ext cx="11017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"Beyond Text-Based Evaluation in Large Language Models (LLMs)" focuses on extending the evaluation metrics beyond traditional text generation and understanding tasks, incorporating diverse capabilities and real-world applications. Here's a detailed exploration: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84CAC2-F9EC-4AAA-B2F1-020570ABA2DE}"/>
              </a:ext>
            </a:extLst>
          </p:cNvPr>
          <p:cNvSpPr/>
          <p:nvPr/>
        </p:nvSpPr>
        <p:spPr>
          <a:xfrm>
            <a:off x="699247" y="3007824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b="1" dirty="0"/>
              <a:t>Beyond Text-Based Evaluation in LLMs</a:t>
            </a:r>
          </a:p>
          <a:p>
            <a:r>
              <a:rPr lang="en-US" sz="1500" b="1" dirty="0"/>
              <a:t>1. Multimodal Capabilities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Evaluating an LLM's ability to process and integrate multiple data modalities such as text, images, audio, or video.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Key Metrics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Accuracy and Recall</a:t>
            </a:r>
            <a:r>
              <a:rPr lang="en-US" sz="1500" dirty="0"/>
              <a:t>: For tasks like image captioning or video summarization.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Modal Fusion Coherence</a:t>
            </a:r>
            <a:r>
              <a:rPr lang="en-US" sz="1500" dirty="0"/>
              <a:t>: Checks how well information from different modalities is combined (e.g., text and images in a chatbot).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Use Cases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Generating textual descriptions from images (e.g., alt text for accessibility).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Conversational agents with voice and visual understanding.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982E5D-B22E-414B-8210-756EFD97CF85}"/>
              </a:ext>
            </a:extLst>
          </p:cNvPr>
          <p:cNvSpPr/>
          <p:nvPr/>
        </p:nvSpPr>
        <p:spPr>
          <a:xfrm>
            <a:off x="6714564" y="3004720"/>
            <a:ext cx="500230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2. Real-World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Customer Service</a:t>
            </a:r>
            <a:r>
              <a:rPr lang="en-US" sz="1500" dirty="0"/>
              <a:t>: Evaluating response accuracy, sentiment alignment, and relevance in practical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Content Creation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Scoring the originality and coherence of auto-generated articles or creative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Medical Diagnosis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Verifying accuracy and adherence to medical guidelines when generating summaries or suggestions.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Key Metrics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Task-Specific Accuracy</a:t>
            </a:r>
            <a:r>
              <a:rPr lang="en-US" sz="1500" dirty="0"/>
              <a:t>: Precision tailored to specific application needs.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Human Feedback Scores</a:t>
            </a:r>
            <a:r>
              <a:rPr lang="en-US" sz="1500" dirty="0"/>
              <a:t>: User ratings for practical usability.</a:t>
            </a:r>
          </a:p>
        </p:txBody>
      </p:sp>
    </p:spTree>
    <p:extLst>
      <p:ext uri="{BB962C8B-B14F-4D97-AF65-F5344CB8AC3E}">
        <p14:creationId xmlns:p14="http://schemas.microsoft.com/office/powerpoint/2010/main" val="2613370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82C2-3F1D-4ED0-9724-5AA71A01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Beyond Text-Based Evaluation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8BC80-293A-4E49-A93A-8F7BD5AD646D}"/>
              </a:ext>
            </a:extLst>
          </p:cNvPr>
          <p:cNvSpPr/>
          <p:nvPr/>
        </p:nvSpPr>
        <p:spPr>
          <a:xfrm>
            <a:off x="838200" y="1881298"/>
            <a:ext cx="54012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3. Data-to-Text 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Assessing how well LLMs convert structured data (e.g., tables, graphs) into meaningful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Metrics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Content Fidelity</a:t>
            </a:r>
            <a:r>
              <a:rPr lang="en-US" dirty="0"/>
              <a:t>: Ensures the generated text aligns accurately with the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Fluency and Readability</a:t>
            </a:r>
            <a:r>
              <a:rPr lang="en-US" dirty="0"/>
              <a:t>: Measures linguistic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Applications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Automated report generation for business intelligence.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Weather updates and financial summaries.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46F6F8-B7AC-44C5-827B-F26775250F56}"/>
              </a:ext>
            </a:extLst>
          </p:cNvPr>
          <p:cNvSpPr/>
          <p:nvPr/>
        </p:nvSpPr>
        <p:spPr>
          <a:xfrm>
            <a:off x="6472518" y="1881298"/>
            <a:ext cx="51098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4. Responsiveness and Adaptability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Evaluating the LLM's ability to handle dynamic and evolving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Metrics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Latency</a:t>
            </a:r>
            <a:r>
              <a:rPr lang="en-US" dirty="0"/>
              <a:t>: Time taken to generate responses.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Context Awareness</a:t>
            </a:r>
            <a:r>
              <a:rPr lang="en-US" dirty="0"/>
              <a:t>: Ability to maintain coherence across sessions.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Real-time support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Multi-turn conversations.</a:t>
            </a:r>
          </a:p>
        </p:txBody>
      </p:sp>
    </p:spTree>
    <p:extLst>
      <p:ext uri="{BB962C8B-B14F-4D97-AF65-F5344CB8AC3E}">
        <p14:creationId xmlns:p14="http://schemas.microsoft.com/office/powerpoint/2010/main" val="3761113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2A27-F899-4EFE-989E-CCC50BB2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Beyond Text-Based Evaluation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FD09D9-E07A-4BDA-A8EC-C0BDB98CB3F1}"/>
              </a:ext>
            </a:extLst>
          </p:cNvPr>
          <p:cNvSpPr/>
          <p:nvPr/>
        </p:nvSpPr>
        <p:spPr>
          <a:xfrm>
            <a:off x="838200" y="1859339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b="1" dirty="0"/>
              <a:t>5. Integration with External APIs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Assessing LLM's ability to fetch, process, and incorporate data from external APIs or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Metrics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API Call Accuracy</a:t>
            </a:r>
            <a:r>
              <a:rPr lang="en-US" sz="1500" dirty="0"/>
              <a:t>: Whether external data is integrated correctly.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Response Adaptation</a:t>
            </a:r>
            <a:r>
              <a:rPr lang="en-US" sz="1500" dirty="0"/>
              <a:t>: Ensuring smooth interaction between API results and generated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Applications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Chatbots integrated with calendars, maps, or databases.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0BF0E2-99A8-49D3-9C4D-965163FA03C7}"/>
              </a:ext>
            </a:extLst>
          </p:cNvPr>
          <p:cNvSpPr/>
          <p:nvPr/>
        </p:nvSpPr>
        <p:spPr>
          <a:xfrm>
            <a:off x="7144871" y="1859339"/>
            <a:ext cx="46078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6. Ethical and Societal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Bias in Multimodal Outputs</a:t>
            </a:r>
            <a:r>
              <a:rPr lang="en-US" sz="1500" dirty="0"/>
              <a:t>: Evaluating the fairness and inclusiveness of outputs when processing visual or auditory inputs.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Toxicity Detection</a:t>
            </a:r>
            <a:r>
              <a:rPr lang="en-US" sz="1500" dirty="0"/>
              <a:t>: Ensuring multimodal generations (e.g., image captions) avoid harmful or offensive content.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FB45E6-F8B5-4031-889B-41CEE0DE59F4}"/>
              </a:ext>
            </a:extLst>
          </p:cNvPr>
          <p:cNvSpPr/>
          <p:nvPr/>
        </p:nvSpPr>
        <p:spPr>
          <a:xfrm>
            <a:off x="838200" y="4113491"/>
            <a:ext cx="6096000" cy="26314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b="1" dirty="0"/>
              <a:t>7. Explain ability and Interpretability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Assessing whether LLM outputs can be traced back to their data sources and logic.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Metrics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Attribution Accuracy</a:t>
            </a:r>
            <a:r>
              <a:rPr lang="en-US" sz="1500" dirty="0"/>
              <a:t>: Measures how well the generated response cites sources.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Explanation Clarity</a:t>
            </a:r>
            <a:r>
              <a:rPr lang="en-US" sz="1500" dirty="0"/>
              <a:t>: Evaluates the understandability of explanations provided by the LLM.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Applications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Educational tools requiring rationale for answers.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Legal or compliance settings needing traceable outputs.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79EA22-D16C-4A67-8AAB-E6E5B14CE9CC}"/>
              </a:ext>
            </a:extLst>
          </p:cNvPr>
          <p:cNvSpPr/>
          <p:nvPr/>
        </p:nvSpPr>
        <p:spPr>
          <a:xfrm>
            <a:off x="7144871" y="4113491"/>
            <a:ext cx="46078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8. User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Ease of Interaction</a:t>
            </a:r>
            <a:r>
              <a:rPr lang="en-US" sz="1500" dirty="0"/>
              <a:t>: Assessing the intuitiveness and user-friendliness of LLM-powered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Customization</a:t>
            </a:r>
            <a:r>
              <a:rPr lang="en-US" sz="1500" dirty="0"/>
              <a:t>: Measuring how well an LLM adapts to specific user needs and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Applications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Personalized tutoring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Digital assistants for specialized tasks.</a:t>
            </a:r>
          </a:p>
        </p:txBody>
      </p:sp>
    </p:spTree>
    <p:extLst>
      <p:ext uri="{BB962C8B-B14F-4D97-AF65-F5344CB8AC3E}">
        <p14:creationId xmlns:p14="http://schemas.microsoft.com/office/powerpoint/2010/main" val="1647268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78A6-3B48-4E9E-8EF3-76C0E975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Beyond Text-Based Evaluation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821E3-B87A-4A74-9429-72E67825B012}"/>
              </a:ext>
            </a:extLst>
          </p:cNvPr>
          <p:cNvSpPr/>
          <p:nvPr/>
        </p:nvSpPr>
        <p:spPr>
          <a:xfrm>
            <a:off x="838200" y="1875456"/>
            <a:ext cx="985669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9. Cognitive Load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Measuring how much effort users need to understand or use the LLM’s outputs.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Metrics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Processing Time</a:t>
            </a:r>
            <a:r>
              <a:rPr lang="en-US" sz="1500" dirty="0"/>
              <a:t>: Time users spend comprehending responses.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Effort Scores</a:t>
            </a:r>
            <a:r>
              <a:rPr lang="en-US" sz="1500" dirty="0"/>
              <a:t>: Human feedback on cognitive ease.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4DCBB9-F98B-42D5-BF7F-38FE2669BBF9}"/>
              </a:ext>
            </a:extLst>
          </p:cNvPr>
          <p:cNvSpPr/>
          <p:nvPr/>
        </p:nvSpPr>
        <p:spPr>
          <a:xfrm>
            <a:off x="838201" y="3736050"/>
            <a:ext cx="10515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BY EVALUATING BEYOND TEXT, THESE METRICS HELP ASSESS HOW LLMS FUNCTION IN DIVERSE, PRACTICAL, AND MULTIMODAL ENVIRONMENTS, ENSURING THEY MEET REAL-WORLD EXPECTATIONS EFFECTIVELY.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247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15F3-A950-4229-8454-B1B0409D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User Experience matrices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75D49B-CC7A-42CE-8CC7-18F744E918C6}"/>
              </a:ext>
            </a:extLst>
          </p:cNvPr>
          <p:cNvSpPr/>
          <p:nvPr/>
        </p:nvSpPr>
        <p:spPr>
          <a:xfrm>
            <a:off x="838200" y="1690688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User experience (UX) metrics focus on evaluating how users perceive and interact with LLM-powered systems. These metrics provide insights into usability, satisfaction, and efficiency from a user's perspective.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1094CE-CAEE-4217-82EA-4FB101DE8FA8}"/>
              </a:ext>
            </a:extLst>
          </p:cNvPr>
          <p:cNvSpPr/>
          <p:nvPr/>
        </p:nvSpPr>
        <p:spPr>
          <a:xfrm>
            <a:off x="838200" y="2674322"/>
            <a:ext cx="58674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1. Ease of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Measures the intuitiveness and simplicity of interacting with the LLM.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Metrics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Completion Time</a:t>
            </a:r>
            <a:r>
              <a:rPr lang="en-US" sz="1500" dirty="0"/>
              <a:t>: Time taken for users to accomplish tasks with the LLM.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Error Rate</a:t>
            </a:r>
            <a:r>
              <a:rPr lang="en-US" sz="1500" dirty="0"/>
              <a:t>: Frequency of user mistakes due to confusing or unclear responses.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User Feedback Scores</a:t>
            </a:r>
            <a:r>
              <a:rPr lang="en-US" sz="1500" dirty="0"/>
              <a:t>: Ratings on how easy the system is to navigate.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Applications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Onboarding new users to AI-powered tools.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Measuring the simplicity of chatbot interactions.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272C6-55F6-4D8F-AAF9-445A723210AE}"/>
              </a:ext>
            </a:extLst>
          </p:cNvPr>
          <p:cNvSpPr/>
          <p:nvPr/>
        </p:nvSpPr>
        <p:spPr>
          <a:xfrm>
            <a:off x="6965576" y="2674322"/>
            <a:ext cx="4823012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2. Accessibility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Evaluates how well the LLM supports diverse user needs, including those with disabilities.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Metrics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Screen Reader Compatibility</a:t>
            </a:r>
            <a:r>
              <a:rPr lang="en-US" sz="1500" dirty="0"/>
              <a:t>: Usability with assistive devices.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Language Support</a:t>
            </a:r>
            <a:r>
              <a:rPr lang="en-US" sz="1500" dirty="0"/>
              <a:t>: Coverage of multiple languages and dialects.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Adaptability to Input Modalities</a:t>
            </a:r>
            <a:r>
              <a:rPr lang="en-US" sz="1500" dirty="0"/>
              <a:t>: Effectiveness with voice, text, or visual inputs.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Applications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Ensuring inclusivity in digital assistants.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Building globally accessible systems.</a:t>
            </a:r>
          </a:p>
        </p:txBody>
      </p:sp>
    </p:spTree>
    <p:extLst>
      <p:ext uri="{BB962C8B-B14F-4D97-AF65-F5344CB8AC3E}">
        <p14:creationId xmlns:p14="http://schemas.microsoft.com/office/powerpoint/2010/main" val="4940223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8DF4-B57C-4826-82FC-50D2D11F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User Experience matrices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7F90A5-2BB1-4E7F-89F6-2AEF75A5A050}"/>
              </a:ext>
            </a:extLst>
          </p:cNvPr>
          <p:cNvSpPr/>
          <p:nvPr/>
        </p:nvSpPr>
        <p:spPr>
          <a:xfrm>
            <a:off x="699247" y="1690688"/>
            <a:ext cx="580912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3. Responsiveness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Measures the speed and relevance of the LLM's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Metrics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Response Time</a:t>
            </a:r>
            <a:r>
              <a:rPr lang="en-US" sz="1500" dirty="0"/>
              <a:t>: Time taken to generate an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Latency</a:t>
            </a:r>
            <a:r>
              <a:rPr lang="en-US" sz="1500" dirty="0"/>
              <a:t>: Total delay in communication cycles.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Dynamic Adaptability</a:t>
            </a:r>
            <a:r>
              <a:rPr lang="en-US" sz="1500" dirty="0"/>
              <a:t>: How quickly the system adjusts to evolving contexts or user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Applications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Real-time customer support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Voice assistants requiring minimal delays.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5A153D-2D65-49D9-B5DE-849F740F9C9B}"/>
              </a:ext>
            </a:extLst>
          </p:cNvPr>
          <p:cNvSpPr/>
          <p:nvPr/>
        </p:nvSpPr>
        <p:spPr>
          <a:xfrm>
            <a:off x="6508376" y="1690688"/>
            <a:ext cx="5342965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4. Satisfaction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Evaluates user contentment with the overall performance and outputs.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Metrics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Net Promoter Score (NPS)</a:t>
            </a:r>
            <a:r>
              <a:rPr lang="en-US" sz="1500" dirty="0"/>
              <a:t>: Measures user willingness to recommend the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Satisfaction Ratings</a:t>
            </a:r>
            <a:r>
              <a:rPr lang="en-US" sz="1500" dirty="0"/>
              <a:t>: User-assigned scores based on task completion.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Survey Feedback</a:t>
            </a:r>
            <a:r>
              <a:rPr lang="en-US" sz="1500" dirty="0"/>
              <a:t>: Qualitative insights from direct user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Applications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Enhancing personalized learning platforms.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Improving customer service interactions.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318EBB-8902-4A2D-88DC-A54C12EEFBC5}"/>
              </a:ext>
            </a:extLst>
          </p:cNvPr>
          <p:cNvSpPr/>
          <p:nvPr/>
        </p:nvSpPr>
        <p:spPr>
          <a:xfrm>
            <a:off x="1613646" y="4559724"/>
            <a:ext cx="960120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5. Coherence and Clarity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Assesses the quality, organization, and comprehensibility of the LLM's outputs.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Metrics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Clarity Index</a:t>
            </a:r>
            <a:r>
              <a:rPr lang="en-US" sz="1500" dirty="0"/>
              <a:t>: Rates how well users can understand the response.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Logical Consistency</a:t>
            </a:r>
            <a:r>
              <a:rPr lang="en-US" sz="1500" dirty="0"/>
              <a:t>: Evaluates whether the output aligns with prior statements.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Relevance Scores</a:t>
            </a:r>
            <a:r>
              <a:rPr lang="en-US" sz="1500" dirty="0"/>
              <a:t>: Measures how pertinent the answers are to user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Applications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Writing assistants generating structured content.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AI tutors explaining complex concepts.</a:t>
            </a:r>
          </a:p>
        </p:txBody>
      </p:sp>
    </p:spTree>
    <p:extLst>
      <p:ext uri="{BB962C8B-B14F-4D97-AF65-F5344CB8AC3E}">
        <p14:creationId xmlns:p14="http://schemas.microsoft.com/office/powerpoint/2010/main" val="3830943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8DF4-B57C-4826-82FC-50D2D11F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User Experience matrices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B9C1B0-F2FE-480D-890A-32A8ACA0286C}"/>
              </a:ext>
            </a:extLst>
          </p:cNvPr>
          <p:cNvSpPr/>
          <p:nvPr/>
        </p:nvSpPr>
        <p:spPr>
          <a:xfrm>
            <a:off x="638735" y="1478518"/>
            <a:ext cx="58360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6. Engagement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Measures user interaction levels and interest in engaging with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Metrics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Session Duration</a:t>
            </a:r>
            <a:r>
              <a:rPr lang="en-US" sz="1500" dirty="0"/>
              <a:t>: Average time spent interacting with the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Return Rates</a:t>
            </a:r>
            <a:r>
              <a:rPr lang="en-US" sz="1500" dirty="0"/>
              <a:t>: Frequency of users returning to use the LLM.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Interaction Depth</a:t>
            </a:r>
            <a:r>
              <a:rPr lang="en-US" sz="1500" dirty="0"/>
              <a:t>: Number of follow-up queries or conversations.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Applications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Chatbots designed for conversational interfaces.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Content recommendation systems.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925085-60CD-4951-A9CE-6CBB96B8E3D1}"/>
              </a:ext>
            </a:extLst>
          </p:cNvPr>
          <p:cNvSpPr/>
          <p:nvPr/>
        </p:nvSpPr>
        <p:spPr>
          <a:xfrm>
            <a:off x="6275294" y="1475846"/>
            <a:ext cx="568362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500" b="1" dirty="0"/>
              <a:t>7. Emotional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Definition</a:t>
            </a:r>
            <a:r>
              <a:rPr lang="en-IN" sz="1500" dirty="0"/>
              <a:t>: Evaluates how the LLM's responses affect users emotionally.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Metrics</a:t>
            </a:r>
            <a:r>
              <a:rPr lang="en-IN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b="1" dirty="0"/>
              <a:t>Sentiment Analysis</a:t>
            </a:r>
            <a:r>
              <a:rPr lang="en-IN" sz="1500" dirty="0"/>
              <a:t>: Measures user sentiment after interactions.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b="1" dirty="0"/>
              <a:t>Tone Alignment</a:t>
            </a:r>
            <a:r>
              <a:rPr lang="en-IN" sz="1500" dirty="0"/>
              <a:t>: Assesses whether the system’s tone matches user expectations (e.g., empathetic in support scenarios).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b="1" dirty="0"/>
              <a:t>Stress/Frustration Metrics</a:t>
            </a:r>
            <a:r>
              <a:rPr lang="en-IN" sz="1500" dirty="0"/>
              <a:t>: Tracks indicators like user dropout rates or complaints.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Applications</a:t>
            </a:r>
            <a:r>
              <a:rPr lang="en-IN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/>
              <a:t>Mental health chatbots.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/>
              <a:t>Customer service bots requiring empathetic responses.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634C6-E225-44A8-BFEB-81314A175C8C}"/>
              </a:ext>
            </a:extLst>
          </p:cNvPr>
          <p:cNvSpPr/>
          <p:nvPr/>
        </p:nvSpPr>
        <p:spPr>
          <a:xfrm>
            <a:off x="1676396" y="4574344"/>
            <a:ext cx="943087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8. Customization and Personalization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Assesses the LLM's ability to adapt to individual user needs and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Metrics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Preference Matching Score</a:t>
            </a:r>
            <a:r>
              <a:rPr lang="en-US" sz="1500" dirty="0"/>
              <a:t>: How well the system aligns with user settings.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Adaptability Index</a:t>
            </a:r>
            <a:r>
              <a:rPr lang="en-US" sz="1500" dirty="0"/>
              <a:t>: Speed and accuracy of learning user habits.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Retention Rates</a:t>
            </a:r>
            <a:r>
              <a:rPr lang="en-US" sz="1500" dirty="0"/>
              <a:t>: Long-term usage trends among personalized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Applications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Personalized content generation.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Adaptive learning platforms.</a:t>
            </a:r>
          </a:p>
        </p:txBody>
      </p:sp>
    </p:spTree>
    <p:extLst>
      <p:ext uri="{BB962C8B-B14F-4D97-AF65-F5344CB8AC3E}">
        <p14:creationId xmlns:p14="http://schemas.microsoft.com/office/powerpoint/2010/main" val="14468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D36A-4196-4574-8A37-5E176F48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BLEU-1</a:t>
            </a:r>
            <a:endParaRPr lang="en-IN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A9420F-AF1C-4FAC-83F6-F74F1E99AB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54635"/>
            <a:ext cx="886973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BLEU-1 (Unigram Precision)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Focus: Measures single-word (unigram) precision.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Calculation: Fraction of unigrams in the candidate that are in the reference.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Purpose: Captures the basic overlap of words between the candidate and reference.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Example: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Reference: "The cat is on the mat"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Candidate: "The cat sat on the mat"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Unigrams in reference: {"The", "cat", "is", "on", "the", "mat"}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Unigrams in candidate: {"The", "cat", "sat", "on", "the", "mat"}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Common unigrams: {"The", "cat", "on", "the", "mat"}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BLEU-1 Precision = 5/6 ≈ 0.833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156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6D26-B832-44CE-8193-B0BBE815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User Experience matrices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53EAF1-8B8A-429D-9419-B66DE07CA56A}"/>
              </a:ext>
            </a:extLst>
          </p:cNvPr>
          <p:cNvSpPr/>
          <p:nvPr/>
        </p:nvSpPr>
        <p:spPr>
          <a:xfrm>
            <a:off x="923364" y="1690688"/>
            <a:ext cx="878541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9. Trustworthiness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Definition</a:t>
            </a:r>
            <a:r>
              <a:rPr lang="en-US" sz="1500" dirty="0"/>
              <a:t>: Evaluates user trust in the accuracy, fairness, and reliability of the LLM.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Metrics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Transparency Ratings</a:t>
            </a:r>
            <a:r>
              <a:rPr lang="en-US" sz="1500" dirty="0"/>
              <a:t>: How well the system explains its reasoning.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Error Recovery Rates</a:t>
            </a:r>
            <a:r>
              <a:rPr lang="en-US" sz="1500" dirty="0"/>
              <a:t>: Measures the ability to rectify incorrect responses.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Bias Perception Scores</a:t>
            </a:r>
            <a:r>
              <a:rPr lang="en-US" sz="1500" dirty="0"/>
              <a:t>: Tracks user perception of fairness and impartiality.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Applications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Healthcare assistants providing critical advice.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Financial advisors generating investment recommendations.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DE9DA6-BE95-41FD-BBED-1F59D08A1107}"/>
              </a:ext>
            </a:extLst>
          </p:cNvPr>
          <p:cNvSpPr/>
          <p:nvPr/>
        </p:nvSpPr>
        <p:spPr>
          <a:xfrm>
            <a:off x="923364" y="4644642"/>
            <a:ext cx="104304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BY FOCUSING ON THESE METRICS, DEVELOPERS CAN ENSURE THAT LLM-POWERED SYSTEMS DELIVER A USER-CENTRIC EXPERIENCE THAT IS INTUITIVE, ENGAGING, AND SATISFYING. THESE INSIGHTS CAN GUIDE IMPROVEMENTS IN DESIGN, FUNCTIONALITY, AND ADAPTABILITY FOR DIVERSE USER NEEDS.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23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D043-6D05-4734-B016-E5D18AFC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BLEU-2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13917E-08C9-46FE-9B74-3EC67680FC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93134"/>
            <a:ext cx="826700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BLEU-2 (Bigram Precision)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Focus: Measures two-word sequence (bigram) precision.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Calculation: Fraction of bigrams in the candidate that are in the reference.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Purpose: Captures some fluency by considering sequential word relationships.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Example: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Reference: "The cat is on the mat"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Candidate: "The cat sat on the mat"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Bigrams in reference: {"The cat", "cat is", "is on", "on the", "the mat"}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Bigrams in candidate: {"The cat", "cat sat", "sat on", "on the", "the mat"}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Common bigrams: {"The cat", "on the", "the mat"}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BLEU-2 Precision = 3/5 = 0.6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6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8397-CCC9-46B7-B520-263D96C6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BLEU (e.g., BLEU-3, BLEU-4)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920999-74A3-4F33-A73B-3CC2ED863E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75261"/>
            <a:ext cx="10515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Measures precision for trigrams (3-word sequences) or 4-grams.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Useful for evaluating grammatical structure and coherence in longer outputs.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Higher-order BLEU scores tend to decrease with longer n-grams because exact matches are harder to achieve. </a:t>
            </a:r>
          </a:p>
        </p:txBody>
      </p:sp>
    </p:spTree>
    <p:extLst>
      <p:ext uri="{BB962C8B-B14F-4D97-AF65-F5344CB8AC3E}">
        <p14:creationId xmlns:p14="http://schemas.microsoft.com/office/powerpoint/2010/main" val="256289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D673-A380-4240-8EE2-8362538C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Brevity Penalty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BC15FE-28AB-4162-B060-CE2F8F7AF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4306"/>
            <a:ext cx="8985928" cy="250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6946-F77C-4917-9944-49B025A1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BLEU Scores are Calculated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A0813-506D-4675-8497-78D69CACA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36" y="2148353"/>
            <a:ext cx="4101352" cy="2710518"/>
          </a:xfrm>
        </p:spPr>
        <p:txBody>
          <a:bodyPr>
            <a:normAutofit fontScale="47500" lnSpcReduction="20000"/>
          </a:bodyPr>
          <a:lstStyle/>
          <a:p>
            <a:r>
              <a:rPr lang="en-US" sz="3000" b="1" dirty="0"/>
              <a:t>1. Modified Precision</a:t>
            </a:r>
          </a:p>
          <a:p>
            <a:r>
              <a:rPr lang="en-US" sz="3000" dirty="0"/>
              <a:t>BLEU counts n-grams in the candidate sentence that also appear in the reference sentence(s).</a:t>
            </a:r>
          </a:p>
          <a:p>
            <a:r>
              <a:rPr lang="en-US" sz="3000" dirty="0"/>
              <a:t>The </a:t>
            </a:r>
            <a:r>
              <a:rPr lang="en-US" sz="3000" b="1" dirty="0"/>
              <a:t>count is clipped</a:t>
            </a:r>
            <a:r>
              <a:rPr lang="en-US" sz="3000" dirty="0"/>
              <a:t> to the maximum number of times the n-gram appears in the reference sentence(s). This avoids overestimating precision by repeated occurrences in the candidate sentence.</a:t>
            </a:r>
          </a:p>
          <a:p>
            <a:r>
              <a:rPr lang="en-US" sz="3000" b="1" dirty="0"/>
              <a:t>Example:</a:t>
            </a:r>
            <a:br>
              <a:rPr lang="en-US" sz="3000" dirty="0"/>
            </a:br>
            <a:r>
              <a:rPr lang="en-US" sz="3000" dirty="0"/>
              <a:t>Reference: "the cat is on the mat"</a:t>
            </a:r>
            <a:br>
              <a:rPr lang="en-US" sz="3000" dirty="0"/>
            </a:br>
            <a:r>
              <a:rPr lang="en-US" sz="3000" dirty="0"/>
              <a:t>Candidate: "the </a:t>
            </a:r>
            <a:r>
              <a:rPr lang="en-US" sz="3000" dirty="0" err="1"/>
              <a:t>the</a:t>
            </a:r>
            <a:r>
              <a:rPr lang="en-US" sz="3000" dirty="0"/>
              <a:t> </a:t>
            </a:r>
            <a:r>
              <a:rPr lang="en-US" sz="3000" dirty="0" err="1"/>
              <a:t>the</a:t>
            </a:r>
            <a:r>
              <a:rPr lang="en-US" sz="3000" dirty="0"/>
              <a:t> mat"</a:t>
            </a:r>
            <a:br>
              <a:rPr lang="en-US" sz="3000" dirty="0"/>
            </a:br>
            <a:r>
              <a:rPr lang="en-US" sz="3000" dirty="0"/>
              <a:t>For the unigram "the," BLEU would count it only as 1 (matching the reference), not 3 (in the candidate).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AAA37C-9C75-4877-8B21-16079BFD8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88" y="2148352"/>
            <a:ext cx="3738283" cy="26208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6032E2-8CB0-4B75-999D-7668946D3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607" y="2148351"/>
            <a:ext cx="4440593" cy="27054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7F8A0B-8947-4FF3-8C56-0E41CB1BE6AA}"/>
              </a:ext>
            </a:extLst>
          </p:cNvPr>
          <p:cNvSpPr/>
          <p:nvPr/>
        </p:nvSpPr>
        <p:spPr>
          <a:xfrm>
            <a:off x="2294964" y="5085744"/>
            <a:ext cx="77903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Key Steps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Count n-grams</a:t>
            </a:r>
            <a:r>
              <a:rPr lang="en-US" dirty="0">
                <a:solidFill>
                  <a:srgbClr val="002060"/>
                </a:solidFill>
              </a:rPr>
              <a:t> in both candidate and reference sentences.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Clip counts</a:t>
            </a:r>
            <a:r>
              <a:rPr lang="en-US" dirty="0">
                <a:solidFill>
                  <a:srgbClr val="002060"/>
                </a:solidFill>
              </a:rPr>
              <a:t> of n-grams in the candidate to their maximum in the reference.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Calculate </a:t>
            </a:r>
            <a:r>
              <a:rPr lang="en-US" b="1" dirty="0">
                <a:solidFill>
                  <a:srgbClr val="002060"/>
                </a:solidFill>
              </a:rPr>
              <a:t>modified precision</a:t>
            </a:r>
            <a:r>
              <a:rPr lang="en-US" dirty="0">
                <a:solidFill>
                  <a:srgbClr val="002060"/>
                </a:solidFill>
              </a:rPr>
              <a:t> for each n-gram size.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Compute the </a:t>
            </a:r>
            <a:r>
              <a:rPr lang="en-US" b="1" dirty="0">
                <a:solidFill>
                  <a:srgbClr val="002060"/>
                </a:solidFill>
              </a:rPr>
              <a:t>geometric mean</a:t>
            </a:r>
            <a:r>
              <a:rPr lang="en-US" dirty="0">
                <a:solidFill>
                  <a:srgbClr val="002060"/>
                </a:solidFill>
              </a:rPr>
              <a:t> of the precisions across n-grams.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Apply the </a:t>
            </a:r>
            <a:r>
              <a:rPr lang="en-US" b="1" dirty="0">
                <a:solidFill>
                  <a:srgbClr val="002060"/>
                </a:solidFill>
              </a:rPr>
              <a:t>brevity penalty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531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F9C1-D468-4FEF-97EC-E0601E18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B787-CC76-410A-ACA5-63D4A6846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ROUGE-1</a:t>
            </a:r>
            <a:r>
              <a:rPr lang="en-US" dirty="0"/>
              <a:t>: Measures unigram (single word) overlap.</a:t>
            </a:r>
          </a:p>
          <a:p>
            <a:pPr lvl="1"/>
            <a:r>
              <a:rPr lang="en-US" dirty="0"/>
              <a:t>Precision: Fraction of unigrams in the candidate that are in the reference.</a:t>
            </a:r>
          </a:p>
          <a:p>
            <a:pPr lvl="1"/>
            <a:r>
              <a:rPr lang="en-US" dirty="0"/>
              <a:t>Recall: Fraction of unigrams in the reference that are in the candidate.</a:t>
            </a:r>
          </a:p>
          <a:p>
            <a:r>
              <a:rPr lang="en-US" b="1" dirty="0"/>
              <a:t>ROUGE-2</a:t>
            </a:r>
            <a:r>
              <a:rPr lang="en-US" dirty="0"/>
              <a:t>: Measures bigram (two consecutive words) overlap.</a:t>
            </a:r>
          </a:p>
          <a:p>
            <a:pPr lvl="1"/>
            <a:r>
              <a:rPr lang="en-US" dirty="0"/>
              <a:t>Precision: Fraction of bigrams in the candidate that are in the reference.</a:t>
            </a:r>
          </a:p>
          <a:p>
            <a:pPr lvl="1"/>
            <a:r>
              <a:rPr lang="en-US" dirty="0"/>
              <a:t>Recall: Fraction of bigrams in the reference that are in the candidate.</a:t>
            </a:r>
          </a:p>
          <a:p>
            <a:r>
              <a:rPr lang="en-US" b="1" dirty="0"/>
              <a:t>ROUGE-L</a:t>
            </a:r>
            <a:r>
              <a:rPr lang="en-US" dirty="0"/>
              <a:t>: Measures the longest common subsequence (LCS) overlap.</a:t>
            </a:r>
          </a:p>
          <a:p>
            <a:pPr lvl="1"/>
            <a:r>
              <a:rPr lang="en-US" dirty="0"/>
              <a:t>Precision: LCS length divided by the number of words in the candidate.</a:t>
            </a:r>
          </a:p>
          <a:p>
            <a:pPr lvl="1"/>
            <a:r>
              <a:rPr lang="en-US" dirty="0"/>
              <a:t>Recall: LCS length divided by the number of words in the reference.</a:t>
            </a:r>
          </a:p>
          <a:p>
            <a:pPr lvl="1"/>
            <a:r>
              <a:rPr lang="en-US" dirty="0"/>
              <a:t>F1: Harmonic mean of Precision and Recall.</a:t>
            </a:r>
          </a:p>
          <a:p>
            <a:r>
              <a:rPr lang="en-US" b="1" dirty="0"/>
              <a:t>How to Use These Metrics</a:t>
            </a:r>
          </a:p>
          <a:p>
            <a:r>
              <a:rPr lang="en-US" b="1" dirty="0"/>
              <a:t>ROUGE-1</a:t>
            </a:r>
            <a:r>
              <a:rPr lang="en-US" dirty="0"/>
              <a:t> is useful for simple word overlap.</a:t>
            </a:r>
          </a:p>
          <a:p>
            <a:r>
              <a:rPr lang="en-US" b="1" dirty="0"/>
              <a:t>ROUGE-2</a:t>
            </a:r>
            <a:r>
              <a:rPr lang="en-US" dirty="0"/>
              <a:t> helps capture fluency by considering sequential relationships.</a:t>
            </a:r>
          </a:p>
          <a:p>
            <a:r>
              <a:rPr lang="en-US" b="1" dirty="0"/>
              <a:t>ROUGE-L</a:t>
            </a:r>
            <a:r>
              <a:rPr lang="en-US" dirty="0"/>
              <a:t> is robust for longer texts since it considers the LCS.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2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5502</Words>
  <Application>Microsoft Office PowerPoint</Application>
  <PresentationFormat>Widescreen</PresentationFormat>
  <Paragraphs>583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Accuracy Matrices</vt:lpstr>
      <vt:lpstr>Categories of Matrices</vt:lpstr>
      <vt:lpstr>Text similarity metrics</vt:lpstr>
      <vt:lpstr>BLEU-1</vt:lpstr>
      <vt:lpstr>BLEU-2</vt:lpstr>
      <vt:lpstr>Higher-Order BLEU (e.g., BLEU-3, BLEU-4)</vt:lpstr>
      <vt:lpstr>Brevity Penalty</vt:lpstr>
      <vt:lpstr>How BLEU Scores are Calculated</vt:lpstr>
      <vt:lpstr>ROUGE</vt:lpstr>
      <vt:lpstr>Key Differences Between BLEU and ROUGE</vt:lpstr>
      <vt:lpstr>When to Use BLEU or ROUGE or Both</vt:lpstr>
      <vt:lpstr>If BLEU and ROUGE gives different signal</vt:lpstr>
      <vt:lpstr>Choosing Metrics Based on Task</vt:lpstr>
      <vt:lpstr>Finally</vt:lpstr>
      <vt:lpstr>METEOR</vt:lpstr>
      <vt:lpstr>Example</vt:lpstr>
      <vt:lpstr>CIDEr</vt:lpstr>
      <vt:lpstr>How CIDEr Works and use</vt:lpstr>
      <vt:lpstr>TER</vt:lpstr>
      <vt:lpstr>Key Characteristics and Advantages, Limitation</vt:lpstr>
      <vt:lpstr>Task-specific metrics</vt:lpstr>
      <vt:lpstr>Task-specific metrics</vt:lpstr>
      <vt:lpstr>Task-specific metrics</vt:lpstr>
      <vt:lpstr>Human evaluation metrics,  </vt:lpstr>
      <vt:lpstr>Human evaluation metrics,  </vt:lpstr>
      <vt:lpstr>How Human Evaluation is Conducted &amp; Challenges</vt:lpstr>
      <vt:lpstr>Efficiency-based metrics</vt:lpstr>
      <vt:lpstr>Efficiency-based metrics</vt:lpstr>
      <vt:lpstr>How These Metrics Are Measured &amp; Applications</vt:lpstr>
      <vt:lpstr>Fairness and Bias Metrics </vt:lpstr>
      <vt:lpstr>Fairness and Bias Metrics</vt:lpstr>
      <vt:lpstr>Fairness and Bias Metrics</vt:lpstr>
      <vt:lpstr>Beyond Text-Based Evaluation </vt:lpstr>
      <vt:lpstr>Beyond Text-Based Evaluation</vt:lpstr>
      <vt:lpstr>Beyond Text-Based Evaluation</vt:lpstr>
      <vt:lpstr>Beyond Text-Based Evaluation</vt:lpstr>
      <vt:lpstr>User Experience matrices </vt:lpstr>
      <vt:lpstr>User Experience matrices</vt:lpstr>
      <vt:lpstr>User Experience matrices</vt:lpstr>
      <vt:lpstr>User Experience matrices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Accuracy Matrices</dc:title>
  <dc:creator>Admin</dc:creator>
  <cp:lastModifiedBy>Admin</cp:lastModifiedBy>
  <cp:revision>18</cp:revision>
  <dcterms:created xsi:type="dcterms:W3CDTF">2024-11-23T13:01:43Z</dcterms:created>
  <dcterms:modified xsi:type="dcterms:W3CDTF">2024-11-24T14:18:04Z</dcterms:modified>
</cp:coreProperties>
</file>