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BBB1-F6BB-405B-98DF-8DBB9CD17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A9D84A-5430-4F86-91D2-21CFAD0D8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09D782-4955-4B00-9DBC-1A21D4ECBC1F}"/>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5" name="Footer Placeholder 4">
            <a:extLst>
              <a:ext uri="{FF2B5EF4-FFF2-40B4-BE49-F238E27FC236}">
                <a16:creationId xmlns:a16="http://schemas.microsoft.com/office/drawing/2014/main" id="{A29D401B-B59C-4E5A-8088-827344698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5FC18-AA41-4A38-BA33-D5E8A71C948F}"/>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2854417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E92C-AF7E-47EB-AA39-7CE3EA3807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55109-BF19-4BF7-AD54-56366AACE8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1289A-EEDB-48AC-BD53-98DAB25724BA}"/>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5" name="Footer Placeholder 4">
            <a:extLst>
              <a:ext uri="{FF2B5EF4-FFF2-40B4-BE49-F238E27FC236}">
                <a16:creationId xmlns:a16="http://schemas.microsoft.com/office/drawing/2014/main" id="{9D0E70E8-6C26-4ABD-8847-4ECFC3634A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328FE-9DFC-4085-A608-A80D694D0829}"/>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355168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CDFBB2-6A18-4CE5-B1A9-F5CC325545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CDA0B1-54B8-4104-BCFD-7AA9360DC0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C674B-DE42-4B60-AE12-A16E156354F4}"/>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5" name="Footer Placeholder 4">
            <a:extLst>
              <a:ext uri="{FF2B5EF4-FFF2-40B4-BE49-F238E27FC236}">
                <a16:creationId xmlns:a16="http://schemas.microsoft.com/office/drawing/2014/main" id="{C55BBEEE-8424-442E-8112-7182D8BA9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A6428-789D-4D0F-BC08-B762165EDC01}"/>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24199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8B61-BB4B-4921-8E1F-A1FE5958EB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96B2E7-009C-4A33-8913-C2AF1184D0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06791-9361-493F-8BCC-5BE8CF3CD1A0}"/>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5" name="Footer Placeholder 4">
            <a:extLst>
              <a:ext uri="{FF2B5EF4-FFF2-40B4-BE49-F238E27FC236}">
                <a16:creationId xmlns:a16="http://schemas.microsoft.com/office/drawing/2014/main" id="{0BE48213-4B94-46B1-8C8E-68B6BA0B0B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9B50A-686A-4BD0-AAD3-AF409042519D}"/>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6808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A2EB-FEFB-4745-8091-63C7E267F7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B97F0F-ED07-4B8E-BABF-7C822DE1E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B050DA-E43A-4F45-A899-DBF0B5B8179C}"/>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5" name="Footer Placeholder 4">
            <a:extLst>
              <a:ext uri="{FF2B5EF4-FFF2-40B4-BE49-F238E27FC236}">
                <a16:creationId xmlns:a16="http://schemas.microsoft.com/office/drawing/2014/main" id="{8C261D30-D2CD-4EE5-8B9C-C2492E29C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7710C-579B-4370-B8FA-3B1C8B9799EE}"/>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9044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2506-B9C4-4924-B17A-F5C8B3E5F7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C5DF1B-EBB0-4CFF-8CFA-DD80A4C09F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1A3A4B-BF27-4D33-BF77-3AD49CE488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03165F-E9B8-4393-B848-1B10F8B0BA47}"/>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6" name="Footer Placeholder 5">
            <a:extLst>
              <a:ext uri="{FF2B5EF4-FFF2-40B4-BE49-F238E27FC236}">
                <a16:creationId xmlns:a16="http://schemas.microsoft.com/office/drawing/2014/main" id="{E19D503F-D98F-4D80-9BC1-517BFFEDAA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2353B-17AD-4E3A-A3D4-E1DC71BDD215}"/>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278823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0BE4-C05F-4FD0-978A-AF0F3B63AA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41562F-CB60-4ED7-9D51-5F6DE2E87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69C7FB-7844-4ABE-A0D7-423E9F304B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FCAB47-BDDC-458B-9DF4-13AE939749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4AEA8F-EAC7-44C2-B5E7-284DBF0FCB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F17486-2253-427D-AB58-7CD02A9AF82A}"/>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8" name="Footer Placeholder 7">
            <a:extLst>
              <a:ext uri="{FF2B5EF4-FFF2-40B4-BE49-F238E27FC236}">
                <a16:creationId xmlns:a16="http://schemas.microsoft.com/office/drawing/2014/main" id="{263FB3DB-316E-4A05-B63E-CCBA5FC1F3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2650AF-E72F-40C9-84BC-578F0F285474}"/>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5208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516D-F013-40E2-99F9-75DE752794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922E57-EAB8-4EBF-8F62-BE8186D30264}"/>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4" name="Footer Placeholder 3">
            <a:extLst>
              <a:ext uri="{FF2B5EF4-FFF2-40B4-BE49-F238E27FC236}">
                <a16:creationId xmlns:a16="http://schemas.microsoft.com/office/drawing/2014/main" id="{9B12659C-1121-442E-B225-36DA96A499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CEEB5A-1396-4D1E-ACD4-B7D08034D091}"/>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69158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C5CCC-240E-4853-B186-1DFD21F16DAD}"/>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3" name="Footer Placeholder 2">
            <a:extLst>
              <a:ext uri="{FF2B5EF4-FFF2-40B4-BE49-F238E27FC236}">
                <a16:creationId xmlns:a16="http://schemas.microsoft.com/office/drawing/2014/main" id="{B784B66A-015D-4364-AE30-A0E1A78C6F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908EDD-5746-4662-A8B1-4C14BA6603BC}"/>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303235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F8C6-4AE3-4894-A3D4-732CE13B0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BA6AC7-3DE1-4E25-B91A-6B4B52A75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F0260A-4640-4676-9BAF-FEDC27080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4F9A0C-B1FB-4493-8D38-2B78E34EA0B0}"/>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6" name="Footer Placeholder 5">
            <a:extLst>
              <a:ext uri="{FF2B5EF4-FFF2-40B4-BE49-F238E27FC236}">
                <a16:creationId xmlns:a16="http://schemas.microsoft.com/office/drawing/2014/main" id="{B3E6EDDF-7ED2-4CA5-B08F-99520F7C76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617104-E4DD-4A5C-AA8F-ABCEE050E740}"/>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89598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E809-A245-4817-9368-3460FA680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8A2B32-7653-4BBC-A392-03A2FADF9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EEE446-59B3-4654-81CC-387A691C3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A0813A-4A3C-4CF4-9B42-153C0E0B33F9}"/>
              </a:ext>
            </a:extLst>
          </p:cNvPr>
          <p:cNvSpPr>
            <a:spLocks noGrp="1"/>
          </p:cNvSpPr>
          <p:nvPr>
            <p:ph type="dt" sz="half" idx="10"/>
          </p:nvPr>
        </p:nvSpPr>
        <p:spPr/>
        <p:txBody>
          <a:bodyPr/>
          <a:lstStyle/>
          <a:p>
            <a:fld id="{B0EEFD28-A853-40FB-B4AE-68944E4514C4}" type="datetimeFigureOut">
              <a:rPr lang="en-IN" smtClean="0"/>
              <a:t>08-11-2024</a:t>
            </a:fld>
            <a:endParaRPr lang="en-IN"/>
          </a:p>
        </p:txBody>
      </p:sp>
      <p:sp>
        <p:nvSpPr>
          <p:cNvPr id="6" name="Footer Placeholder 5">
            <a:extLst>
              <a:ext uri="{FF2B5EF4-FFF2-40B4-BE49-F238E27FC236}">
                <a16:creationId xmlns:a16="http://schemas.microsoft.com/office/drawing/2014/main" id="{E6208129-FA42-42CE-8D5B-43ED77927D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F41C94-6D9A-4708-A4D6-9B58C2823030}"/>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45452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66009-1EF2-4D92-81D8-601763675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F7B8C-F7DA-4534-9AA7-5038E04D8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F91CD1-E069-4ECE-A6DC-F421EDA2C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EFD28-A853-40FB-B4AE-68944E4514C4}" type="datetimeFigureOut">
              <a:rPr lang="en-IN" smtClean="0"/>
              <a:t>08-11-2024</a:t>
            </a:fld>
            <a:endParaRPr lang="en-IN"/>
          </a:p>
        </p:txBody>
      </p:sp>
      <p:sp>
        <p:nvSpPr>
          <p:cNvPr id="5" name="Footer Placeholder 4">
            <a:extLst>
              <a:ext uri="{FF2B5EF4-FFF2-40B4-BE49-F238E27FC236}">
                <a16:creationId xmlns:a16="http://schemas.microsoft.com/office/drawing/2014/main" id="{3597D44E-CEC1-4D67-8202-738954C4F6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A562B2-4B5E-4190-815B-99C2C093B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A0F43-3EE0-4E4D-BBFF-FE5D09101970}" type="slidenum">
              <a:rPr lang="en-IN" smtClean="0"/>
              <a:t>‹#›</a:t>
            </a:fld>
            <a:endParaRPr lang="en-IN"/>
          </a:p>
        </p:txBody>
      </p:sp>
    </p:spTree>
    <p:extLst>
      <p:ext uri="{BB962C8B-B14F-4D97-AF65-F5344CB8AC3E}">
        <p14:creationId xmlns:p14="http://schemas.microsoft.com/office/powerpoint/2010/main" val="298323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9133-35FF-49B9-8CD5-4846D1CB2CE8}"/>
              </a:ext>
            </a:extLst>
          </p:cNvPr>
          <p:cNvSpPr>
            <a:spLocks noGrp="1"/>
          </p:cNvSpPr>
          <p:nvPr>
            <p:ph type="ctrTitle"/>
          </p:nvPr>
        </p:nvSpPr>
        <p:spPr/>
        <p:txBody>
          <a:bodyPr/>
          <a:lstStyle/>
          <a:p>
            <a:r>
              <a:rPr lang="en-US" dirty="0"/>
              <a:t>Multimodal</a:t>
            </a:r>
            <a:endParaRPr lang="en-IN" dirty="0"/>
          </a:p>
        </p:txBody>
      </p:sp>
      <p:sp>
        <p:nvSpPr>
          <p:cNvPr id="3" name="Subtitle 2">
            <a:extLst>
              <a:ext uri="{FF2B5EF4-FFF2-40B4-BE49-F238E27FC236}">
                <a16:creationId xmlns:a16="http://schemas.microsoft.com/office/drawing/2014/main" id="{06E71D36-D3CE-4936-9E12-20967694BF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6972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C19-CE61-4024-A88D-0EBB559BA5C9}"/>
              </a:ext>
            </a:extLst>
          </p:cNvPr>
          <p:cNvSpPr>
            <a:spLocks noGrp="1"/>
          </p:cNvSpPr>
          <p:nvPr>
            <p:ph type="title"/>
          </p:nvPr>
        </p:nvSpPr>
        <p:spPr/>
        <p:txBody>
          <a:bodyPr/>
          <a:lstStyle/>
          <a:p>
            <a:r>
              <a:rPr lang="en-IN" dirty="0"/>
              <a:t>Text-to-Image Generation</a:t>
            </a:r>
          </a:p>
        </p:txBody>
      </p:sp>
      <p:sp>
        <p:nvSpPr>
          <p:cNvPr id="3" name="Content Placeholder 2">
            <a:extLst>
              <a:ext uri="{FF2B5EF4-FFF2-40B4-BE49-F238E27FC236}">
                <a16:creationId xmlns:a16="http://schemas.microsoft.com/office/drawing/2014/main" id="{2FA60D09-775E-4C5B-BAEA-C146363B39AD}"/>
              </a:ext>
            </a:extLst>
          </p:cNvPr>
          <p:cNvSpPr>
            <a:spLocks noGrp="1"/>
          </p:cNvSpPr>
          <p:nvPr>
            <p:ph idx="1"/>
          </p:nvPr>
        </p:nvSpPr>
        <p:spPr/>
        <p:txBody>
          <a:bodyPr>
            <a:normAutofit fontScale="85000" lnSpcReduction="20000"/>
          </a:bodyPr>
          <a:lstStyle/>
          <a:p>
            <a:r>
              <a:rPr lang="en-US" b="1" dirty="0"/>
              <a:t>Concept</a:t>
            </a:r>
            <a:r>
              <a:rPr lang="en-US" dirty="0"/>
              <a:t>: Text-to-Image generation models create images based on textual descriptions. These models interpret a prompt provided in natural language and use it to synthesize a new image that represents the prompt. Text-to-Image generation typically involves deep learning architectures like </a:t>
            </a:r>
            <a:r>
              <a:rPr lang="en-US" b="1" dirty="0"/>
              <a:t>diffusion models</a:t>
            </a:r>
            <a:r>
              <a:rPr lang="en-US" dirty="0"/>
              <a:t> or </a:t>
            </a:r>
            <a:r>
              <a:rPr lang="en-US" b="1" dirty="0"/>
              <a:t>Generative Adversarial Networks (GANs)</a:t>
            </a:r>
            <a:r>
              <a:rPr lang="en-US" dirty="0"/>
              <a:t>, though diffusion models are now more commonly used due to their stability and quality.</a:t>
            </a:r>
          </a:p>
          <a:p>
            <a:r>
              <a:rPr lang="en-US" b="1" dirty="0"/>
              <a:t>Popular Models</a:t>
            </a:r>
            <a:r>
              <a:rPr lang="en-US" dirty="0"/>
              <a:t>:</a:t>
            </a:r>
          </a:p>
          <a:p>
            <a:pPr lvl="1"/>
            <a:r>
              <a:rPr lang="en-US" b="1" dirty="0"/>
              <a:t>DALL-E</a:t>
            </a:r>
            <a:r>
              <a:rPr lang="en-US" dirty="0"/>
              <a:t> and </a:t>
            </a:r>
            <a:r>
              <a:rPr lang="en-US" b="1" dirty="0"/>
              <a:t>DALL-E 2</a:t>
            </a:r>
            <a:r>
              <a:rPr lang="en-US" dirty="0"/>
              <a:t> by </a:t>
            </a:r>
            <a:r>
              <a:rPr lang="en-US" dirty="0" err="1"/>
              <a:t>OpenAI</a:t>
            </a:r>
            <a:r>
              <a:rPr lang="en-US" dirty="0"/>
              <a:t>.</a:t>
            </a:r>
          </a:p>
          <a:p>
            <a:pPr lvl="1"/>
            <a:r>
              <a:rPr lang="en-US" b="1" dirty="0"/>
              <a:t>Stable Diffusion</a:t>
            </a:r>
            <a:r>
              <a:rPr lang="en-US" dirty="0"/>
              <a:t> by Stability AI.</a:t>
            </a:r>
          </a:p>
          <a:p>
            <a:pPr lvl="1"/>
            <a:r>
              <a:rPr lang="en-US" b="1" dirty="0" err="1"/>
              <a:t>Midjourney</a:t>
            </a:r>
            <a:r>
              <a:rPr lang="en-US" dirty="0"/>
              <a:t> and </a:t>
            </a:r>
            <a:r>
              <a:rPr lang="en-US" b="1" dirty="0"/>
              <a:t>Imagen</a:t>
            </a:r>
            <a:r>
              <a:rPr lang="en-US" dirty="0"/>
              <a:t> by Google (not open-source, but provide similar functionality).</a:t>
            </a:r>
          </a:p>
          <a:p>
            <a:r>
              <a:rPr lang="en-US" b="1" dirty="0"/>
              <a:t>Core Mechanisms</a:t>
            </a:r>
            <a:r>
              <a:rPr lang="en-US" dirty="0"/>
              <a:t>:</a:t>
            </a:r>
          </a:p>
          <a:p>
            <a:pPr lvl="1"/>
            <a:r>
              <a:rPr lang="en-US" b="1" dirty="0"/>
              <a:t>Diffusion Models</a:t>
            </a:r>
            <a:r>
              <a:rPr lang="en-US" dirty="0"/>
              <a:t>: Start with random noise and iteratively refine it based on the prompt, producing high-quality images.</a:t>
            </a:r>
          </a:p>
          <a:p>
            <a:pPr lvl="1"/>
            <a:r>
              <a:rPr lang="en-US" b="1" dirty="0"/>
              <a:t>GANs</a:t>
            </a:r>
            <a:r>
              <a:rPr lang="en-US" dirty="0"/>
              <a:t>: Consist of a generator and discriminator, with the generator creating images and the discriminator evaluating how real or fake they are.</a:t>
            </a:r>
          </a:p>
          <a:p>
            <a:endParaRPr lang="en-IN" dirty="0"/>
          </a:p>
        </p:txBody>
      </p:sp>
    </p:spTree>
    <p:extLst>
      <p:ext uri="{BB962C8B-B14F-4D97-AF65-F5344CB8AC3E}">
        <p14:creationId xmlns:p14="http://schemas.microsoft.com/office/powerpoint/2010/main" val="217543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3453-C604-4902-8D14-425F0DD2521C}"/>
              </a:ext>
            </a:extLst>
          </p:cNvPr>
          <p:cNvSpPr>
            <a:spLocks noGrp="1"/>
          </p:cNvSpPr>
          <p:nvPr>
            <p:ph type="title"/>
          </p:nvPr>
        </p:nvSpPr>
        <p:spPr/>
        <p:txBody>
          <a:bodyPr/>
          <a:lstStyle/>
          <a:p>
            <a:r>
              <a:rPr lang="en-IN" dirty="0"/>
              <a:t>Audio Generation Models</a:t>
            </a:r>
          </a:p>
        </p:txBody>
      </p:sp>
      <p:sp>
        <p:nvSpPr>
          <p:cNvPr id="3" name="Content Placeholder 2">
            <a:extLst>
              <a:ext uri="{FF2B5EF4-FFF2-40B4-BE49-F238E27FC236}">
                <a16:creationId xmlns:a16="http://schemas.microsoft.com/office/drawing/2014/main" id="{8E24FFB0-BA6A-4DEE-9C88-B99E8A554CFF}"/>
              </a:ext>
            </a:extLst>
          </p:cNvPr>
          <p:cNvSpPr>
            <a:spLocks noGrp="1"/>
          </p:cNvSpPr>
          <p:nvPr>
            <p:ph idx="1"/>
          </p:nvPr>
        </p:nvSpPr>
        <p:spPr/>
        <p:txBody>
          <a:bodyPr>
            <a:normAutofit fontScale="85000" lnSpcReduction="20000"/>
          </a:bodyPr>
          <a:lstStyle/>
          <a:p>
            <a:r>
              <a:rPr lang="en-US" b="1" dirty="0"/>
              <a:t>Concept</a:t>
            </a:r>
            <a:r>
              <a:rPr lang="en-US" dirty="0"/>
              <a:t>: Audio generation models synthesize audio signals from text descriptions or other inputs. These models can produce music, sound effects, or speech. Audio generation is more challenging due to the temporal nature of audio data and the need for high fidelity.</a:t>
            </a:r>
          </a:p>
          <a:p>
            <a:r>
              <a:rPr lang="en-US" b="1" dirty="0"/>
              <a:t>Popular Models</a:t>
            </a:r>
            <a:r>
              <a:rPr lang="en-US" dirty="0"/>
              <a:t>:</a:t>
            </a:r>
          </a:p>
          <a:p>
            <a:pPr lvl="1"/>
            <a:r>
              <a:rPr lang="en-US" b="1" dirty="0"/>
              <a:t>Jukebox</a:t>
            </a:r>
            <a:r>
              <a:rPr lang="en-US" dirty="0"/>
              <a:t> by </a:t>
            </a:r>
            <a:r>
              <a:rPr lang="en-US" dirty="0" err="1"/>
              <a:t>OpenAI</a:t>
            </a:r>
            <a:r>
              <a:rPr lang="en-US" dirty="0"/>
              <a:t> for music generation.</a:t>
            </a:r>
          </a:p>
          <a:p>
            <a:pPr lvl="1"/>
            <a:r>
              <a:rPr lang="en-US" b="1" dirty="0" err="1"/>
              <a:t>Tacotron</a:t>
            </a:r>
            <a:r>
              <a:rPr lang="en-US" dirty="0"/>
              <a:t> and </a:t>
            </a:r>
            <a:r>
              <a:rPr lang="en-US" b="1" dirty="0" err="1"/>
              <a:t>WaveNet</a:t>
            </a:r>
            <a:r>
              <a:rPr lang="en-US" dirty="0"/>
              <a:t> for text-to-speech (TTS).</a:t>
            </a:r>
          </a:p>
          <a:p>
            <a:pPr lvl="1"/>
            <a:r>
              <a:rPr lang="en-US" b="1" dirty="0" err="1"/>
              <a:t>AudioGen</a:t>
            </a:r>
            <a:r>
              <a:rPr lang="en-US" dirty="0"/>
              <a:t> by Meta (a model specifically for audio effects generation).</a:t>
            </a:r>
          </a:p>
          <a:p>
            <a:r>
              <a:rPr lang="en-US" b="1" dirty="0"/>
              <a:t>Core Mechanisms</a:t>
            </a:r>
            <a:r>
              <a:rPr lang="en-US" dirty="0"/>
              <a:t>:</a:t>
            </a:r>
          </a:p>
          <a:p>
            <a:pPr lvl="1"/>
            <a:r>
              <a:rPr lang="en-US" b="1" dirty="0"/>
              <a:t>Autoregressive Models</a:t>
            </a:r>
            <a:r>
              <a:rPr lang="en-US" dirty="0"/>
              <a:t>: Generate audio samples one by one based on previous samples (e.g., </a:t>
            </a:r>
            <a:r>
              <a:rPr lang="en-US" dirty="0" err="1"/>
              <a:t>WaveNet</a:t>
            </a:r>
            <a:r>
              <a:rPr lang="en-US" dirty="0"/>
              <a:t>).</a:t>
            </a:r>
          </a:p>
          <a:p>
            <a:pPr lvl="1"/>
            <a:r>
              <a:rPr lang="en-US" b="1" dirty="0"/>
              <a:t>Variational Autoencoders (VAEs)</a:t>
            </a:r>
            <a:r>
              <a:rPr lang="en-US" dirty="0"/>
              <a:t>: Compress audio into a latent space and generate from this space, often used for music generation.</a:t>
            </a:r>
          </a:p>
          <a:p>
            <a:pPr lvl="1"/>
            <a:r>
              <a:rPr lang="en-US" b="1" dirty="0"/>
              <a:t>Transformers for Sequence Modeling</a:t>
            </a:r>
            <a:r>
              <a:rPr lang="en-US" dirty="0"/>
              <a:t>: Recent models like </a:t>
            </a:r>
            <a:r>
              <a:rPr lang="en-US" dirty="0" err="1"/>
              <a:t>AudioLM</a:t>
            </a:r>
            <a:r>
              <a:rPr lang="en-US" dirty="0"/>
              <a:t> use transformers to capture long-range dependencies in audio</a:t>
            </a:r>
          </a:p>
          <a:p>
            <a:endParaRPr lang="en-IN" dirty="0"/>
          </a:p>
        </p:txBody>
      </p:sp>
    </p:spTree>
    <p:extLst>
      <p:ext uri="{BB962C8B-B14F-4D97-AF65-F5344CB8AC3E}">
        <p14:creationId xmlns:p14="http://schemas.microsoft.com/office/powerpoint/2010/main" val="415927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8411-D287-4843-94BA-64571E58F44F}"/>
              </a:ext>
            </a:extLst>
          </p:cNvPr>
          <p:cNvSpPr>
            <a:spLocks noGrp="1"/>
          </p:cNvSpPr>
          <p:nvPr>
            <p:ph type="title"/>
          </p:nvPr>
        </p:nvSpPr>
        <p:spPr/>
        <p:txBody>
          <a:bodyPr/>
          <a:lstStyle/>
          <a:p>
            <a:r>
              <a:rPr lang="en-IN" dirty="0"/>
              <a:t>Generative Video Models</a:t>
            </a:r>
          </a:p>
        </p:txBody>
      </p:sp>
      <p:sp>
        <p:nvSpPr>
          <p:cNvPr id="3" name="Content Placeholder 2">
            <a:extLst>
              <a:ext uri="{FF2B5EF4-FFF2-40B4-BE49-F238E27FC236}">
                <a16:creationId xmlns:a16="http://schemas.microsoft.com/office/drawing/2014/main" id="{315C7CDE-ACAA-4DF7-A691-AA533DF8CC91}"/>
              </a:ext>
            </a:extLst>
          </p:cNvPr>
          <p:cNvSpPr>
            <a:spLocks noGrp="1"/>
          </p:cNvSpPr>
          <p:nvPr>
            <p:ph idx="1"/>
          </p:nvPr>
        </p:nvSpPr>
        <p:spPr/>
        <p:txBody>
          <a:bodyPr>
            <a:normAutofit fontScale="77500" lnSpcReduction="20000"/>
          </a:bodyPr>
          <a:lstStyle/>
          <a:p>
            <a:r>
              <a:rPr lang="en-US" b="1" dirty="0"/>
              <a:t>Concept</a:t>
            </a:r>
            <a:r>
              <a:rPr lang="en-US" dirty="0"/>
              <a:t>: Generative video models synthesize video sequences from textual descriptions, images, or other video inputs. These models need to account for temporal coherence between frames, ensuring that the video appears smooth and realistic.</a:t>
            </a:r>
          </a:p>
          <a:p>
            <a:r>
              <a:rPr lang="en-US" b="1" dirty="0"/>
              <a:t>Popular Models</a:t>
            </a:r>
            <a:r>
              <a:rPr lang="en-US" dirty="0"/>
              <a:t>:</a:t>
            </a:r>
          </a:p>
          <a:p>
            <a:pPr lvl="1"/>
            <a:r>
              <a:rPr lang="en-US" b="1" dirty="0"/>
              <a:t>Make-A-Video</a:t>
            </a:r>
            <a:r>
              <a:rPr lang="en-US" dirty="0"/>
              <a:t> by Meta (not open-source but good for reference).</a:t>
            </a:r>
          </a:p>
          <a:p>
            <a:pPr lvl="1"/>
            <a:r>
              <a:rPr lang="en-US" b="1" dirty="0" err="1"/>
              <a:t>CogVideo</a:t>
            </a:r>
            <a:r>
              <a:rPr lang="en-US" dirty="0"/>
              <a:t> (open-source) by Tsinghua University.</a:t>
            </a:r>
          </a:p>
          <a:p>
            <a:pPr lvl="1"/>
            <a:r>
              <a:rPr lang="en-US" b="1" dirty="0" err="1"/>
              <a:t>Phenaki</a:t>
            </a:r>
            <a:r>
              <a:rPr lang="en-US" dirty="0"/>
              <a:t> (by Google) and </a:t>
            </a:r>
            <a:r>
              <a:rPr lang="en-US" b="1" dirty="0"/>
              <a:t>Imagen Video</a:t>
            </a:r>
            <a:r>
              <a:rPr lang="en-US" dirty="0"/>
              <a:t> (by Google), both demonstrating state-of-the-art video generation but not open-source.</a:t>
            </a:r>
          </a:p>
          <a:p>
            <a:r>
              <a:rPr lang="en-US" b="1" dirty="0"/>
              <a:t>Core Mechanisms</a:t>
            </a:r>
            <a:r>
              <a:rPr lang="en-US" dirty="0"/>
              <a:t>:</a:t>
            </a:r>
          </a:p>
          <a:p>
            <a:pPr lvl="1"/>
            <a:r>
              <a:rPr lang="en-US" b="1" dirty="0"/>
              <a:t>3D Convolutional Networks</a:t>
            </a:r>
            <a:r>
              <a:rPr lang="en-US" dirty="0"/>
              <a:t>: Extend 2D convolutions to capture spatial and temporal information across frames.</a:t>
            </a:r>
          </a:p>
          <a:p>
            <a:pPr lvl="1"/>
            <a:r>
              <a:rPr lang="en-US" b="1" dirty="0"/>
              <a:t>Diffusion Models for Video</a:t>
            </a:r>
            <a:r>
              <a:rPr lang="en-US" dirty="0"/>
              <a:t>: Iteratively generate frames based on noise, similar to image diffusion but adapted for video sequences.</a:t>
            </a:r>
          </a:p>
          <a:p>
            <a:pPr lvl="1"/>
            <a:r>
              <a:rPr lang="en-US" b="1" dirty="0"/>
              <a:t>Recurrent Architectures</a:t>
            </a:r>
            <a:r>
              <a:rPr lang="en-US" dirty="0"/>
              <a:t>: Some models use recurrent structures to maintain continuity between frames in video generation.</a:t>
            </a:r>
          </a:p>
          <a:p>
            <a:endParaRPr lang="en-IN" dirty="0"/>
          </a:p>
        </p:txBody>
      </p:sp>
    </p:spTree>
    <p:extLst>
      <p:ext uri="{BB962C8B-B14F-4D97-AF65-F5344CB8AC3E}">
        <p14:creationId xmlns:p14="http://schemas.microsoft.com/office/powerpoint/2010/main" val="35897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C7FA-EFEF-41E5-B626-6BB271D90B7F}"/>
              </a:ext>
            </a:extLst>
          </p:cNvPr>
          <p:cNvSpPr>
            <a:spLocks noGrp="1"/>
          </p:cNvSpPr>
          <p:nvPr>
            <p:ph type="title"/>
          </p:nvPr>
        </p:nvSpPr>
        <p:spPr/>
        <p:txBody>
          <a:bodyPr/>
          <a:lstStyle/>
          <a:p>
            <a:r>
              <a:rPr lang="en-IN" dirty="0"/>
              <a:t>Introduction to Multimodal Generative AI</a:t>
            </a:r>
          </a:p>
        </p:txBody>
      </p:sp>
      <p:sp>
        <p:nvSpPr>
          <p:cNvPr id="3" name="Content Placeholder 2">
            <a:extLst>
              <a:ext uri="{FF2B5EF4-FFF2-40B4-BE49-F238E27FC236}">
                <a16:creationId xmlns:a16="http://schemas.microsoft.com/office/drawing/2014/main" id="{D4FDE7D4-F89D-422E-A7A1-60BB699769FC}"/>
              </a:ext>
            </a:extLst>
          </p:cNvPr>
          <p:cNvSpPr>
            <a:spLocks noGrp="1"/>
          </p:cNvSpPr>
          <p:nvPr>
            <p:ph idx="1"/>
          </p:nvPr>
        </p:nvSpPr>
        <p:spPr/>
        <p:txBody>
          <a:bodyPr/>
          <a:lstStyle/>
          <a:p>
            <a:pPr marL="0" indent="0" algn="just">
              <a:buNone/>
            </a:pPr>
            <a:r>
              <a:rPr lang="en-US" b="1" dirty="0"/>
              <a:t>Multimodal Generative AI</a:t>
            </a:r>
            <a:r>
              <a:rPr lang="en-US" dirty="0"/>
              <a:t> refers to models and techniques capable of generating outputs across multiple types of data, or "modalities," such as text, images, audio, and video. Unlike traditional single-modality generative models that focus on generating one type of output (like text-only or image-only generation), multimodal generative AI enables the creation of outputs that combine or transition across these different data types, enhancing versatility and creativity in AI applications.</a:t>
            </a:r>
            <a:endParaRPr lang="en-IN" dirty="0"/>
          </a:p>
        </p:txBody>
      </p:sp>
    </p:spTree>
    <p:extLst>
      <p:ext uri="{BB962C8B-B14F-4D97-AF65-F5344CB8AC3E}">
        <p14:creationId xmlns:p14="http://schemas.microsoft.com/office/powerpoint/2010/main" val="3975066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C7B8-068D-4B02-B00A-5AFD9DC75218}"/>
              </a:ext>
            </a:extLst>
          </p:cNvPr>
          <p:cNvSpPr>
            <a:spLocks noGrp="1"/>
          </p:cNvSpPr>
          <p:nvPr>
            <p:ph type="title"/>
          </p:nvPr>
        </p:nvSpPr>
        <p:spPr/>
        <p:txBody>
          <a:bodyPr/>
          <a:lstStyle/>
          <a:p>
            <a:r>
              <a:rPr lang="en-IN" dirty="0"/>
              <a:t>Key Concepts in Multimodal Generative AI</a:t>
            </a:r>
          </a:p>
        </p:txBody>
      </p:sp>
      <p:sp>
        <p:nvSpPr>
          <p:cNvPr id="3" name="Content Placeholder 2">
            <a:extLst>
              <a:ext uri="{FF2B5EF4-FFF2-40B4-BE49-F238E27FC236}">
                <a16:creationId xmlns:a16="http://schemas.microsoft.com/office/drawing/2014/main" id="{431DC1B5-893A-4F3A-9BD9-BCF5AFA88DF4}"/>
              </a:ext>
            </a:extLst>
          </p:cNvPr>
          <p:cNvSpPr>
            <a:spLocks noGrp="1"/>
          </p:cNvSpPr>
          <p:nvPr>
            <p:ph idx="1"/>
          </p:nvPr>
        </p:nvSpPr>
        <p:spPr/>
        <p:txBody>
          <a:bodyPr>
            <a:normAutofit lnSpcReduction="10000"/>
          </a:bodyPr>
          <a:lstStyle/>
          <a:p>
            <a:pPr marL="0" indent="0" algn="just">
              <a:buNone/>
            </a:pPr>
            <a:r>
              <a:rPr lang="en-US" b="1" dirty="0"/>
              <a:t>Modalities</a:t>
            </a:r>
            <a:r>
              <a:rPr lang="en-US" dirty="0"/>
              <a:t>: These are the different forms of data (text, images, audio, and video) that the model can process and generate.</a:t>
            </a:r>
          </a:p>
          <a:p>
            <a:pPr lvl="1" algn="just"/>
            <a:r>
              <a:rPr lang="en-US" b="1" dirty="0"/>
              <a:t>Text</a:t>
            </a:r>
            <a:r>
              <a:rPr lang="en-US" dirty="0"/>
              <a:t>: Written or spoken language, such as captions, stories, or dialogue.</a:t>
            </a:r>
          </a:p>
          <a:p>
            <a:pPr lvl="1" algn="just"/>
            <a:r>
              <a:rPr lang="en-US" b="1" dirty="0"/>
              <a:t>Images</a:t>
            </a:r>
            <a:r>
              <a:rPr lang="en-US" dirty="0"/>
              <a:t>: Visual data, such as photos, drawings, or generated art.</a:t>
            </a:r>
          </a:p>
          <a:p>
            <a:pPr lvl="1" algn="just"/>
            <a:r>
              <a:rPr lang="en-US" b="1" dirty="0"/>
              <a:t>Audio</a:t>
            </a:r>
            <a:r>
              <a:rPr lang="en-US" dirty="0"/>
              <a:t>: Sound data, including music, sound effects, and spoken language.</a:t>
            </a:r>
          </a:p>
          <a:p>
            <a:pPr lvl="1" algn="just"/>
            <a:r>
              <a:rPr lang="en-US" b="1" dirty="0"/>
              <a:t>Video</a:t>
            </a:r>
            <a:r>
              <a:rPr lang="en-US" dirty="0"/>
              <a:t>: Sequences of images or animated content with or without audio.</a:t>
            </a:r>
          </a:p>
          <a:p>
            <a:pPr algn="just"/>
            <a:r>
              <a:rPr lang="en-US" b="1" dirty="0"/>
              <a:t>Conditional Generation</a:t>
            </a:r>
            <a:r>
              <a:rPr lang="en-US" dirty="0"/>
              <a:t>: Multimodal generative AI often works by conditioning the generation of one modality based on another. For example, a model might generate an image conditioned on a textual prompt or a piece of music conditioned on the mood described in a paragraph.</a:t>
            </a:r>
            <a:endParaRPr lang="en-IN" dirty="0"/>
          </a:p>
        </p:txBody>
      </p:sp>
    </p:spTree>
    <p:extLst>
      <p:ext uri="{BB962C8B-B14F-4D97-AF65-F5344CB8AC3E}">
        <p14:creationId xmlns:p14="http://schemas.microsoft.com/office/powerpoint/2010/main" val="370671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459E-B1A1-492E-8B06-F68519EFD642}"/>
              </a:ext>
            </a:extLst>
          </p:cNvPr>
          <p:cNvSpPr>
            <a:spLocks noGrp="1"/>
          </p:cNvSpPr>
          <p:nvPr>
            <p:ph type="title"/>
          </p:nvPr>
        </p:nvSpPr>
        <p:spPr/>
        <p:txBody>
          <a:bodyPr/>
          <a:lstStyle/>
          <a:p>
            <a:r>
              <a:rPr lang="en-IN" dirty="0"/>
              <a:t>Key Concepts in Multimodal Generative AI</a:t>
            </a:r>
          </a:p>
        </p:txBody>
      </p:sp>
      <p:sp>
        <p:nvSpPr>
          <p:cNvPr id="3" name="Content Placeholder 2">
            <a:extLst>
              <a:ext uri="{FF2B5EF4-FFF2-40B4-BE49-F238E27FC236}">
                <a16:creationId xmlns:a16="http://schemas.microsoft.com/office/drawing/2014/main" id="{4972C97B-DCD1-4EBC-9D64-919ACDAED7BB}"/>
              </a:ext>
            </a:extLst>
          </p:cNvPr>
          <p:cNvSpPr>
            <a:spLocks noGrp="1"/>
          </p:cNvSpPr>
          <p:nvPr>
            <p:ph idx="1"/>
          </p:nvPr>
        </p:nvSpPr>
        <p:spPr/>
        <p:txBody>
          <a:bodyPr>
            <a:normAutofit fontScale="92500" lnSpcReduction="20000"/>
          </a:bodyPr>
          <a:lstStyle/>
          <a:p>
            <a:r>
              <a:rPr lang="en-US" b="1" dirty="0"/>
              <a:t>Multimodal Embeddings</a:t>
            </a:r>
            <a:r>
              <a:rPr lang="en-US" dirty="0"/>
              <a:t>: In order to understand and generate content across different modalities, multimodal models learn a shared embedding space where data from different types can be compared and combined. For instance, an image and its descriptive text can be represented in a way that aligns similar meanings in this shared space.</a:t>
            </a:r>
          </a:p>
          <a:p>
            <a:endParaRPr lang="en-US" dirty="0"/>
          </a:p>
          <a:p>
            <a:r>
              <a:rPr lang="en-US" b="1" dirty="0"/>
              <a:t>Cross-Modal Translation and Synthesis</a:t>
            </a:r>
            <a:r>
              <a:rPr lang="en-US" dirty="0"/>
              <a:t>: This is the ability to generate one modality based on another. For example:</a:t>
            </a:r>
          </a:p>
          <a:p>
            <a:pPr lvl="1"/>
            <a:r>
              <a:rPr lang="en-US" b="1" dirty="0"/>
              <a:t>Text-to-Image Generation</a:t>
            </a:r>
            <a:r>
              <a:rPr lang="en-US" dirty="0"/>
              <a:t>: Using text prompts to generate images (e.g., DALL-E, Stable Diffusion).</a:t>
            </a:r>
          </a:p>
          <a:p>
            <a:pPr lvl="1"/>
            <a:r>
              <a:rPr lang="en-US" b="1" dirty="0"/>
              <a:t>Image-to-Text (Captioning)</a:t>
            </a:r>
            <a:r>
              <a:rPr lang="en-US" dirty="0"/>
              <a:t>: Generating descriptive text based on images.</a:t>
            </a:r>
          </a:p>
          <a:p>
            <a:pPr lvl="1"/>
            <a:r>
              <a:rPr lang="en-US" b="1" dirty="0"/>
              <a:t>Text-to-Audio/Video</a:t>
            </a:r>
            <a:r>
              <a:rPr lang="en-US" dirty="0"/>
              <a:t>: Creating audio tracks or video sequences based on textual descriptions.</a:t>
            </a:r>
          </a:p>
          <a:p>
            <a:endParaRPr lang="en-IN" dirty="0"/>
          </a:p>
        </p:txBody>
      </p:sp>
    </p:spTree>
    <p:extLst>
      <p:ext uri="{BB962C8B-B14F-4D97-AF65-F5344CB8AC3E}">
        <p14:creationId xmlns:p14="http://schemas.microsoft.com/office/powerpoint/2010/main" val="266517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2136-08E5-44EE-9EE6-A78B84D9A63B}"/>
              </a:ext>
            </a:extLst>
          </p:cNvPr>
          <p:cNvSpPr>
            <a:spLocks noGrp="1"/>
          </p:cNvSpPr>
          <p:nvPr>
            <p:ph type="title"/>
          </p:nvPr>
        </p:nvSpPr>
        <p:spPr/>
        <p:txBody>
          <a:bodyPr/>
          <a:lstStyle/>
          <a:p>
            <a:r>
              <a:rPr lang="it-IT" dirty="0"/>
              <a:t>Techniques in Multimodal Generative AI</a:t>
            </a:r>
            <a:endParaRPr lang="en-IN" dirty="0"/>
          </a:p>
        </p:txBody>
      </p:sp>
      <p:sp>
        <p:nvSpPr>
          <p:cNvPr id="3" name="Content Placeholder 2">
            <a:extLst>
              <a:ext uri="{FF2B5EF4-FFF2-40B4-BE49-F238E27FC236}">
                <a16:creationId xmlns:a16="http://schemas.microsoft.com/office/drawing/2014/main" id="{433FF8FC-28F6-48E5-AB40-E7D3EF05271A}"/>
              </a:ext>
            </a:extLst>
          </p:cNvPr>
          <p:cNvSpPr>
            <a:spLocks noGrp="1"/>
          </p:cNvSpPr>
          <p:nvPr>
            <p:ph idx="1"/>
          </p:nvPr>
        </p:nvSpPr>
        <p:spPr/>
        <p:txBody>
          <a:bodyPr/>
          <a:lstStyle/>
          <a:p>
            <a:pPr marL="0" indent="0">
              <a:buNone/>
            </a:pPr>
            <a:r>
              <a:rPr lang="en-US" b="1" dirty="0"/>
              <a:t>1. Transformer Models</a:t>
            </a:r>
            <a:r>
              <a:rPr lang="en-US" dirty="0"/>
              <a:t>: Models like transformers, which process sequences of data, have been extended for multimodal tasks. They allow for flexible handling of different types of input data, such as image tokens alongside text tokens.</a:t>
            </a:r>
          </a:p>
          <a:p>
            <a:pPr lvl="1"/>
            <a:r>
              <a:rPr lang="en-US" b="1" dirty="0"/>
              <a:t>CLIP (Contrastive Language–Image Pretraining)</a:t>
            </a:r>
            <a:r>
              <a:rPr lang="en-US" dirty="0"/>
              <a:t>: CLIP learns a shared embedding space for images and text, making it possible to link text prompts with images.</a:t>
            </a:r>
          </a:p>
          <a:p>
            <a:pPr lvl="1"/>
            <a:r>
              <a:rPr lang="en-US" b="1" dirty="0"/>
              <a:t>DALL-E and DALL-E 2</a:t>
            </a:r>
            <a:r>
              <a:rPr lang="en-US" dirty="0"/>
              <a:t>: These models use transformers to generate images from text prompts.</a:t>
            </a:r>
          </a:p>
          <a:p>
            <a:endParaRPr lang="en-IN" dirty="0"/>
          </a:p>
        </p:txBody>
      </p:sp>
    </p:spTree>
    <p:extLst>
      <p:ext uri="{BB962C8B-B14F-4D97-AF65-F5344CB8AC3E}">
        <p14:creationId xmlns:p14="http://schemas.microsoft.com/office/powerpoint/2010/main" val="152297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991E-0C39-4EF1-AE7D-ADD24C690872}"/>
              </a:ext>
            </a:extLst>
          </p:cNvPr>
          <p:cNvSpPr>
            <a:spLocks noGrp="1"/>
          </p:cNvSpPr>
          <p:nvPr>
            <p:ph type="title"/>
          </p:nvPr>
        </p:nvSpPr>
        <p:spPr/>
        <p:txBody>
          <a:bodyPr/>
          <a:lstStyle/>
          <a:p>
            <a:r>
              <a:rPr lang="it-IT" dirty="0"/>
              <a:t>Techniques in Multimodal Generative AI</a:t>
            </a:r>
            <a:endParaRPr lang="en-IN" dirty="0"/>
          </a:p>
        </p:txBody>
      </p:sp>
      <p:sp>
        <p:nvSpPr>
          <p:cNvPr id="4" name="Rectangle 1">
            <a:extLst>
              <a:ext uri="{FF2B5EF4-FFF2-40B4-BE49-F238E27FC236}">
                <a16:creationId xmlns:a16="http://schemas.microsoft.com/office/drawing/2014/main" id="{9857B4E0-01B9-4F3E-94EF-3C59255F96BA}"/>
              </a:ext>
            </a:extLst>
          </p:cNvPr>
          <p:cNvSpPr>
            <a:spLocks noGrp="1" noChangeArrowheads="1"/>
          </p:cNvSpPr>
          <p:nvPr>
            <p:ph idx="1"/>
          </p:nvPr>
        </p:nvSpPr>
        <p:spPr bwMode="auto">
          <a:xfrm>
            <a:off x="838200" y="1578880"/>
            <a:ext cx="1051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Diffusion Models</a:t>
            </a:r>
            <a:r>
              <a:rPr kumimoji="0" lang="en-US" altLang="en-US" sz="1800" b="0" i="0" u="none" strike="noStrike" cap="none" normalizeH="0" baseline="0" dirty="0">
                <a:ln>
                  <a:noFill/>
                </a:ln>
                <a:solidFill>
                  <a:schemeClr val="tx1"/>
                </a:solidFill>
                <a:effectLst/>
                <a:latin typeface="Arial" panose="020B0604020202020204" pitchFamily="34" charset="0"/>
              </a:rPr>
              <a:t>: Diffusion models are used in text-to-image generation (e.g., Stable Diffusion) to iteratively "denoise" an image from random noise, guided by a text prompt. Diffusion techniques are also being explored for text-to-video generation.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GANs (Generative Adversarial Networks)</a:t>
            </a:r>
            <a:r>
              <a:rPr kumimoji="0" lang="en-US" altLang="en-US" sz="1800" b="0" i="0" u="none" strike="noStrike" cap="none" normalizeH="0" baseline="0" dirty="0">
                <a:ln>
                  <a:noFill/>
                </a:ln>
                <a:solidFill>
                  <a:schemeClr val="tx1"/>
                </a:solidFill>
                <a:effectLst/>
                <a:latin typeface="Arial" panose="020B0604020202020204" pitchFamily="34" charset="0"/>
              </a:rPr>
              <a:t>: GANs have been widely used for image generation and video synthesis. They can also be adapted to generate across modalities, though transformers and diffusion models are now often preferred for complex, multimodal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Self-Supervised Learning</a:t>
            </a:r>
            <a:r>
              <a:rPr kumimoji="0" lang="en-US" altLang="en-US" sz="1800" b="0" i="0" u="none" strike="noStrike" cap="none" normalizeH="0" baseline="0" dirty="0">
                <a:ln>
                  <a:noFill/>
                </a:ln>
                <a:solidFill>
                  <a:schemeClr val="tx1"/>
                </a:solidFill>
                <a:effectLst/>
                <a:latin typeface="Arial" panose="020B0604020202020204" pitchFamily="34" charset="0"/>
              </a:rPr>
              <a:t>: This approach allows models to learn from large amounts of unlabeled data, which is especially useful in multimodal AI. For example, self-supervised training can help a model understand correlations between text and images by learning from web-scraped data.</a:t>
            </a:r>
          </a:p>
        </p:txBody>
      </p:sp>
    </p:spTree>
    <p:extLst>
      <p:ext uri="{BB962C8B-B14F-4D97-AF65-F5344CB8AC3E}">
        <p14:creationId xmlns:p14="http://schemas.microsoft.com/office/powerpoint/2010/main" val="96009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1518-64B0-47A5-AD05-4C84FC6B59E5}"/>
              </a:ext>
            </a:extLst>
          </p:cNvPr>
          <p:cNvSpPr>
            <a:spLocks noGrp="1"/>
          </p:cNvSpPr>
          <p:nvPr>
            <p:ph type="title"/>
          </p:nvPr>
        </p:nvSpPr>
        <p:spPr/>
        <p:txBody>
          <a:bodyPr/>
          <a:lstStyle/>
          <a:p>
            <a:r>
              <a:rPr lang="it-IT" dirty="0"/>
              <a:t>Techniques in Multimodal Generative AI</a:t>
            </a:r>
            <a:endParaRPr lang="en-IN" dirty="0"/>
          </a:p>
        </p:txBody>
      </p:sp>
      <p:sp>
        <p:nvSpPr>
          <p:cNvPr id="3" name="Content Placeholder 2">
            <a:extLst>
              <a:ext uri="{FF2B5EF4-FFF2-40B4-BE49-F238E27FC236}">
                <a16:creationId xmlns:a16="http://schemas.microsoft.com/office/drawing/2014/main" id="{2321E820-B800-4813-9004-2CEB49E57F92}"/>
              </a:ext>
            </a:extLst>
          </p:cNvPr>
          <p:cNvSpPr>
            <a:spLocks noGrp="1"/>
          </p:cNvSpPr>
          <p:nvPr>
            <p:ph idx="1"/>
          </p:nvPr>
        </p:nvSpPr>
        <p:spPr/>
        <p:txBody>
          <a:bodyPr/>
          <a:lstStyle/>
          <a:p>
            <a:pPr marL="0" indent="0">
              <a:buNone/>
            </a:pPr>
            <a:r>
              <a:rPr lang="en-US" b="1" dirty="0"/>
              <a:t>5. Audio and Video Synthesis Models</a:t>
            </a:r>
            <a:r>
              <a:rPr lang="en-US" dirty="0"/>
              <a:t>: Some models are specialized to handle audio or video synthesis, such as:</a:t>
            </a:r>
          </a:p>
          <a:p>
            <a:pPr lvl="1"/>
            <a:r>
              <a:rPr lang="en-US" b="1" dirty="0" err="1"/>
              <a:t>AudioGen</a:t>
            </a:r>
            <a:r>
              <a:rPr lang="en-US" b="1" dirty="0"/>
              <a:t> and Jukebox</a:t>
            </a:r>
            <a:r>
              <a:rPr lang="en-US" dirty="0"/>
              <a:t>: For generating music and audio content based on text prompts.</a:t>
            </a:r>
          </a:p>
          <a:p>
            <a:pPr lvl="1"/>
            <a:r>
              <a:rPr lang="en-US" b="1" dirty="0"/>
              <a:t>Make-A-Video</a:t>
            </a:r>
            <a:r>
              <a:rPr lang="en-US" dirty="0"/>
              <a:t>: A recent development in text-to-video generation by Meta, where short video clips are created based on text descriptions.</a:t>
            </a:r>
          </a:p>
          <a:p>
            <a:endParaRPr lang="en-IN" b="1" dirty="0"/>
          </a:p>
        </p:txBody>
      </p:sp>
    </p:spTree>
    <p:extLst>
      <p:ext uri="{BB962C8B-B14F-4D97-AF65-F5344CB8AC3E}">
        <p14:creationId xmlns:p14="http://schemas.microsoft.com/office/powerpoint/2010/main" val="296959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D44A-8E5A-4CFA-A3A7-4D44057C9DAD}"/>
              </a:ext>
            </a:extLst>
          </p:cNvPr>
          <p:cNvSpPr>
            <a:spLocks noGrp="1"/>
          </p:cNvSpPr>
          <p:nvPr>
            <p:ph type="title"/>
          </p:nvPr>
        </p:nvSpPr>
        <p:spPr/>
        <p:txBody>
          <a:bodyPr/>
          <a:lstStyle/>
          <a:p>
            <a:r>
              <a:rPr lang="en-IN" dirty="0"/>
              <a:t>Applications of Multimodal Generative AI</a:t>
            </a:r>
          </a:p>
        </p:txBody>
      </p:sp>
      <p:sp>
        <p:nvSpPr>
          <p:cNvPr id="4" name="Rectangle 1">
            <a:extLst>
              <a:ext uri="{FF2B5EF4-FFF2-40B4-BE49-F238E27FC236}">
                <a16:creationId xmlns:a16="http://schemas.microsoft.com/office/drawing/2014/main" id="{D19D0700-A850-40C4-8484-8C64E506402C}"/>
              </a:ext>
            </a:extLst>
          </p:cNvPr>
          <p:cNvSpPr>
            <a:spLocks noGrp="1" noChangeArrowheads="1"/>
          </p:cNvSpPr>
          <p:nvPr>
            <p:ph idx="1"/>
          </p:nvPr>
        </p:nvSpPr>
        <p:spPr bwMode="auto">
          <a:xfrm>
            <a:off x="838200" y="1800691"/>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Creative Content Generation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 artistic images or videos based on descriptive text (e.g., creating a sci-fi scene based on a story).</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music or sound effects based on mood descriptions or narrative.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Enhanced User Experiences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Virtual Assistants that can generate and display visual content or play audio based on a conversation (e.g., generating a map based on a spoken request).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Assistive Technology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 captions for images or videos, aiding accessibility for visually impaired users.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descriptive audio tracks for videos.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Education and Training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 interactive and multimodal learning materials that combine text, images, and videos.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lifelike virtual tutors that communicate through both audio and visuals.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Entertainment and Media Production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Streamline the production of movies, games, and animation by generating concept art, storyboards, and even script-based animations.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Scientific and Medical Visualization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 3D visualizations or simulations based on scientific text descriptions or patient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161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E52D-6203-482A-8FF2-4BAE7A46E72D}"/>
              </a:ext>
            </a:extLst>
          </p:cNvPr>
          <p:cNvSpPr>
            <a:spLocks noGrp="1"/>
          </p:cNvSpPr>
          <p:nvPr>
            <p:ph type="title"/>
          </p:nvPr>
        </p:nvSpPr>
        <p:spPr/>
        <p:txBody>
          <a:bodyPr/>
          <a:lstStyle/>
          <a:p>
            <a:r>
              <a:rPr lang="it-IT" dirty="0"/>
              <a:t>Challenges in Multimodal Generative AI</a:t>
            </a:r>
            <a:endParaRPr lang="en-IN" dirty="0"/>
          </a:p>
        </p:txBody>
      </p:sp>
      <p:sp>
        <p:nvSpPr>
          <p:cNvPr id="4" name="Rectangle 1">
            <a:extLst>
              <a:ext uri="{FF2B5EF4-FFF2-40B4-BE49-F238E27FC236}">
                <a16:creationId xmlns:a16="http://schemas.microsoft.com/office/drawing/2014/main" id="{56C9D36D-59DA-49D5-88AD-A4DCD8D7C167}"/>
              </a:ext>
            </a:extLst>
          </p:cNvPr>
          <p:cNvSpPr>
            <a:spLocks noGrp="1" noChangeArrowheads="1"/>
          </p:cNvSpPr>
          <p:nvPr>
            <p:ph idx="1"/>
          </p:nvPr>
        </p:nvSpPr>
        <p:spPr bwMode="auto">
          <a:xfrm>
            <a:off x="838200" y="2016137"/>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Requirements</a:t>
            </a:r>
            <a:r>
              <a:rPr kumimoji="0" lang="en-US" altLang="en-US" sz="1800" b="0" i="0" u="none" strike="noStrike" cap="none" normalizeH="0" baseline="0" dirty="0">
                <a:ln>
                  <a:noFill/>
                </a:ln>
                <a:solidFill>
                  <a:schemeClr val="tx1"/>
                </a:solidFill>
                <a:effectLst/>
                <a:latin typeface="Arial" panose="020B0604020202020204" pitchFamily="34" charset="0"/>
              </a:rPr>
              <a:t>: Training multimodal models requires large, diverse datasets that cover different modalities. Collecting and aligning data across modalities (like text-image pairs) can be challenging.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Computational Cost</a:t>
            </a:r>
            <a:r>
              <a:rPr kumimoji="0" lang="en-US" altLang="en-US" sz="1800" b="0" i="0" u="none" strike="noStrike" cap="none" normalizeH="0" baseline="0" dirty="0">
                <a:ln>
                  <a:noFill/>
                </a:ln>
                <a:solidFill>
                  <a:schemeClr val="tx1"/>
                </a:solidFill>
                <a:effectLst/>
                <a:latin typeface="Arial" panose="020B0604020202020204" pitchFamily="34" charset="0"/>
              </a:rPr>
              <a:t>: Multimodal models are computationally expensive, both in terms of memory and processing power. This limits their deployment in resource-constrained environments.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Coherence Across Modalities</a:t>
            </a:r>
            <a:r>
              <a:rPr kumimoji="0" lang="en-US" altLang="en-US" sz="1800" b="0" i="0" u="none" strike="noStrike" cap="none" normalizeH="0" baseline="0" dirty="0">
                <a:ln>
                  <a:noFill/>
                </a:ln>
                <a:solidFill>
                  <a:schemeClr val="tx1"/>
                </a:solidFill>
                <a:effectLst/>
                <a:latin typeface="Arial" panose="020B0604020202020204" pitchFamily="34" charset="0"/>
              </a:rPr>
              <a:t>: Ensuring that the generated content maintains coherence and relevance across modalities is challenging. For instance, generating a video from a text prompt requires temporal consistency as well as alignment with the text.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Evaluation Metrics</a:t>
            </a:r>
            <a:r>
              <a:rPr kumimoji="0" lang="en-US" altLang="en-US" sz="1800" b="0" i="0" u="none" strike="noStrike" cap="none" normalizeH="0" baseline="0" dirty="0">
                <a:ln>
                  <a:noFill/>
                </a:ln>
                <a:solidFill>
                  <a:schemeClr val="tx1"/>
                </a:solidFill>
                <a:effectLst/>
                <a:latin typeface="Arial" panose="020B0604020202020204" pitchFamily="34" charset="0"/>
              </a:rPr>
              <a:t>: Evaluating multimodal models is complex, as it requires assessing the quality of generated outputs across modalities (e.g., the quality of generated images or audio relative to text prompts).</a:t>
            </a:r>
          </a:p>
        </p:txBody>
      </p:sp>
    </p:spTree>
    <p:extLst>
      <p:ext uri="{BB962C8B-B14F-4D97-AF65-F5344CB8AC3E}">
        <p14:creationId xmlns:p14="http://schemas.microsoft.com/office/powerpoint/2010/main" val="2100556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3024</TotalTime>
  <Words>1418</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Multimodal</vt:lpstr>
      <vt:lpstr>Introduction to Multimodal Generative AI</vt:lpstr>
      <vt:lpstr>Key Concepts in Multimodal Generative AI</vt:lpstr>
      <vt:lpstr>Key Concepts in Multimodal Generative AI</vt:lpstr>
      <vt:lpstr>Techniques in Multimodal Generative AI</vt:lpstr>
      <vt:lpstr>Techniques in Multimodal Generative AI</vt:lpstr>
      <vt:lpstr>Techniques in Multimodal Generative AI</vt:lpstr>
      <vt:lpstr>Applications of Multimodal Generative AI</vt:lpstr>
      <vt:lpstr>Challenges in Multimodal Generative AI</vt:lpstr>
      <vt:lpstr>Text-to-Image Generation</vt:lpstr>
      <vt:lpstr>Audio Generation Models</vt:lpstr>
      <vt:lpstr>Generative Video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dc:title>
  <dc:creator>Admin</dc:creator>
  <cp:lastModifiedBy>Admin</cp:lastModifiedBy>
  <cp:revision>3</cp:revision>
  <dcterms:created xsi:type="dcterms:W3CDTF">2024-11-08T13:55:07Z</dcterms:created>
  <dcterms:modified xsi:type="dcterms:W3CDTF">2024-11-10T16:19:19Z</dcterms:modified>
</cp:coreProperties>
</file>