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9A54-49AC-4066-A701-DCBCD2D0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FEF81-FC39-4D23-92BE-BFF704A2C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F42D-94E2-448E-AF1D-2DC2D51A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F263-0FF0-4191-950A-941AC94B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96D9-3871-4C26-B220-00CAD118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3ACE-172B-414F-8801-826EA9A7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DEAA8-0D2D-4DBF-AFA9-E903AC102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0C88-1BFE-4793-B6D9-475C08AB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8A1E-7832-45E9-852E-C8D4F8C8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651C-62CE-4DAF-905B-C80E5294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8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5E174-D609-44F9-A861-31FE478ED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67990-503D-431D-B8E1-4D595586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0A3C-D4FD-4E79-AB25-B929ED07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3507-93FC-493C-AD2A-BF16DEB5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7C3D-9564-47EB-ADCC-9ADE1D7C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0A74-5DD8-4C5E-8B97-E2CD6912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A0EA-B458-4AC1-B04F-8D4B0B62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52B2-6CC0-4B6A-A3FE-9F165E56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F8F5-BFC8-4D2C-BAC3-963BA825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EC7A-EF96-4089-B8CD-EFDF670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3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CF82-5043-4DA8-B158-55298934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196B-C0DB-4EE9-8A57-A0C74098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B812-8274-45CB-865A-E12C5A66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6C27-0617-4254-910E-5EE22B4F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616E-086F-4671-9EA8-E1DEA8E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7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8402-D002-43A9-8E6C-5DD4BEDA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DC38-AE8E-4477-B368-01DE61D80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5BE97-EF42-4A61-B3A3-129FA1DB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F9C8-6B31-4890-8FCA-2D7D012D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275A-782E-49C7-BC9A-E23058B2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9C78-9E4B-4510-AC86-234FFDE3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5790-0953-4F8C-A74B-0B66A823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3296-1396-4E00-B136-6960653A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D018-9195-4029-8D3B-7BD287BA7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98EFD-9A61-4DE0-A34C-89436179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341-DF7A-4B0A-B75B-2BBF3E14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728B4-8CCA-48ED-ACD0-A47AA55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78320-88A8-4D78-8687-53D4D63F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AD6B-159E-4670-9064-B3A5479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2F69-2595-4C51-84F9-5B95D6B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7003F-998E-4C14-9630-78CE0051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72631-0A3D-4462-B7A2-3A17E323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16F86-F863-4308-AA93-79F8B1E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2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8C3D8-A26B-4878-9684-7DF378F6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AEC8A-6E69-453D-A3AC-0D0EFEFF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10B9-247B-4AEC-82B0-B0713F91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69F6-995C-46C8-9A59-469D7538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5960-9B53-44A6-B9F6-08673890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F0474-C028-4DEC-8B0D-49943B47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E4652-C0AF-4F48-B3A2-20249C71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D4FEC-1E65-4500-8AE0-2DC78836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2AE9-9F08-4854-9345-15755331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5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EF08-76BF-4C69-8CF8-DB842ACE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4CEBA-F006-40B3-9E56-19B64997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0497-76EE-4855-B593-0E487F9A7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0C33B-F9D5-44D2-A0F0-2E3E23B1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AC1A1-E851-4B62-9873-ED2B79F3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8399-5C2D-4A38-9F30-0FC2A39D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4A21E-0979-45D5-BF18-ADEEDECE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FE53-61A1-4FF7-A03B-1F1ED161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F73F-21E6-4679-A402-A8D9D17C3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0403-F6A5-41EB-8820-4FE343BA6BB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BA22-3459-41E5-8F44-4B4CD0C1C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9E4F-31E3-4C95-A00C-8F555B56E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47C4-93AC-48F0-9F91-50875BA37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5BFC-AEB3-4046-A4A7-D3A1F9B0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5314-CCFC-4422-A858-936DC1F3B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5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07B5-D0B7-46F9-99A7-70FE3FD6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7816-871F-4D08-A33F-DF08C08F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LLMOps</a:t>
            </a:r>
            <a:r>
              <a:rPr lang="en-US" b="1" dirty="0"/>
              <a:t> (Large Language Model Operations)</a:t>
            </a:r>
            <a:r>
              <a:rPr lang="en-US" dirty="0"/>
              <a:t> is a specialized branch within </a:t>
            </a:r>
            <a:r>
              <a:rPr lang="en-US" dirty="0" err="1"/>
              <a:t>MLOps</a:t>
            </a:r>
            <a:r>
              <a:rPr lang="en-US" dirty="0"/>
              <a:t> (Machine Learning Operations) that focuses on the deployment, monitoring, and maintenance of large language models (LLMs) such as GPT-3, </a:t>
            </a:r>
            <a:r>
              <a:rPr lang="en-US" dirty="0" err="1"/>
              <a:t>LLaMA</a:t>
            </a:r>
            <a:r>
              <a:rPr lang="en-US" dirty="0"/>
              <a:t>, and similar models. </a:t>
            </a:r>
            <a:r>
              <a:rPr lang="en-US" dirty="0" err="1"/>
              <a:t>LLMOps</a:t>
            </a:r>
            <a:r>
              <a:rPr lang="en-US" dirty="0"/>
              <a:t> provides frameworks, tools, and best practices for efficiently operating and managing LLMs in production environments.</a:t>
            </a:r>
          </a:p>
          <a:p>
            <a:pPr algn="just"/>
            <a:r>
              <a:rPr lang="en-US" dirty="0"/>
              <a:t>As these models become more integral to applications across industries, </a:t>
            </a:r>
            <a:r>
              <a:rPr lang="en-US" dirty="0" err="1"/>
              <a:t>LLMOps</a:t>
            </a:r>
            <a:r>
              <a:rPr lang="en-US" dirty="0"/>
              <a:t> aims to address the unique challenges associated with their deployment, scaling, monitoring, and fine-tuning.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B7CA-8E1D-4B6C-B73F-35097C32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of </a:t>
            </a:r>
            <a:r>
              <a:rPr lang="en-IN" dirty="0" err="1"/>
              <a:t>LLMOps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EDE7-3ECC-4769-A39B-2EDAF0BB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Model Deployment and Serving</a:t>
            </a:r>
            <a:endParaRPr lang="en-US" dirty="0"/>
          </a:p>
          <a:p>
            <a:pPr lvl="1"/>
            <a:r>
              <a:rPr lang="en-US" b="1" dirty="0"/>
              <a:t>Goal</a:t>
            </a:r>
            <a:r>
              <a:rPr lang="en-US" dirty="0"/>
              <a:t>: Efficiently deploy and serve LLMs to handle user requests with low latency.</a:t>
            </a:r>
          </a:p>
          <a:p>
            <a:pPr lvl="1"/>
            <a:r>
              <a:rPr lang="en-US" b="1" dirty="0"/>
              <a:t>Challenges</a:t>
            </a:r>
            <a:r>
              <a:rPr lang="en-US" dirty="0"/>
              <a:t>: LLMs are resource-intensive, requiring significant memory and compute power.</a:t>
            </a:r>
          </a:p>
          <a:p>
            <a:pPr lvl="1"/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Model Parallelism</a:t>
            </a:r>
            <a:r>
              <a:rPr lang="en-US" dirty="0"/>
              <a:t>: Splits the model across multiple devices or nodes.</a:t>
            </a:r>
          </a:p>
          <a:p>
            <a:pPr lvl="2"/>
            <a:r>
              <a:rPr lang="en-US" b="1" dirty="0"/>
              <a:t>Quantization and Distillation</a:t>
            </a:r>
            <a:r>
              <a:rPr lang="en-US" dirty="0"/>
              <a:t>: Reduces the model size and memory usage by lowering precision or using a smaller, distilled version of the model.</a:t>
            </a:r>
          </a:p>
          <a:p>
            <a:pPr lvl="2"/>
            <a:r>
              <a:rPr lang="en-US" b="1" dirty="0"/>
              <a:t>Containerization and Orchestration</a:t>
            </a:r>
            <a:r>
              <a:rPr lang="en-US" dirty="0"/>
              <a:t>: Uses Docker, Kubernetes, and other orchestration tools to manage LLM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21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7186-52D0-4562-A2BD-BD60BBD7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of </a:t>
            </a:r>
            <a:r>
              <a:rPr lang="en-IN" dirty="0" err="1"/>
              <a:t>LLMOps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8870-6E58-4EDC-813C-C668362F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Scalability and Load Management</a:t>
            </a:r>
            <a:endParaRPr lang="en-US" dirty="0"/>
          </a:p>
          <a:p>
            <a:pPr lvl="1"/>
            <a:r>
              <a:rPr lang="en-US" b="1" dirty="0"/>
              <a:t>Goal</a:t>
            </a:r>
            <a:r>
              <a:rPr lang="en-US" dirty="0"/>
              <a:t>: Ensure that LLM services can scale up or down based on demand.</a:t>
            </a:r>
          </a:p>
          <a:p>
            <a:pPr lvl="1"/>
            <a:r>
              <a:rPr lang="en-US" b="1" dirty="0"/>
              <a:t>Challenges</a:t>
            </a:r>
            <a:r>
              <a:rPr lang="en-US" dirty="0"/>
              <a:t>: LLMs require more compute resources than typical machine learning models, making scaling more complex and expensive.</a:t>
            </a:r>
          </a:p>
          <a:p>
            <a:pPr lvl="1"/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Auto-scaling</a:t>
            </a:r>
            <a:r>
              <a:rPr lang="en-US" dirty="0"/>
              <a:t>: Automatically adjusts resources in response to traffic.</a:t>
            </a:r>
          </a:p>
          <a:p>
            <a:pPr lvl="2"/>
            <a:r>
              <a:rPr lang="en-US" b="1" dirty="0"/>
              <a:t>Caching</a:t>
            </a:r>
            <a:r>
              <a:rPr lang="en-US" dirty="0"/>
              <a:t>: Caches responses to reduce redundant computations.</a:t>
            </a:r>
          </a:p>
          <a:p>
            <a:pPr lvl="2"/>
            <a:r>
              <a:rPr lang="en-US" b="1" dirty="0"/>
              <a:t>Batching Requests</a:t>
            </a:r>
            <a:r>
              <a:rPr lang="en-US" dirty="0"/>
              <a:t>: Combines multiple requests to utilize resources more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0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C340-1B72-4725-8AC4-7859891E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of </a:t>
            </a:r>
            <a:r>
              <a:rPr lang="en-IN" dirty="0" err="1"/>
              <a:t>LLMOps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C9C8-893F-4725-9467-4A939B04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Observability and Monitoring</a:t>
            </a:r>
            <a:endParaRPr lang="en-US" dirty="0"/>
          </a:p>
          <a:p>
            <a:pPr lvl="1"/>
            <a:r>
              <a:rPr lang="en-US" b="1" dirty="0"/>
              <a:t>Goal</a:t>
            </a:r>
            <a:r>
              <a:rPr lang="en-US" dirty="0"/>
              <a:t>: Track and monitor the performance, usage, and health of LLMs in production.</a:t>
            </a:r>
          </a:p>
          <a:p>
            <a:pPr lvl="1"/>
            <a:r>
              <a:rPr lang="en-US" b="1" dirty="0"/>
              <a:t>Challenges</a:t>
            </a:r>
            <a:r>
              <a:rPr lang="en-US" dirty="0"/>
              <a:t>: Due to their complexity, LLMs require specialized monitoring for resource usage, latency, accuracy, and response relevance.</a:t>
            </a:r>
          </a:p>
          <a:p>
            <a:pPr lvl="1"/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Performance Monitoring</a:t>
            </a:r>
            <a:r>
              <a:rPr lang="en-US" dirty="0"/>
              <a:t>: Measures latency, throughput, and response times to ensure smooth operation.</a:t>
            </a:r>
          </a:p>
          <a:p>
            <a:pPr lvl="2"/>
            <a:r>
              <a:rPr lang="en-US" b="1" dirty="0"/>
              <a:t>Model Drift Detection</a:t>
            </a:r>
            <a:r>
              <a:rPr lang="en-US" dirty="0"/>
              <a:t>: Identifies when the model’s responses deviate significantly from expected behavior.</a:t>
            </a:r>
          </a:p>
          <a:p>
            <a:pPr lvl="2"/>
            <a:r>
              <a:rPr lang="en-US" b="1" dirty="0"/>
              <a:t>User Feedback Integration</a:t>
            </a:r>
            <a:r>
              <a:rPr lang="en-US" dirty="0"/>
              <a:t>: Gathers user feedback to understand if the responses are relevant, accurate, and coherent.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83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EFEC-4079-4E4C-B552-1B6EA2E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of </a:t>
            </a:r>
            <a:r>
              <a:rPr lang="en-IN" dirty="0" err="1"/>
              <a:t>LLMOps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ACAA-C4F2-452D-8E83-6E94166ED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Fine-Tuning and Updating Models</a:t>
            </a:r>
            <a:endParaRPr lang="en-US" dirty="0"/>
          </a:p>
          <a:p>
            <a:pPr lvl="1"/>
            <a:r>
              <a:rPr lang="en-US" b="1" dirty="0"/>
              <a:t>Goal</a:t>
            </a:r>
            <a:r>
              <a:rPr lang="en-US" dirty="0"/>
              <a:t>: Improve or adjust the model’s behavior based on new data or evolving requirements.</a:t>
            </a:r>
          </a:p>
          <a:p>
            <a:pPr lvl="1"/>
            <a:r>
              <a:rPr lang="en-US" b="1" dirty="0"/>
              <a:t>Challenges</a:t>
            </a:r>
            <a:r>
              <a:rPr lang="en-US" dirty="0"/>
              <a:t>: Fine-tuning LLMs can be resource-intensive and may require special frameworks for efficient training.</a:t>
            </a:r>
          </a:p>
          <a:p>
            <a:pPr lvl="1"/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Incremental Fine-Tuning</a:t>
            </a:r>
            <a:r>
              <a:rPr lang="en-US" dirty="0"/>
              <a:t>: Allows fine-tuning of only specific parts of the model based on new data.</a:t>
            </a:r>
          </a:p>
          <a:p>
            <a:pPr lvl="2"/>
            <a:r>
              <a:rPr lang="en-US" b="1" dirty="0"/>
              <a:t>Parameter-Efficient Fine-Tuning (PEFT)</a:t>
            </a:r>
            <a:r>
              <a:rPr lang="en-US" dirty="0"/>
              <a:t>: Methods like </a:t>
            </a:r>
            <a:r>
              <a:rPr lang="en-US" dirty="0" err="1"/>
              <a:t>LoRA</a:t>
            </a:r>
            <a:r>
              <a:rPr lang="en-US" dirty="0"/>
              <a:t>, </a:t>
            </a:r>
            <a:r>
              <a:rPr lang="en-US" dirty="0" err="1"/>
              <a:t>QLoRA</a:t>
            </a:r>
            <a:r>
              <a:rPr lang="en-US" dirty="0"/>
              <a:t>, and adapters to fine-tune LLMs with fewer resources.</a:t>
            </a:r>
          </a:p>
          <a:p>
            <a:pPr lvl="2"/>
            <a:r>
              <a:rPr lang="en-US" b="1" dirty="0"/>
              <a:t>Continuous Learning Pipelines</a:t>
            </a:r>
            <a:r>
              <a:rPr lang="en-US" dirty="0"/>
              <a:t>: Automates data collection, labeling, and model re-training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0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703-5806-4683-B03D-A5A05EE4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of </a:t>
            </a:r>
            <a:r>
              <a:rPr lang="en-IN" dirty="0" err="1"/>
              <a:t>LLMOps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23F7-775F-4816-947A-4E7768C2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Cost Management</a:t>
            </a:r>
            <a:endParaRPr lang="en-US" dirty="0"/>
          </a:p>
          <a:p>
            <a:pPr lvl="1"/>
            <a:r>
              <a:rPr lang="en-US" b="1" dirty="0"/>
              <a:t>Goal</a:t>
            </a:r>
            <a:r>
              <a:rPr lang="en-US" dirty="0"/>
              <a:t>: Minimize the high operational costs associated with LLMs.</a:t>
            </a:r>
          </a:p>
          <a:p>
            <a:pPr lvl="1"/>
            <a:r>
              <a:rPr lang="en-US" b="1" dirty="0"/>
              <a:t>Challenges</a:t>
            </a:r>
            <a:r>
              <a:rPr lang="en-US" dirty="0"/>
              <a:t>: LLMs consume significant computational and memory resources, increasing cloud and hardware costs.</a:t>
            </a:r>
          </a:p>
          <a:p>
            <a:pPr lvl="1"/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Model Compression</a:t>
            </a:r>
            <a:r>
              <a:rPr lang="en-US" dirty="0"/>
              <a:t>: Techniques like quantization, pruning, and knowledge distillation to reduce model size.</a:t>
            </a:r>
          </a:p>
          <a:p>
            <a:pPr lvl="2"/>
            <a:r>
              <a:rPr lang="en-US" b="1" dirty="0"/>
              <a:t>Cost-Aware Scheduling</a:t>
            </a:r>
            <a:r>
              <a:rPr lang="en-US" dirty="0"/>
              <a:t>: Schedules high-demand tasks during low-cost periods or distributes resources to balance performance and cost.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0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A252-4798-40F9-BC36-7F95852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of </a:t>
            </a:r>
            <a:r>
              <a:rPr lang="en-IN" dirty="0" err="1"/>
              <a:t>LLMOps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5BF572-8112-4450-A748-2F97D1717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1854"/>
            <a:ext cx="105155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Data Privacy and Compliance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Protect user data and ensure that the LLMs adhere to regulatory standards.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LLMs often process sensitive data, raising privacy concerns.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Anonymization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Removes or obfuscates identifiable information before training.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and Encryption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that only authorized personnel can access sensitive data.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Monitoring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Verifies adherence to standards like GDPR, HIPAA, and other regulatory frameworks.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Error Handling and Safety Mechanisms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the model does not produce harmful, biased, or incorrect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LLMs can produce unexpected, unsafe, or inappropriate outputs.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Filtering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filters to detect and mitigate harmful or biased outputs.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Fallback Mechanisms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Redirects to human agents or simpler models when the LLM fails to generate a reliable response.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and Fairness Audits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evaluates the model for bias and fairness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8842-1FED-495D-9DDE-010E6CF5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Tools and Frameworks for </a:t>
            </a:r>
            <a:r>
              <a:rPr lang="en-US" dirty="0" err="1"/>
              <a:t>LLMOps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9022-6236-4E2A-93FC-521C61E0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LangChain</a:t>
            </a:r>
            <a:r>
              <a:rPr lang="en-US" dirty="0"/>
              <a:t>: A framework that simplifies building applications around LLMs, supporting workflows like chaining multiple LLM calls, integrating with external data sources, and handling memory.</a:t>
            </a:r>
          </a:p>
          <a:p>
            <a:r>
              <a:rPr lang="en-US" b="1" dirty="0" err="1"/>
              <a:t>MLflow</a:t>
            </a:r>
            <a:r>
              <a:rPr lang="en-US" b="1" dirty="0"/>
              <a:t> and Weights &amp; Biases</a:t>
            </a:r>
            <a:r>
              <a:rPr lang="en-US" dirty="0"/>
              <a:t>: Used for tracking experiments, logging model metrics, and monitoring performance, both during training and in production.</a:t>
            </a:r>
          </a:p>
          <a:p>
            <a:r>
              <a:rPr lang="en-US" b="1" dirty="0"/>
              <a:t>ONNX and Hugging Face Transformers</a:t>
            </a:r>
            <a:r>
              <a:rPr lang="en-US" dirty="0"/>
              <a:t>: Help in optimizing, deploying, and managing model formats compatible with a variety of hardware backends.</a:t>
            </a:r>
          </a:p>
          <a:p>
            <a:r>
              <a:rPr lang="en-US" b="1" dirty="0"/>
              <a:t>Ray Serve</a:t>
            </a:r>
            <a:r>
              <a:rPr lang="en-US" dirty="0"/>
              <a:t>: A scalable model serving library that integrates well with LLMs, allowing for high-throughput deployment of large language models.</a:t>
            </a:r>
          </a:p>
          <a:p>
            <a:r>
              <a:rPr lang="en-US" b="1" dirty="0"/>
              <a:t>Vector Databases (e.g., Pinecone, </a:t>
            </a:r>
            <a:r>
              <a:rPr lang="en-US" b="1" dirty="0" err="1"/>
              <a:t>Weaviate</a:t>
            </a:r>
            <a:r>
              <a:rPr lang="en-US" b="1" dirty="0"/>
              <a:t>)</a:t>
            </a:r>
            <a:r>
              <a:rPr lang="en-US" dirty="0"/>
              <a:t>: Store embeddings from LLMs to efficiently manage, search, and retrieve relevant information, especially useful in Retrieval-Augmented Generation (RAG) setups.</a:t>
            </a:r>
          </a:p>
          <a:p>
            <a:r>
              <a:rPr lang="en-US" b="1" dirty="0"/>
              <a:t>Model Compression Libraries (e.g., Hugging Face’s PEFT)</a:t>
            </a:r>
            <a:r>
              <a:rPr lang="en-US" dirty="0"/>
              <a:t>: Libraries that support efficient fine-tuning and deployment of large models on limited-resource environments.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33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878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LLMOPs</vt:lpstr>
      <vt:lpstr>Introduction</vt:lpstr>
      <vt:lpstr>Key Components of LLMOps</vt:lpstr>
      <vt:lpstr>Key Components of LLMOps</vt:lpstr>
      <vt:lpstr>Key Components of LLMOps</vt:lpstr>
      <vt:lpstr>Key Components of LLMOps</vt:lpstr>
      <vt:lpstr>Key Components of LLMOps</vt:lpstr>
      <vt:lpstr>Key Components of LLMOps</vt:lpstr>
      <vt:lpstr>Popular Tools and Frameworks for LLMOps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LLMOPs</dc:title>
  <dc:creator>Admin</dc:creator>
  <cp:lastModifiedBy>Admin</cp:lastModifiedBy>
  <cp:revision>3</cp:revision>
  <dcterms:created xsi:type="dcterms:W3CDTF">2024-11-08T14:50:42Z</dcterms:created>
  <dcterms:modified xsi:type="dcterms:W3CDTF">2024-11-10T16:19:02Z</dcterms:modified>
</cp:coreProperties>
</file>