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A09-090E-4992-87FF-38CEEFFCA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ECB-EFDB-4E6D-9E1D-73B3A07D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3EC5-C333-4513-A938-90C5F86F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D159-675C-4AE1-B1F4-7483BC5F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7CD-7B14-4F9E-AAF9-829DF7FB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854-41BE-48FD-B65F-F948BC0D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2687-818E-424D-8CF2-657B4599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5677-EE54-4A25-A8F2-B36D7A0B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E4B3-1F27-4A37-823B-87CF2DBC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C782-0309-4697-912F-7E3FF36E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4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AAA44-7E3E-4C3B-B5AB-1F2B9B77F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98C1-7363-4E44-BFBB-029FFDC68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1177-092A-4FC0-9B26-AB0BADF8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A33E-CB06-4AF9-83D5-02B87DB5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F729-A8F7-47A4-A85B-41AB9786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AB12-8405-430E-A27D-70EFB914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520E-89F5-460B-BFD6-48F57D39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FB8D-70E9-4C59-8D8E-DE70B327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BA23-4C45-4D42-B04B-121B9E86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18EC-0C3D-43F9-A637-5681DB9A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8FE-7677-4562-8434-B18C4AB2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0C5A-0AEB-4BB9-B7F9-0BB3C8F4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328E-718B-4C4B-AD47-C9C89BE6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A9FA-F42F-479B-81C9-C71A1F05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9A01-85BB-49B9-9710-A881BE6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DF86-D782-4C27-A67A-E41943DB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EEA7-31AE-4840-8BD0-651E1E79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A7BC-141C-491F-80F1-EE93F3AE7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8FBD-8D55-475F-B7E9-57AB763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0CF07-130E-48C9-853F-751EFF5B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43869-313C-49E5-9FF8-70CDD509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0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31D2-7176-4BD3-9D90-C1AD36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0EA5-D405-40BA-B674-52B36D65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86DF-64B9-44FB-BC1A-67570CCED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9A887-F077-43EC-B257-8B893F97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D83B7-604F-42F9-A472-E6816C539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BCBB3-8574-4FF5-9D80-7AA2CCC0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B69D-4D3B-4A98-BEFC-3C3BECD5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919B3-E651-419C-99EE-841AA89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FF19-FA51-4993-92B6-FED4FFE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04461-8373-4E30-850D-87064CA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AF095-0574-4E89-B1FC-2EB186AF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0DE99-C34B-4E85-9E02-0E501CE0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B87F8-701D-416C-82BA-EA24C44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C21B-2659-41E1-B710-A7E78C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2560-3D35-44F2-BCA4-0B529ABD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4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269-C5FF-472D-BB3F-1DB3EC5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7419-EA87-4820-B07B-1E9DBF7F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D8A7C-FBAD-43E0-AEAD-1A085E47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3F6-CE81-4DBF-A23A-6675780F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5B1C-6230-46C6-A2E5-729C694F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B1FD-5C3C-474C-BBD1-5A59A00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B2F7-8989-42BF-8F5B-7374D192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87959-2DC9-4B73-856E-55667BAE5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5EC2-FB71-4F2E-B6AC-057F0C99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81ED-0D48-46FB-9605-2DA78626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50478-8A9D-4AEF-9DD3-7223C960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CD91-968C-4CEB-8F0F-CE2CDF0E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BA2FD-9917-4910-AD54-601BA609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0353-E60C-497B-8886-7704FE97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78DA-15C5-437F-ADC1-F7966BB2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45EA-5B88-4702-A20F-312B77BE3CF6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AB0D-FBA4-4978-85EB-158A61B96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5A55-15A8-4FCE-B48D-07EA59D7D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FB9-1BF3-41A5-9B1F-BDA4A2D84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A06DC-BABC-48AF-B825-C4B1A1040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173B-3616-4C82-97B0-8D659F87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Whitespace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B412B-EBB4-46DF-B2F6-1DDAF22AF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7713"/>
            <a:ext cx="1051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Splits text into tokens using spaces or other whitespace characters as delimiters.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Rarely used for GenAI tasks due to its simplicity.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Extremely fast and simple.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Inefficient for complex tasks and doesn’t handle OOV words well. </a:t>
            </a:r>
          </a:p>
        </p:txBody>
      </p:sp>
    </p:spTree>
    <p:extLst>
      <p:ext uri="{BB962C8B-B14F-4D97-AF65-F5344CB8AC3E}">
        <p14:creationId xmlns:p14="http://schemas.microsoft.com/office/powerpoint/2010/main" val="101567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A3EF-F20F-49AD-8367-009843F6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A264-C5D8-4912-973B-469D53F6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Embeddings are dense vector representations of words, phrases, or entities that capture their semantic meanings. </a:t>
            </a:r>
          </a:p>
          <a:p>
            <a:pPr algn="just"/>
            <a:r>
              <a:rPr lang="en-US" dirty="0"/>
              <a:t>Unlike one-hot encoding, which represents words as sparse vectors with no meaning, embeddings place semantically similar items close to each other in vector space. </a:t>
            </a:r>
          </a:p>
          <a:p>
            <a:pPr algn="just"/>
            <a:r>
              <a:rPr lang="en-US" dirty="0"/>
              <a:t>They play a key role in various NLP tasks, including generative AI, retrieval-augmented generation (RAG), and machine learning in general.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3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1C9C-C072-403E-ABFC-CE1C6398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Embeddings Link to the Generative AI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6AF-FA5B-4E4E-A2A0-E4A7C216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algn="just">
              <a:lnSpc>
                <a:spcPct val="110000"/>
              </a:lnSpc>
            </a:pPr>
            <a:r>
              <a:rPr lang="en-US" sz="3000" dirty="0"/>
              <a:t>In Generative AI models, especially in tasks like text generation, retrieval-augmented generation (RAG), or dialogue systems, embeddings play a pivotal role. Word and sentence embeddings allow models to understand relationships, context, and factual knowledge. For instance: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RAG Models: Use embeddings to fetch relevant documents from knowledge bases and improve the factual accuracy of generated responses.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Pretrained Models (like GPT-3, BERT): Use embeddings for language understanding, making them essential for producing coherent, contextually appropriate responses.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These embeddings serve as the foundation of how </a:t>
            </a:r>
            <a:r>
              <a:rPr lang="en-US" sz="3000" dirty="0" err="1"/>
              <a:t>GenAI</a:t>
            </a:r>
            <a:r>
              <a:rPr lang="en-US" sz="3000" dirty="0"/>
              <a:t> models understand and generate language, making them integral to any modern NLP or generative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77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15F3-57D8-495E-A500-892CCDE1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Word2Vec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19392-981F-4FB5-8626-AE95C586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9"/>
            <a:ext cx="10515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Word2Vec is a neural network-based embedding model introduced by Google that learns vector representations of words based on the context in which they appear.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Models: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Skip-Gram: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context words given a target 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CBOW (Continuous Bag of Words):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the target word from a window of context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Capture semantic relationships by using the co-occurrence of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vectors it learns position semantically similar words (like "king" and "queen") closer in the vector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for large datasets.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syntactic and semantic relationships between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Ignores word order and does not handle polysemy (a word having multiple meanings).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Produces a single fixed vector per word, regardless of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153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1D6-4BF3-46DE-9D26-E10E56FB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GloVe</a:t>
            </a:r>
            <a:r>
              <a:rPr lang="en-US" dirty="0"/>
              <a:t> (Global Vectors for Word Representation)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369F0-7E17-4941-A8CD-B442FF4D3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1"/>
            <a:ext cx="10515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word embedding model developed by Stanford that learns word vectors by factoring in global co-occurrence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model constructs a co-occurrence matrix and factors it to capture the most significant statistical relationships between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Similar to Word2Vec,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embeddings represent semantic and syntactic meanings. It’s used in many NLP applications like question-answering, text classification, and machine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Leverages both local and global co-occurrence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Pretrained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embeddings are readily available for various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 Word2Vec, it generates a single embedding for each word, without considering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 not handle polysemy.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548B-B8B1-41D8-A2D7-299B0918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ELMo</a:t>
            </a:r>
            <a:r>
              <a:rPr lang="en-IN" dirty="0"/>
              <a:t> (Embeddings from Language Models)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2D818-F38F-4B8A-AB58-A08B52929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1359"/>
            <a:ext cx="10515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deep contextualized word representation that captures both syntactic and semantic information, depending on the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trained as a bidirectional language model (bi-LSTM) on large text corpora, predicting words based on their left and right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It’s widely used in various NLP tasks like question-answering, named entity recognition (NER), and text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word meanings dynamically based on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polysemy (e.g., "bank" has different vectors for financial vs. river-related contexts).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computational cost due to the bidirectional model.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 not fully capture sentence-level semantics.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784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8EE0-4F27-40BA-9257-BDCFD7B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 (Bidirectional Encoder Representations from Transformers)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95A1A1-2942-4714-8107-7D7DA7E23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1"/>
            <a:ext cx="105156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BERT is a transformer-based model that provides deep contextualized embeddings. It generates embeddings by considering both the left and right context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BERT is pre-trained using two tasks: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Masked Language Modeling (MLM):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Predicting randomly masked words in a sentence.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Sentence Prediction (NSP):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Determining if one sentence follows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It’s extensively used for downstream tasks such as text classification, sentiment analysis, named entity recognition (NER), and machine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embeddings that vary based on sentence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polysemy by generating different embeddings for the same word in different contexts.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BERT models are widely available and transferable to many NLP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Computationally expensive, especially for large-scale applications.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fine-tuning for task-specific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DB31-A684-424B-BE72-BBC1B05F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Embeddings (for RAG)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EAEA89-1D7F-472B-BCF6-AE33F16E5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1897"/>
            <a:ext cx="10515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Knowledge Base Embeddings (KBE) are used to represent entities and relationships in knowledge bases (KBs) as dense vectors. They are essential for combining external knowledge with language models in Retrieval-Augmented Generation (RAG).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Types of Knowledge Base Embeddings: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 entity and relation embeddings by treating relationships as translations in the embedding space.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DistMult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Bilinear model for capturing relationships by multiplying entity embeddings with a learned relation matrix.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ComplEx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DistMult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asymmetric relations by using complex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Encode both entities and relationships in a way that captures the structure of the knowledge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RAG models, these embeddings are used to retrieve relevant facts from knowledge bases (like Wikipedia or enterprise databases) to enhance the generation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factual knowledge from large, structured knowledge bases.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be combined with language models to improve factual accuracy in generation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Knowledge base embeddings can become outdated if the KB is not regularly updated.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 in training when dealing with large-scale knowledge graphs.</a:t>
            </a:r>
          </a:p>
        </p:txBody>
      </p:sp>
    </p:spTree>
    <p:extLst>
      <p:ext uri="{BB962C8B-B14F-4D97-AF65-F5344CB8AC3E}">
        <p14:creationId xmlns:p14="http://schemas.microsoft.com/office/powerpoint/2010/main" val="196027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6ECC-F8D4-4DC8-9D75-4DB46D7A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Important Embedding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5E2E09-9B86-4C9B-842E-814DB38AB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8227"/>
            <a:ext cx="10515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FastText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Word2Vec, but takes into account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information. It improves embeddings for morphologically rich languages and handles rare words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Sentence-BERT: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Extends BERT to generate sentence embeddings rather than word embeddings, useful for tasks like semantic search and sentence similarity. </a:t>
            </a:r>
          </a:p>
        </p:txBody>
      </p:sp>
    </p:spTree>
    <p:extLst>
      <p:ext uri="{BB962C8B-B14F-4D97-AF65-F5344CB8AC3E}">
        <p14:creationId xmlns:p14="http://schemas.microsoft.com/office/powerpoint/2010/main" val="149697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5F0B-F8AD-4425-B6FD-84DD36C4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VectorDB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E321-F787-4200-8A3D-EA408A43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Vector Databases (</a:t>
            </a:r>
            <a:r>
              <a:rPr lang="en-US" b="1" dirty="0" err="1"/>
              <a:t>VectorDBs</a:t>
            </a:r>
            <a:r>
              <a:rPr lang="en-US" b="1" dirty="0"/>
              <a:t>)</a:t>
            </a:r>
            <a:r>
              <a:rPr lang="en-US" dirty="0"/>
              <a:t> are specialized databases designed to store, manage, and retrieve high-dimensional vectors. These databases are increasingly used in modern AI applications, particularly in </a:t>
            </a:r>
            <a:r>
              <a:rPr lang="en-US" b="1" dirty="0"/>
              <a:t>retrieval-augmented generation (RAG)</a:t>
            </a:r>
            <a:r>
              <a:rPr lang="en-US" dirty="0"/>
              <a:t>, recommendation systems, and other machine learning workflows where data is represented as embeddings or vectors.</a:t>
            </a:r>
          </a:p>
          <a:p>
            <a:r>
              <a:rPr lang="en-US" dirty="0"/>
              <a:t>Some examples:-</a:t>
            </a:r>
          </a:p>
          <a:p>
            <a:pPr lvl="1"/>
            <a:r>
              <a:rPr lang="en-US" dirty="0"/>
              <a:t>Pinecone</a:t>
            </a:r>
          </a:p>
          <a:p>
            <a:pPr lvl="1"/>
            <a:r>
              <a:rPr lang="en-US" dirty="0"/>
              <a:t>FAISS</a:t>
            </a:r>
          </a:p>
          <a:p>
            <a:pPr lvl="1"/>
            <a:r>
              <a:rPr lang="en-US" dirty="0"/>
              <a:t>Milvus</a:t>
            </a:r>
          </a:p>
          <a:p>
            <a:pPr lvl="1"/>
            <a:r>
              <a:rPr lang="en-US" dirty="0"/>
              <a:t>Vespa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78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94D-32BC-4C5E-9373-5878518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67E9-4DA5-4697-9B85-09A1DE89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GenAI</a:t>
            </a:r>
            <a:r>
              <a:rPr lang="en-US" dirty="0"/>
              <a:t> (Generative AI) world, tokenizers play a crucial role in transforming raw text into numerical representations that models can understand.</a:t>
            </a:r>
          </a:p>
          <a:p>
            <a:r>
              <a:rPr lang="en-US" dirty="0"/>
              <a:t> The choice of tokenizer can significantly impact model performance, data efficiency, and computational costs.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Importance of Tokenizers in </a:t>
            </a:r>
            <a:r>
              <a:rPr lang="en-US" b="1" dirty="0" err="1">
                <a:solidFill>
                  <a:srgbClr val="7030A0"/>
                </a:solidFill>
              </a:rPr>
              <a:t>GenAI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  <a:p>
            <a:r>
              <a:rPr lang="en-US" b="1" dirty="0"/>
              <a:t>Efficiency:</a:t>
            </a:r>
            <a:r>
              <a:rPr lang="en-US" dirty="0"/>
              <a:t> The tokenizer decides how efficiently text is converted into tokens and the computational cost of training models.</a:t>
            </a:r>
          </a:p>
          <a:p>
            <a:r>
              <a:rPr lang="en-US" b="1" dirty="0"/>
              <a:t>Handling OOV Words:</a:t>
            </a:r>
            <a:r>
              <a:rPr lang="en-US" dirty="0"/>
              <a:t> </a:t>
            </a:r>
            <a:r>
              <a:rPr lang="en-US" dirty="0" err="1"/>
              <a:t>Subword</a:t>
            </a:r>
            <a:r>
              <a:rPr lang="en-US" dirty="0"/>
              <a:t> and character-level tokenizers address OOV problems, which are critical in large-scale generative tasks.</a:t>
            </a:r>
          </a:p>
          <a:p>
            <a:r>
              <a:rPr lang="en-US" b="1" dirty="0"/>
              <a:t>Performance:</a:t>
            </a:r>
            <a:r>
              <a:rPr lang="en-US" dirty="0"/>
              <a:t> Properly tokenized data leads to better generalization and performance of </a:t>
            </a:r>
            <a:r>
              <a:rPr lang="en-US" dirty="0" err="1"/>
              <a:t>GenAI</a:t>
            </a:r>
            <a:r>
              <a:rPr lang="en-US" dirty="0"/>
              <a:t> models, especially in multi-lingual and cross-domain tasks.</a:t>
            </a:r>
          </a:p>
          <a:p>
            <a:r>
              <a:rPr lang="en-US" b="1" dirty="0"/>
              <a:t>Vocabulary Size:</a:t>
            </a:r>
            <a:r>
              <a:rPr lang="en-US" dirty="0"/>
              <a:t> The right tokenizer strikes a balance between vocabulary size and token granularity, optimizing memory usage and speed.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5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60B7-C425-46FE-A782-9D925021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Embedding Spaces for Data Representation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DE1D5-190A-4C68-9669-4A97E53E1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Vectors: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AI and machine learning, data (text, images, audio, etc.) is often transformed into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high-dimensional vectors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known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encode important semantic or structural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spaces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 data points as vectors in multi-dimensional spaces where similar data points (in terms of meaning, visual appearance, etc.) are positioned closer together.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embeddings are generated using deep learning models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text) 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Databases for Storage: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these embeddings and allow for efficient search and retrieval, facilitating operations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similarity-based recommendations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data retrieval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real time.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instance, a search engine may map user queries into an embedding and search for documents with similar embeddings using a vector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2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4F9C-855E-42ED-B086-C9699819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Search for Efficient Retrieval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338B34-BF48-4D96-812B-471CE91D7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0747"/>
            <a:ext cx="105156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Search: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core task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performing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(KNN)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search. KNN finds the "k" closest vectors (or data points) to a given query vector, making it essential for similarity-based retrieval.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is computationally intensive in high-dimensional spaces, but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optimized algorithms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Approximate Nearest Neighbors (ANN)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speed up the process.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setup, the user query is converted into an embedding, and the KNN search finds the most similar embeddings (data points), such as the most relevant documents or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Retrieval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 various techniques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LSH (Locality Sensitive Hashing)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HNSW (Hierarchical Navigable Small World Graphs)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(Facebook AI Similarity Search)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approximate searches.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allow for near real-time retrieval from billions of embeddings, making it feasible for AI applications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systems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engines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0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B920-5F01-4DE4-9B41-7660E129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FC03-443E-455B-AFAB-7356372A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VectorDBs</a:t>
            </a:r>
            <a:r>
              <a:rPr lang="en-US" sz="2400" dirty="0"/>
              <a:t> are a powerful tool for managing and retrieving high-dimensional data, enabling more intelligent and efficient AI-powered systems.</a:t>
            </a:r>
          </a:p>
          <a:p>
            <a:pPr marL="0" indent="0">
              <a:buNone/>
            </a:pP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Search Engines</a:t>
            </a:r>
            <a:r>
              <a:rPr lang="en-US" altLang="en-US" sz="2400" dirty="0"/>
              <a:t>: For semantic search and contextual retrieval based on vector similarity.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Recommendation Systems</a:t>
            </a:r>
            <a:r>
              <a:rPr lang="en-US" altLang="en-US" sz="2400" dirty="0"/>
              <a:t>: For recommending products, movies, or music by finding similar user preferences in embedding space.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Generative AI</a:t>
            </a:r>
            <a:r>
              <a:rPr lang="en-US" altLang="en-US" sz="2400" dirty="0"/>
              <a:t>: Used in </a:t>
            </a:r>
            <a:r>
              <a:rPr lang="en-US" altLang="en-US" sz="2400" b="1" dirty="0"/>
              <a:t>Retrieval-Augmented Generation (RAG)</a:t>
            </a:r>
            <a:r>
              <a:rPr lang="en-US" altLang="en-US" sz="2400" dirty="0"/>
              <a:t> to fetch relevant documents or knowledge to aid text generation models like GPT.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678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045D-51F7-47F7-82DC-E4F1717E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F1BD08-0B2F-4F82-A68D-C1E87FC4D2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2945"/>
            <a:ext cx="105156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Pinecone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Pinecone is a fully managed vector database designed for high-dimensional vector search and retrieval. It provides features like real-time indexing, filtering, and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tier: Available with limited resources.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Paid plans: Offer more indexing capacity, more queries per second, and scaling options.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52D874-94EF-464E-9840-9D344A20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53295"/>
            <a:ext cx="10515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Arial" panose="020B0604020202020204" pitchFamily="34" charset="0"/>
              </a:rPr>
              <a:t>FAISS (Facebook AI Similarity Search)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Description: </a:t>
            </a:r>
            <a:r>
              <a:rPr lang="en-US" altLang="en-US" sz="1800" dirty="0">
                <a:latin typeface="Arial" panose="020B0604020202020204" pitchFamily="34" charset="0"/>
              </a:rPr>
              <a:t>FAISS is an open-source library from Facebook AI, optimized for efficient similarity search on large-scale datasets. It supports both CPU and GPU.</a:t>
            </a:r>
          </a:p>
          <a:p>
            <a:pPr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Pricing: </a:t>
            </a:r>
            <a:r>
              <a:rPr lang="en-US" altLang="en-US" sz="1800" dirty="0">
                <a:latin typeface="Arial" panose="020B0604020202020204" pitchFamily="34" charset="0"/>
              </a:rPr>
              <a:t>Free and open-source.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27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52C0-891A-411B-9BB4-86AB1EDD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VectorDBs-2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E468B3-BF87-4509-965A-16828D50F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Milvus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/>
              <a:t>Milvus is an open-source vector database optimized for storing, indexing, and searching embeddings at scale. It integrates with popular frameworks like </a:t>
            </a:r>
            <a:r>
              <a:rPr lang="en-US" sz="1800" dirty="0" err="1"/>
              <a:t>PyTorch</a:t>
            </a:r>
            <a:r>
              <a:rPr lang="en-US" sz="1800" dirty="0"/>
              <a:t>, TensorFlow, and Hugging 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community use.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Paid plans: </a:t>
            </a:r>
            <a:r>
              <a:rPr lang="en-US" sz="1400" dirty="0"/>
              <a:t>Enterprise support available at a cost.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FAD017-4461-4175-8166-DD04D827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74706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Weaviate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Weaviate</a:t>
            </a:r>
            <a:r>
              <a:rPr lang="en-US" sz="1800" dirty="0"/>
              <a:t> is an open-source vector search engine with machine learning capabilities. It supports text, images, and other unstructured data and integrates with cloud platforms.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managed solutions available via </a:t>
            </a:r>
            <a:r>
              <a:rPr lang="en-US" sz="1400" dirty="0" err="1"/>
              <a:t>Weaviate</a:t>
            </a:r>
            <a:r>
              <a:rPr lang="en-US" sz="1400" dirty="0"/>
              <a:t> Cloud Service (WCS) for scaling and enterprise use.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35C-0146-4B0D-80D7-5007431E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r>
              <a:rPr lang="en-IN" dirty="0"/>
              <a:t> - 3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CE367-C391-4D83-A839-EBA2998F2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Zilliz</a:t>
            </a:r>
            <a:r>
              <a:rPr lang="en-IN" sz="1800" b="1" dirty="0"/>
              <a:t> Cloud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/>
              <a:t>Zilliz</a:t>
            </a:r>
            <a:r>
              <a:rPr lang="en-US" sz="1800" dirty="0"/>
              <a:t> Cloud is a fully managed vector database based on Milvus, designed to handle large-scale vector data with optimized search performance.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tier available for smaller use cases.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tiers for enterprise solutions with scaling options.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8D315C-8F78-486F-9D9C-76826CD5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18735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Qdrant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Qdrant</a:t>
            </a:r>
            <a:r>
              <a:rPr lang="en-US" sz="1800" dirty="0"/>
              <a:t> is an open-source vector database focused on high-performance vector similarity search and real-time data streaming.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self-hosting.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Managed solutions with pricing for enterprise use.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47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93E6-2C57-4A3B-819C-41F07A39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r>
              <a:rPr lang="en-IN" dirty="0"/>
              <a:t> - 4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86F45-7429-440B-84F1-10F994748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9911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Vespa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/>
              <a:t>Vespa is a scalable platform for real-time serving of large-scale machine learning models and vector search, supporting both structured and unstructured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400" dirty="0"/>
              <a:t>Free and open-source.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FC1829-7793-4BA0-94E6-31D63D5B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78081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Vald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Vald</a:t>
            </a:r>
            <a:r>
              <a:rPr lang="en-US" sz="1800" dirty="0"/>
              <a:t> is a highly scalable vector search engine built on top of Kubernetes, supporting dynamic updates and various indexing algorithms.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6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EADF-7C58-4701-B9DB-F4EDB2A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VectorDBs-5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3DC3F-9706-4931-BC53-7FEB6A543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9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Elastic Search with KNN plugin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/>
              <a:t>ElasticSearch</a:t>
            </a:r>
            <a:r>
              <a:rPr lang="en-US" sz="1800" dirty="0"/>
              <a:t>, commonly used for text search, offers a KNN (k-Nearest Neighbors) plugin for vector search capabilities.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for the open-source version.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tiers for enterprise features and managed solutions (Elastic Cloud).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43A800-FCC0-4529-906F-72E2B1065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17" y="4074706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Redis Vector Similarity Search (VSS)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/>
              <a:t>Redis, primarily known as an in-memory key-value store, now supports vector search with its Vector Similarity Search module.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self-hosting.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Redis Enterprise Cloud for managed solutions.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6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EDAB-A8B7-4134-94A2-2BFB12F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 in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AE56-059C-4414-9EA6-0B393376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Tokenizers serve as the first step in bridging human language and machine understanding, making them essential to the success of any generative AI model.</a:t>
            </a:r>
          </a:p>
          <a:p>
            <a:r>
              <a:rPr lang="en-US" altLang="en-US" b="1" dirty="0"/>
              <a:t>GPT Family (</a:t>
            </a:r>
            <a:r>
              <a:rPr lang="en-US" altLang="en-US" b="1" dirty="0" err="1"/>
              <a:t>OpenAI</a:t>
            </a:r>
            <a:r>
              <a:rPr lang="en-US" altLang="en-US" b="1" dirty="0"/>
              <a:t>):</a:t>
            </a:r>
            <a:r>
              <a:rPr lang="en-US" altLang="en-US" dirty="0"/>
              <a:t> Uses Byte Pair Encoding (BPE).</a:t>
            </a:r>
          </a:p>
          <a:p>
            <a:r>
              <a:rPr lang="en-US" altLang="en-US" b="1" dirty="0"/>
              <a:t>BERT and ALBERT:</a:t>
            </a:r>
            <a:r>
              <a:rPr lang="en-US" altLang="en-US" dirty="0"/>
              <a:t> Use </a:t>
            </a:r>
            <a:r>
              <a:rPr lang="en-US" altLang="en-US" dirty="0" err="1"/>
              <a:t>WordPiece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T5 and </a:t>
            </a:r>
            <a:r>
              <a:rPr lang="en-US" altLang="en-US" b="1" dirty="0" err="1"/>
              <a:t>XLNet</a:t>
            </a:r>
            <a:r>
              <a:rPr lang="en-US" altLang="en-US" b="1" dirty="0"/>
              <a:t>:</a:t>
            </a:r>
            <a:r>
              <a:rPr lang="en-US" altLang="en-US" dirty="0"/>
              <a:t> Use </a:t>
            </a:r>
            <a:r>
              <a:rPr lang="en-US" altLang="en-US" dirty="0" err="1"/>
              <a:t>SentencePiece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Multilingual Models:</a:t>
            </a:r>
            <a:r>
              <a:rPr lang="en-US" altLang="en-US" dirty="0"/>
              <a:t> Often rely on </a:t>
            </a:r>
            <a:r>
              <a:rPr lang="en-US" altLang="en-US" dirty="0" err="1"/>
              <a:t>SentencePiece</a:t>
            </a:r>
            <a:r>
              <a:rPr lang="en-US" altLang="en-US" dirty="0"/>
              <a:t> or Unigram tokenizers to handle diverse languages efficiently.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90AA-1A74-47A0-AECB-655F7551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Tokenizers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D636-1388-4030-B793-A0274554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Word-Level Tokenizers</a:t>
            </a:r>
          </a:p>
          <a:p>
            <a:r>
              <a:rPr lang="en-US" dirty="0" err="1"/>
              <a:t>Subword</a:t>
            </a:r>
            <a:r>
              <a:rPr lang="en-US" dirty="0"/>
              <a:t> Tokenizers (Byte Pair Encoding, </a:t>
            </a:r>
            <a:r>
              <a:rPr lang="en-US" dirty="0" err="1"/>
              <a:t>WordPiece</a:t>
            </a:r>
            <a:r>
              <a:rPr lang="en-US" dirty="0"/>
              <a:t>)</a:t>
            </a:r>
          </a:p>
          <a:p>
            <a:pPr lvl="1"/>
            <a:r>
              <a:rPr lang="en-IN" dirty="0"/>
              <a:t>Byte Pair Encoding (BPE)</a:t>
            </a:r>
          </a:p>
          <a:p>
            <a:pPr lvl="1"/>
            <a:r>
              <a:rPr lang="en-IN" dirty="0" err="1"/>
              <a:t>WordPiece</a:t>
            </a:r>
            <a:endParaRPr lang="en-US" dirty="0"/>
          </a:p>
          <a:p>
            <a:r>
              <a:rPr lang="en-IN" dirty="0" err="1"/>
              <a:t>SentencePiece</a:t>
            </a:r>
            <a:endParaRPr lang="en-IN" dirty="0"/>
          </a:p>
          <a:p>
            <a:r>
              <a:rPr lang="en-IN" dirty="0"/>
              <a:t>Character-Level Tokenizers</a:t>
            </a:r>
          </a:p>
          <a:p>
            <a:r>
              <a:rPr lang="en-IN" dirty="0"/>
              <a:t>Unigram Tokenizers</a:t>
            </a:r>
          </a:p>
          <a:p>
            <a:r>
              <a:rPr lang="en-IN" dirty="0"/>
              <a:t>Whitespace Tokenizers</a:t>
            </a:r>
          </a:p>
        </p:txBody>
      </p:sp>
    </p:spTree>
    <p:extLst>
      <p:ext uri="{BB962C8B-B14F-4D97-AF65-F5344CB8AC3E}">
        <p14:creationId xmlns:p14="http://schemas.microsoft.com/office/powerpoint/2010/main" val="27056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9125-A0E9-4B32-A64B-11F15520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Word-Level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56E562-5204-41A4-9B59-8C54135BF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740" y="1622560"/>
            <a:ext cx="105155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Tokenizes text at the word level, mapping each word to a unique token.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Early NLP models like Word2Vec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Simple to implement and interpret.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Large vocabulary size, out-of-vocabulary (OOV) issues, and inefficient for complex languages where word forms vary. </a:t>
            </a:r>
          </a:p>
        </p:txBody>
      </p:sp>
    </p:spTree>
    <p:extLst>
      <p:ext uri="{BB962C8B-B14F-4D97-AF65-F5344CB8AC3E}">
        <p14:creationId xmlns:p14="http://schemas.microsoft.com/office/powerpoint/2010/main" val="4409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945-E5A4-4B44-B8C6-06B1BB3B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Tokenizers (Byte Pair Encoding, </a:t>
            </a:r>
            <a:r>
              <a:rPr lang="en-US" dirty="0" err="1"/>
              <a:t>WordPiece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0C08E2-1B65-4D69-9F7C-67ECE02DC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4975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Byte Pair Encoding (BPE):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Description: </a:t>
            </a:r>
            <a:r>
              <a:rPr lang="en-US" altLang="en-US" sz="2000" dirty="0"/>
              <a:t>A </a:t>
            </a:r>
            <a:r>
              <a:rPr lang="en-US" altLang="en-US" sz="2000" dirty="0" err="1"/>
              <a:t>subword</a:t>
            </a:r>
            <a:r>
              <a:rPr lang="en-US" altLang="en-US" sz="2000" dirty="0"/>
              <a:t> tokenizer that compresses vocabulary by combining the most frequent pairs of characters or </a:t>
            </a:r>
            <a:r>
              <a:rPr lang="en-US" altLang="en-US" sz="2000" dirty="0" err="1"/>
              <a:t>subwords</a:t>
            </a:r>
            <a:r>
              <a:rPr lang="en-US" altLang="en-US" sz="20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Usage: </a:t>
            </a:r>
            <a:r>
              <a:rPr lang="en-US" altLang="en-US" sz="2000" dirty="0"/>
              <a:t>GPT models, </a:t>
            </a:r>
            <a:r>
              <a:rPr lang="en-US" altLang="en-US" sz="2000" dirty="0" err="1"/>
              <a:t>OpenAI’s</a:t>
            </a:r>
            <a:r>
              <a:rPr lang="en-US" altLang="en-US" sz="2000" dirty="0"/>
              <a:t> GPT-3, and other language models.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Advantages: </a:t>
            </a:r>
            <a:r>
              <a:rPr lang="en-US" altLang="en-US" sz="2000" dirty="0"/>
              <a:t>Handles out-of-vocabulary words by breaking them into smaller </a:t>
            </a:r>
            <a:r>
              <a:rPr lang="en-US" altLang="en-US" sz="2000" dirty="0" err="1"/>
              <a:t>subword</a:t>
            </a:r>
            <a:r>
              <a:rPr lang="en-US" altLang="en-US" sz="2000" dirty="0"/>
              <a:t> units.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Disadvantages: </a:t>
            </a:r>
            <a:r>
              <a:rPr lang="en-US" altLang="en-US" sz="2000" dirty="0"/>
              <a:t>May produce fragmented tokens for rare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WordPiece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Similar to BPE, but uses a probabilistic approach to merge word pieces based on likelihood.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BERT, ALBERT, and other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accurate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segmentation, reduces OOV problems, efficient for complex languages like Chinese.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Still may fragment rare words, but less than BPE.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4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7C8E-66E6-4322-912D-BD904693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SentencePiece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BB259E-D24D-4474-AC90-7C0FF5DEF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tokenizer that treats text as a sequence of bytes and tokenizes it into pieces, even handling spaces as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Google’s T5,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XLNet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other modern NLP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handle multiple languages, efficient for cross-lingual tasks, and works well on character-based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Learning the model can be computationally expensive. </a:t>
            </a:r>
          </a:p>
        </p:txBody>
      </p:sp>
    </p:spTree>
    <p:extLst>
      <p:ext uri="{BB962C8B-B14F-4D97-AF65-F5344CB8AC3E}">
        <p14:creationId xmlns:p14="http://schemas.microsoft.com/office/powerpoint/2010/main" val="7805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1176-6692-4EE5-9D65-E9395E5B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Character-Level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71DBEF-4327-40E7-B618-F89E258B0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Tokenizes text at the character level, breaking down words into individual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Rarely used standalone but useful for languages with complex morphologies or extreme low-resource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Solves OOV problems completely, small vocabulary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Inefficient and slow, leading to longer input sequences. </a:t>
            </a:r>
          </a:p>
        </p:txBody>
      </p:sp>
    </p:spTree>
    <p:extLst>
      <p:ext uri="{BB962C8B-B14F-4D97-AF65-F5344CB8AC3E}">
        <p14:creationId xmlns:p14="http://schemas.microsoft.com/office/powerpoint/2010/main" val="53107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D89-4301-4859-9397-2651C8F5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Unigram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7DF27D-336B-401E-B463-FD97D6536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472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Learns a probabilistic model over subwords, using maximum likelihood estimation to find the best sequence of subword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SentencePiece’s unigram model, used in models like T5.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Flexible in finding optimal subwords and has good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Complexity in training and optimizing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215237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2587</Words>
  <Application>Microsoft Office PowerPoint</Application>
  <PresentationFormat>Widescreen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Unit-2</vt:lpstr>
      <vt:lpstr>Tokenizers</vt:lpstr>
      <vt:lpstr>Tokenizers in Practice</vt:lpstr>
      <vt:lpstr>Different types of Tokenizers</vt:lpstr>
      <vt:lpstr>Word-Level Tokenizers</vt:lpstr>
      <vt:lpstr>Subword Tokenizers (Byte Pair Encoding, WordPiece)</vt:lpstr>
      <vt:lpstr>SentencePiece</vt:lpstr>
      <vt:lpstr>Character-Level Tokenizers</vt:lpstr>
      <vt:lpstr>Unigram Tokenizers</vt:lpstr>
      <vt:lpstr>Whitespace Tokenizers</vt:lpstr>
      <vt:lpstr>Embeddings</vt:lpstr>
      <vt:lpstr>How Embeddings Link to the Generative AI World</vt:lpstr>
      <vt:lpstr>Word2Vec</vt:lpstr>
      <vt:lpstr>GloVe (Global Vectors for Word Representation)</vt:lpstr>
      <vt:lpstr>ELMo (Embeddings from Language Models)</vt:lpstr>
      <vt:lpstr>BERT (Bidirectional Encoder Representations from Transformers)</vt:lpstr>
      <vt:lpstr>Knowledge Base Embeddings (for RAG)</vt:lpstr>
      <vt:lpstr>Other Important Embedding Techniques</vt:lpstr>
      <vt:lpstr>VectorDB</vt:lpstr>
      <vt:lpstr>High-Dimensional Embedding Spaces for Data Representation</vt:lpstr>
      <vt:lpstr>k-Nearest Neighbors (KNN) Search for Efficient Retrieval</vt:lpstr>
      <vt:lpstr>Applications</vt:lpstr>
      <vt:lpstr>Some VectorDBs</vt:lpstr>
      <vt:lpstr>Some VectorDBs-2</vt:lpstr>
      <vt:lpstr>Some VectorDBs - 3</vt:lpstr>
      <vt:lpstr>Some VectorDBs - 4</vt:lpstr>
      <vt:lpstr>Some VectorDBs-5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2024-09-19T05:44:27Z</dcterms:created>
  <dcterms:modified xsi:type="dcterms:W3CDTF">2024-09-21T07:14:26Z</dcterms:modified>
</cp:coreProperties>
</file>