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5" r:id="rId23"/>
    <p:sldId id="278" r:id="rId24"/>
    <p:sldId id="279" r:id="rId25"/>
    <p:sldId id="281" r:id="rId26"/>
    <p:sldId id="282" r:id="rId27"/>
    <p:sldId id="28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4DA09-090E-4992-87FF-38CEEFFCA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F7ECB-EFDB-4E6D-9E1D-73B3A07D7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73EC5-C333-4513-A938-90C5F86F6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45EA-5B88-4702-A20F-312B77BE3CF6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BD159-675C-4AE1-B1F4-7483BC5F1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D57CD-7B14-4F9E-AAF9-829DF7FBE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4F6E-05C7-4A8C-8141-88D8FD5E7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520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20854-41BE-48FD-B65F-F948BC0DF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612687-818E-424D-8CF2-657B45996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65677-EE54-4A25-A8F2-B36D7A0B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45EA-5B88-4702-A20F-312B77BE3CF6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EE4B3-1F27-4A37-823B-87CF2DBC4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2C782-0309-4697-912F-7E3FF36E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4F6E-05C7-4A8C-8141-88D8FD5E7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946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6AAA44-7E3E-4C3B-B5AB-1F2B9B77F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098C1-7363-4E44-BFBB-029FFDC68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E1177-092A-4FC0-9B26-AB0BADF82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45EA-5B88-4702-A20F-312B77BE3CF6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8A33E-CB06-4AF9-83D5-02B87DB56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EF729-A8F7-47A4-A85B-41AB97862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4F6E-05C7-4A8C-8141-88D8FD5E7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604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6AB12-8405-430E-A27D-70EFB9142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F520E-89F5-460B-BFD6-48F57D391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7FB8D-70E9-4C59-8D8E-DE70B327D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45EA-5B88-4702-A20F-312B77BE3CF6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BBA23-4C45-4D42-B04B-121B9E868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B18EC-0C3D-43F9-A637-5681DB9A8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4F6E-05C7-4A8C-8141-88D8FD5E7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8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C88FE-7677-4562-8434-B18C4AB2B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C0C5A-0AEB-4BB9-B7F9-0BB3C8F47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3328E-718B-4C4B-AD47-C9C89BE69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45EA-5B88-4702-A20F-312B77BE3CF6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9A9FA-F42F-479B-81C9-C71A1F056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69A01-85BB-49B9-9710-A881BE6E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4F6E-05C7-4A8C-8141-88D8FD5E7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325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CDF86-D782-4C27-A67A-E41943DB8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8EEA7-31AE-4840-8BD0-651E1E79C0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DA7BC-141C-491F-80F1-EE93F3AE7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C8FBD-8D55-475F-B7E9-57AB76341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45EA-5B88-4702-A20F-312B77BE3CF6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D0CF07-130E-48C9-853F-751EFF5B2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43869-313C-49E5-9FF8-70CDD5098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4F6E-05C7-4A8C-8141-88D8FD5E7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500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E31D2-7176-4BD3-9D90-C1AD3631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30EA5-D405-40BA-B674-52B36D65A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4186DF-64B9-44FB-BC1A-67570CCED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9A887-F077-43EC-B257-8B893F97DD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1D83B7-604F-42F9-A472-E6816C5397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FBCBB3-8574-4FF5-9D80-7AA2CCC06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45EA-5B88-4702-A20F-312B77BE3CF6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1FB69D-4D3B-4A98-BEFC-3C3BECD54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1919B3-E651-419C-99EE-841AA8998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4F6E-05C7-4A8C-8141-88D8FD5E7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293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AFF19-FA51-4993-92B6-FED4FFE24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604461-8373-4E30-850D-87064CA5F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45EA-5B88-4702-A20F-312B77BE3CF6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7AF095-0574-4E89-B1FC-2EB186AF8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90DE99-C34B-4E85-9E02-0E501CE0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4F6E-05C7-4A8C-8141-88D8FD5E7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808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BB87F8-701D-416C-82BA-EA24C44A5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45EA-5B88-4702-A20F-312B77BE3CF6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A8C21B-2659-41E1-B710-A7E78CD29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B2560-3D35-44F2-BCA4-0B529ABD1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4F6E-05C7-4A8C-8141-88D8FD5E7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74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D269-C5FF-472D-BB3F-1DB3EC50B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87419-EA87-4820-B07B-1E9DBF7FF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9D8A7C-FBAD-43E0-AEAD-1A085E47E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3D3F6-CE81-4DBF-A23A-6675780F4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45EA-5B88-4702-A20F-312B77BE3CF6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45B1C-6230-46C6-A2E5-729C694FE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9B1FD-5C3C-474C-BBD1-5A59A007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4F6E-05C7-4A8C-8141-88D8FD5E7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55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3B2F7-8989-42BF-8F5B-7374D1922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B87959-2DC9-4B73-856E-55667BAE5E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95EC2-FB71-4F2E-B6AC-057F0C993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381ED-0D48-46FB-9605-2DA786260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45EA-5B88-4702-A20F-312B77BE3CF6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50478-8A9D-4AEF-9DD3-7223C9603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FCD91-968C-4CEB-8F0F-CE2CDF0E1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4F6E-05C7-4A8C-8141-88D8FD5E7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7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8BA2FD-9917-4910-AD54-601BA609B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90353-E60C-497B-8886-7704FE970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C78DA-15C5-437F-ADC1-F7966BB22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D45EA-5B88-4702-A20F-312B77BE3CF6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9AB0D-FBA4-4978-85EB-158A61B968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85A55-15A8-4FCE-B48D-07EA59D7D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F4F6E-05C7-4A8C-8141-88D8FD5E7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782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4AFB9-1BF3-41A5-9B1F-BDA4A2D849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Unit-2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A06DC-BABC-48AF-B825-C4B1A10408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937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7173B-3616-4C82-97B0-8D659F87A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Whitespace Tokenizers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10B412B-EBB4-46DF-B2F6-1DDAF22AF2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37713"/>
            <a:ext cx="105156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Description: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Splits text into tokens using spaces or other whitespace characters as delimiters.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Usage: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Rarely used for GenAI tasks due to its simplicity.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Advantages: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Extremely fast and simple.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Disadvantages: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Inefficient for complex tasks and doesn’t handle OOV words well. </a:t>
            </a:r>
          </a:p>
        </p:txBody>
      </p:sp>
    </p:spTree>
    <p:extLst>
      <p:ext uri="{BB962C8B-B14F-4D97-AF65-F5344CB8AC3E}">
        <p14:creationId xmlns:p14="http://schemas.microsoft.com/office/powerpoint/2010/main" val="1015671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AA3EF-F20F-49AD-8367-009843F69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0A264-C5D8-4912-973B-469D53F68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Embeddings are dense vector representations of words, phrases, or entities that capture their semantic meanings. </a:t>
            </a:r>
          </a:p>
          <a:p>
            <a:pPr algn="just"/>
            <a:r>
              <a:rPr lang="en-US" dirty="0"/>
              <a:t>Unlike one-hot encoding, which represents words as sparse vectors with no meaning, embeddings place semantically similar items close to each other in vector space. </a:t>
            </a:r>
          </a:p>
          <a:p>
            <a:pPr algn="just"/>
            <a:r>
              <a:rPr lang="en-US" dirty="0"/>
              <a:t>They play a key role in various NLP tasks, including generative AI, retrieval-augmented generation (RAG), and machine learning in general.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6380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41C9C-C072-403E-ABFC-CE1C6398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Embeddings Link to the Generative AI World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4C6AF-FA5B-4E4E-A2A0-E4A7C2166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b="1" dirty="0"/>
          </a:p>
          <a:p>
            <a:pPr algn="just">
              <a:lnSpc>
                <a:spcPct val="110000"/>
              </a:lnSpc>
            </a:pPr>
            <a:r>
              <a:rPr lang="en-US" sz="3000" dirty="0"/>
              <a:t>In Generative AI models, especially in tasks like text generation, retrieval-augmented generation (RAG), or dialogue systems, embeddings play a pivotal role. Word and sentence embeddings allow models to understand relationships, context, and factual knowledge. For instance:</a:t>
            </a:r>
          </a:p>
          <a:p>
            <a:pPr algn="just">
              <a:lnSpc>
                <a:spcPct val="110000"/>
              </a:lnSpc>
            </a:pPr>
            <a:r>
              <a:rPr lang="en-US" sz="3000" dirty="0"/>
              <a:t>RAG Models: Use embeddings to fetch relevant documents from knowledge bases and improve the factual accuracy of generated responses.</a:t>
            </a:r>
          </a:p>
          <a:p>
            <a:pPr algn="just">
              <a:lnSpc>
                <a:spcPct val="110000"/>
              </a:lnSpc>
            </a:pPr>
            <a:r>
              <a:rPr lang="en-US" sz="3000" dirty="0"/>
              <a:t>Pretrained Models (like GPT-3, BERT): Use embeddings for language understanding, making them essential for producing coherent, contextually appropriate responses.</a:t>
            </a:r>
          </a:p>
          <a:p>
            <a:pPr algn="just">
              <a:lnSpc>
                <a:spcPct val="110000"/>
              </a:lnSpc>
            </a:pPr>
            <a:r>
              <a:rPr lang="en-US" sz="3000" dirty="0"/>
              <a:t>These embeddings serve as the foundation of how </a:t>
            </a:r>
            <a:r>
              <a:rPr lang="en-US" sz="3000" dirty="0" err="1"/>
              <a:t>GenAI</a:t>
            </a:r>
            <a:r>
              <a:rPr lang="en-US" sz="3000" dirty="0"/>
              <a:t> models understand and generate language, making them integral to any modern NLP or generative model.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4779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B15F3-57D8-495E-A500-892CCDE1D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Word2Vec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9319392-981F-4FB5-8626-AE95C586B9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62139"/>
            <a:ext cx="1051560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Description: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Word2Vec is a neural network-based embedding model introduced by Google that learns vector representations of words based on the context in which they appear.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 Models: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Skip-Gram: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Predicts context words given a target word.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CBOW (Continuous Bag of Words):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Predicts the target word from a window of context words.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Training Objective: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Capture semantic relationships by using the co-occurrence of words.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Usage: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vectors it learns position semantically similar words (like "king" and "queen") closer in the vector space.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Advantages: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Efficient for large datasets.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Captures syntactic and semantic relationships between words.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Disadvantages: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Ignores word order and does not handle polysemy (a word having multiple meanings).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Produces a single fixed vector per word, regardless of context.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21534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5A1D6-4BF3-46DE-9D26-E10E56FBA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GloVe</a:t>
            </a:r>
            <a:r>
              <a:rPr lang="en-US" dirty="0"/>
              <a:t> (Global Vectors for Word Representation)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93369F0-7E17-4941-A8CD-B442FF4D3E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16081"/>
            <a:ext cx="10515600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Description: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GloVe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a word embedding model developed by Stanford that learns word vectors by factoring in global co-occurrence statistics.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Training Objective: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model constructs a co-occurrence matrix and factors it to capture the most significant statistical relationships between words.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Usage: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Similar to Word2Vec,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GloVe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embeddings represent semantic and syntactic meanings. It’s used in many NLP applications like question-answering, text classification, and machine translation.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Advantages: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Leverages both local and global co-occurrence information.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Pretrained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GloVe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embeddings are readily available for various domains.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Disadvantages: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Like Word2Vec, it generates a single embedding for each word, without considering context.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Does not handle polysemy.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747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4548B-B8B1-41D8-A2D7-299B0918A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ELMo</a:t>
            </a:r>
            <a:r>
              <a:rPr lang="en-IN" dirty="0"/>
              <a:t> (Embeddings from Language Models)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642D818-F38F-4B8A-AB58-A08B52929F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31359"/>
            <a:ext cx="10515600" cy="513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Description: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ELMo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a deep contextualized word representation that captures both syntactic and semantic information, depending on the context.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Training Objective: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ELMo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trained as a bidirectional language model (bi-LSTM) on large text corpora, predicting words based on their left and right context.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Usage: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It’s widely used in various NLP tasks like question-answering, named entity recognition (NER), and text classification.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Advantages: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Captures word meanings dynamically based on context.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Handles polysemy (e.g., "bank" has different vectors for financial vs. river-related contexts).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Disadvantages: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Higher computational cost due to the bidirectional model.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Does not fully capture sentence-level semantics.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17849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78EE0-4F27-40BA-9257-BDCFD7B35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BERT (Bidirectional Encoder Representations from Transformers)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995A1A1-2942-4714-8107-7D7DA7E234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2971"/>
            <a:ext cx="10515600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BERT is a transformer-based model that provides deep contextualized embeddings. It generates embeddings by considering both the left and right context simultaneously.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Objective: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BERT is pre-trained using two tasks: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Masked Language Modeling (MLM):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Predicting randomly masked words in a sentence.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Next Sentence Prediction (NSP):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Determining if one sentence follows another.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Usage: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It’s extensively used for downstream tasks such as text classification, sentiment analysis, named entity recognition (NER), and machine translation.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Advantages: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Contextual embeddings that vary based on sentence context.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Handles polysemy by generating different embeddings for the same word in different contexts.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Pretrained BERT models are widely available and transferable to many NLP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Disadvantages: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Computationally expensive, especially for large-scale applications.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Requires fine-tuning for task-specific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671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DDB31-A684-424B-BE72-BBC1B05FC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Base Embeddings (for RAG)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DEAEA89-1D7F-472B-BCF6-AE33F16E54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11897"/>
            <a:ext cx="10515600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Description: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Knowledge Base Embeddings (KBE) are used to represent entities and relationships in knowledge bases (KBs) as dense vectors. They are essential for combining external knowledge with language models in Retrieval-Augmented Generation (RAG).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Types of Knowledge Base Embeddings: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TransE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/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TransR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Learn entity and relation embeddings by treating relationships as translations in the embedding space.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DistMult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Bilinear model for capturing relationships by multiplying entity embeddings with a learned relation matrix.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ComplEx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Extends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DistMult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handle asymmetric relations by using complex vectors.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Training Objective: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Encode both entities and relationships in a way that captures the structure of the knowledge graph.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Usage: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 RAG models, these embeddings are used to retrieve relevant facts from knowledge bases (like Wikipedia or enterprise databases) to enhance the generation task.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Advantages: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Captures factual knowledge from large, structured knowledge bases.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Can be combined with language models to improve factual accuracy in generation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Disadvantages: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Knowledge base embeddings can become outdated if the KB is not regularly updated.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Complexity in training when dealing with large-scale knowledge graphs.</a:t>
            </a:r>
          </a:p>
        </p:txBody>
      </p:sp>
    </p:spTree>
    <p:extLst>
      <p:ext uri="{BB962C8B-B14F-4D97-AF65-F5344CB8AC3E}">
        <p14:creationId xmlns:p14="http://schemas.microsoft.com/office/powerpoint/2010/main" val="1960272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D6ECC-F8D4-4DC8-9D75-4DB46D7A8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Other Important Embedding Techniques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75E2E09-9B86-4C9B-842E-814DB38ABB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78227"/>
            <a:ext cx="1051560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FastText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Like Word2Vec, but takes into account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subword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information. It improves embeddings for morphologically rich languages and handles rare words better.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Sentence-BERT: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Extends BERT to generate sentence embeddings rather than word embeddings, useful for tasks like semantic search and sentence similarity. </a:t>
            </a:r>
          </a:p>
        </p:txBody>
      </p:sp>
    </p:spTree>
    <p:extLst>
      <p:ext uri="{BB962C8B-B14F-4D97-AF65-F5344CB8AC3E}">
        <p14:creationId xmlns:p14="http://schemas.microsoft.com/office/powerpoint/2010/main" val="1496977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5F0B-F8AD-4425-B6FD-84DD36C43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VectorDB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FE321-F787-4200-8A3D-EA408A43D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Vector Databases (</a:t>
            </a:r>
            <a:r>
              <a:rPr lang="en-US" b="1" dirty="0" err="1"/>
              <a:t>VectorDBs</a:t>
            </a:r>
            <a:r>
              <a:rPr lang="en-US" b="1" dirty="0"/>
              <a:t>)</a:t>
            </a:r>
            <a:r>
              <a:rPr lang="en-US" dirty="0"/>
              <a:t> are specialized databases designed to store, manage, and retrieve high-dimensional vectors. These databases are increasingly used in modern AI applications, particularly in </a:t>
            </a:r>
            <a:r>
              <a:rPr lang="en-US" b="1" dirty="0"/>
              <a:t>retrieval-augmented generation (RAG)</a:t>
            </a:r>
            <a:r>
              <a:rPr lang="en-US" dirty="0"/>
              <a:t>, recommendation systems, and other machine learning workflows where data is represented as embeddings or vectors.</a:t>
            </a:r>
          </a:p>
          <a:p>
            <a:r>
              <a:rPr lang="en-US" dirty="0"/>
              <a:t>Some examples:-</a:t>
            </a:r>
          </a:p>
          <a:p>
            <a:pPr lvl="1"/>
            <a:r>
              <a:rPr lang="en-US" dirty="0"/>
              <a:t>Pinecone</a:t>
            </a:r>
          </a:p>
          <a:p>
            <a:pPr lvl="1"/>
            <a:r>
              <a:rPr lang="en-US" dirty="0"/>
              <a:t>FAISS</a:t>
            </a:r>
          </a:p>
          <a:p>
            <a:pPr lvl="1"/>
            <a:r>
              <a:rPr lang="en-US" dirty="0"/>
              <a:t>Milvus</a:t>
            </a:r>
          </a:p>
          <a:p>
            <a:pPr lvl="1"/>
            <a:r>
              <a:rPr lang="en-US" dirty="0"/>
              <a:t>Vespa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3781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E294D-32BC-4C5E-9373-5878518A0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667E9-4DA5-4697-9B85-09A1DE89F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In the </a:t>
            </a:r>
            <a:r>
              <a:rPr lang="en-US" dirty="0" err="1"/>
              <a:t>GenAI</a:t>
            </a:r>
            <a:r>
              <a:rPr lang="en-US" dirty="0"/>
              <a:t> (Generative AI) world, tokenizers play a crucial role in transforming raw text into numerical representations that models can understand.</a:t>
            </a:r>
          </a:p>
          <a:p>
            <a:r>
              <a:rPr lang="en-US" dirty="0"/>
              <a:t> The choice of tokenizer can significantly impact model performance, data efficiency, and computational costs.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Importance of Tokenizers in </a:t>
            </a:r>
            <a:r>
              <a:rPr lang="en-US" b="1" dirty="0" err="1">
                <a:solidFill>
                  <a:srgbClr val="7030A0"/>
                </a:solidFill>
              </a:rPr>
              <a:t>GenAI</a:t>
            </a:r>
            <a:r>
              <a:rPr lang="en-US" b="1" dirty="0">
                <a:solidFill>
                  <a:srgbClr val="7030A0"/>
                </a:solidFill>
              </a:rPr>
              <a:t>:</a:t>
            </a:r>
          </a:p>
          <a:p>
            <a:r>
              <a:rPr lang="en-US" b="1" dirty="0"/>
              <a:t>Efficiency:</a:t>
            </a:r>
            <a:r>
              <a:rPr lang="en-US" dirty="0"/>
              <a:t> The tokenizer decides how efficiently text is converted into tokens and the computational cost of training models.</a:t>
            </a:r>
          </a:p>
          <a:p>
            <a:r>
              <a:rPr lang="en-US" b="1" dirty="0"/>
              <a:t>Handling OOV Words:</a:t>
            </a:r>
            <a:r>
              <a:rPr lang="en-US" dirty="0"/>
              <a:t> </a:t>
            </a:r>
            <a:r>
              <a:rPr lang="en-US" dirty="0" err="1"/>
              <a:t>Subword</a:t>
            </a:r>
            <a:r>
              <a:rPr lang="en-US" dirty="0"/>
              <a:t> and character-level tokenizers address OOV problems, which are critical in large-scale generative tasks.</a:t>
            </a:r>
          </a:p>
          <a:p>
            <a:r>
              <a:rPr lang="en-US" b="1" dirty="0"/>
              <a:t>Performance:</a:t>
            </a:r>
            <a:r>
              <a:rPr lang="en-US" dirty="0"/>
              <a:t> Properly tokenized data leads to better generalization and performance of </a:t>
            </a:r>
            <a:r>
              <a:rPr lang="en-US" dirty="0" err="1"/>
              <a:t>GenAI</a:t>
            </a:r>
            <a:r>
              <a:rPr lang="en-US" dirty="0"/>
              <a:t> models, especially in multi-lingual and cross-domain tasks.</a:t>
            </a:r>
          </a:p>
          <a:p>
            <a:r>
              <a:rPr lang="en-US" b="1" dirty="0"/>
              <a:t>Vocabulary Size:</a:t>
            </a:r>
            <a:r>
              <a:rPr lang="en-US" dirty="0"/>
              <a:t> The right tokenizer strikes a balance between vocabulary size and token granularity, optimizing memory usage and speed.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954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760B7-C425-46FE-A782-9D9250218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High-Dimensional Embedding Spaces for Data Representation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4FDE1D5-190A-4C68-9669-4A97E53E19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108468"/>
            <a:ext cx="105156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Embedding Vectors: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AI and machine learning, data (text, images, audio, etc.) is often transformed into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high-dimensional vectors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known as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embeddings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which encode important semantic or structural information.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Embedding spaces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represent data points as vectors in multi-dimensional spaces where similar data points (in terms of meaning, visual appearance, etc.) are positioned closer together.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 embeddings are generated using deep learning models like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(for text) or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ResNet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(for images).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Vector Databases for Storage: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VectorDBs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store these embeddings and allow for efficient search and retrieval, facilitating operations like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semantic search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similarity-based recommendations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contextual data retrieval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real time.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instance, a search engine may map user queries into an embedding and search for documents with similar embeddings using a vector database.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521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54F9C-855E-42ED-B086-C96998193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 (KNN) Search for Efficient Retrieval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D338B34-BF48-4D96-812B-471CE91D74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00747"/>
            <a:ext cx="10515600" cy="4001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KNN Search: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core task of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VectorDBs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performing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k-Nearest Neighbors (KNN)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search. KNN finds the "k" closest vectors (or data points) to a given query vector, making it essential for similarity-based retrieval.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KNN is computationally intensive in high-dimensional spaces, but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VectorDBs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optimized algorithms like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Approximate Nearest Neighbors (ANN)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speed up the process.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this setup, the user query is converted into an embedding, and the KNN search finds the most similar embeddings (data points), such as the most relevant documents or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 Retrieval Techniques: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VectorDBs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employ various techniques like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LSH (Locality Sensitive Hashing)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HNSW (Hierarchical Navigable Small World Graphs)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or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FAISS (Facebook AI Similarity Search)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fast approximate searches.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 allow for near real-time retrieval from billions of embeddings, making it feasible for AI applications like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chatbots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recommendation systems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search engines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100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FB920-5F01-4DE4-9B41-7660E1297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0FC03-443E-455B-AFAB-7356372AB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/>
              <a:t>VectorDBs</a:t>
            </a:r>
            <a:r>
              <a:rPr lang="en-US" sz="2400" dirty="0"/>
              <a:t> are a powerful tool for managing and retrieving high-dimensional data, enabling more intelligent and efficient AI-powered systems.</a:t>
            </a:r>
          </a:p>
          <a:p>
            <a:pPr marL="0" indent="0">
              <a:buNone/>
            </a:pPr>
            <a:endParaRPr lang="en-US" sz="2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/>
              <a:t>Search Engines</a:t>
            </a:r>
            <a:r>
              <a:rPr lang="en-US" altLang="en-US" sz="2400" dirty="0"/>
              <a:t>: For semantic search and contextual retrieval based on vector similarity.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/>
              <a:t>Recommendation Systems</a:t>
            </a:r>
            <a:r>
              <a:rPr lang="en-US" altLang="en-US" sz="2400" dirty="0"/>
              <a:t>: For recommending products, movies, or music by finding similar user preferences in embedding space.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/>
              <a:t>Generative AI</a:t>
            </a:r>
            <a:r>
              <a:rPr lang="en-US" altLang="en-US" sz="2400" dirty="0"/>
              <a:t>: Used in </a:t>
            </a:r>
            <a:r>
              <a:rPr lang="en-US" altLang="en-US" sz="2400" b="1" dirty="0"/>
              <a:t>Retrieval-Augmented Generation (RAG)</a:t>
            </a:r>
            <a:r>
              <a:rPr lang="en-US" altLang="en-US" sz="2400" dirty="0"/>
              <a:t> to fetch relevant documents or knowledge to aid text generation models like GPT. </a:t>
            </a:r>
          </a:p>
          <a:p>
            <a:pPr marL="0" indent="0">
              <a:buNone/>
            </a:pPr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66786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7045D-51F7-47F7-82DC-E4F1717E7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</a:t>
            </a:r>
            <a:r>
              <a:rPr lang="en-IN" dirty="0" err="1"/>
              <a:t>VectorDBs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4F1BD08-0B2F-4F82-A68D-C1E87FC4D2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42945"/>
            <a:ext cx="10515600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Pinecone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Pinecone is a fully managed vector database designed for high-dimensional vector search and retrieval. It provides features like real-time indexing, filtering, and scaling.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Pricing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Free tier: Available with limited resources.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Paid plans: Offer more indexing capacity, more queries per second, and scaling options.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C52D874-94EF-464E-9840-9D344A20B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553295"/>
            <a:ext cx="10515600" cy="196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latin typeface="Arial" panose="020B0604020202020204" pitchFamily="34" charset="0"/>
              </a:rPr>
              <a:t>FAISS (Facebook AI Similarity Search)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latin typeface="Arial" panose="020B0604020202020204" pitchFamily="34" charset="0"/>
              </a:rPr>
              <a:t>Description: </a:t>
            </a:r>
            <a:r>
              <a:rPr lang="en-US" altLang="en-US" sz="1800" dirty="0">
                <a:latin typeface="Arial" panose="020B0604020202020204" pitchFamily="34" charset="0"/>
              </a:rPr>
              <a:t>FAISS is an open-source library from Facebook AI, optimized for efficient similarity search on large-scale datasets. It supports both CPU and GPU.</a:t>
            </a:r>
          </a:p>
          <a:p>
            <a:pPr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latin typeface="Arial" panose="020B0604020202020204" pitchFamily="34" charset="0"/>
              </a:rPr>
              <a:t>Pricing: </a:t>
            </a:r>
            <a:r>
              <a:rPr lang="en-US" altLang="en-US" sz="1800" dirty="0">
                <a:latin typeface="Arial" panose="020B0604020202020204" pitchFamily="34" charset="0"/>
              </a:rPr>
              <a:t>Free and open-source.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327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952C0-891A-411B-9BB4-86AB1EDDC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VectorDBs-2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E468B3-BF87-4509-965A-16828D50FC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515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sz="1800" b="1" dirty="0"/>
              <a:t>Milvus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sz="1800" dirty="0"/>
              <a:t>Milvus is an open-source vector database optimized for storing, indexing, and searching embeddings at scale. It integrates with popular frameworks like </a:t>
            </a:r>
            <a:r>
              <a:rPr lang="en-US" sz="1800" dirty="0" err="1"/>
              <a:t>PyTorch</a:t>
            </a:r>
            <a:r>
              <a:rPr lang="en-US" sz="1800" dirty="0"/>
              <a:t>, TensorFlow, and Hugging Face.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Pricing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400" dirty="0"/>
              <a:t>Free and open-source for community use.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Paid plans: </a:t>
            </a:r>
            <a:r>
              <a:rPr lang="en-US" sz="1400" dirty="0"/>
              <a:t>Enterprise support available at a cost.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AFAD017-4461-4175-8166-DD04D8279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074706"/>
            <a:ext cx="10515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sz="1800" b="1" dirty="0" err="1"/>
              <a:t>Weaviate</a:t>
            </a:r>
            <a:endParaRPr lang="en-IN" sz="1800" b="1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latin typeface="Arial" panose="020B0604020202020204" pitchFamily="34" charset="0"/>
              </a:rPr>
              <a:t>Description</a:t>
            </a:r>
            <a:r>
              <a:rPr lang="en-US" altLang="en-US" sz="1800" dirty="0">
                <a:latin typeface="Arial" panose="020B0604020202020204" pitchFamily="34" charset="0"/>
              </a:rPr>
              <a:t>: </a:t>
            </a:r>
            <a:r>
              <a:rPr lang="en-US" sz="1800" dirty="0" err="1"/>
              <a:t>Weaviate</a:t>
            </a:r>
            <a:r>
              <a:rPr lang="en-US" sz="1800" dirty="0"/>
              <a:t> is an open-source vector search engine with machine learning capabilities. It supports text, images, and other unstructured data and integrates with cloud platforms.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latin typeface="Arial" panose="020B0604020202020204" pitchFamily="34" charset="0"/>
              </a:rPr>
              <a:t>Pricing</a:t>
            </a:r>
            <a:r>
              <a:rPr lang="en-US" altLang="en-US" sz="1800" dirty="0"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400" dirty="0"/>
              <a:t>Free and open-source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400" dirty="0"/>
              <a:t>Paid managed solutions available via </a:t>
            </a:r>
            <a:r>
              <a:rPr lang="en-US" sz="1400" dirty="0" err="1"/>
              <a:t>Weaviate</a:t>
            </a:r>
            <a:r>
              <a:rPr lang="en-US" sz="1400" dirty="0"/>
              <a:t> Cloud Service (WCS) for scaling and enterprise use.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74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7935C-0146-4B0D-80D7-5007431EE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</a:t>
            </a:r>
            <a:r>
              <a:rPr lang="en-IN" dirty="0" err="1"/>
              <a:t>VectorDBs</a:t>
            </a:r>
            <a:r>
              <a:rPr lang="en-IN" dirty="0"/>
              <a:t> - 3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EFCE367-C391-4D83-A839-EBA2998F23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515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sz="1800" b="1" dirty="0" err="1"/>
              <a:t>Zilliz</a:t>
            </a:r>
            <a:r>
              <a:rPr lang="en-IN" sz="1800" b="1" dirty="0"/>
              <a:t> Cloud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sz="1800" dirty="0" err="1"/>
              <a:t>Zilliz</a:t>
            </a:r>
            <a:r>
              <a:rPr lang="en-US" sz="1800" dirty="0"/>
              <a:t> Cloud is a fully managed vector database based on Milvus, designed to handle large-scale vector data with optimized search performance.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Pricing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400" dirty="0"/>
              <a:t>Free tier available for smaller use cases.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400" dirty="0"/>
              <a:t>Paid tiers for enterprise solutions with scaling options.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28D315C-8F78-486F-9D9C-76826CD59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218735"/>
            <a:ext cx="10515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sz="1800" b="1" dirty="0" err="1"/>
              <a:t>Qdrant</a:t>
            </a:r>
            <a:endParaRPr lang="en-IN" sz="1800" b="1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latin typeface="Arial" panose="020B0604020202020204" pitchFamily="34" charset="0"/>
              </a:rPr>
              <a:t>Description</a:t>
            </a:r>
            <a:r>
              <a:rPr lang="en-US" altLang="en-US" sz="1800" dirty="0">
                <a:latin typeface="Arial" panose="020B0604020202020204" pitchFamily="34" charset="0"/>
              </a:rPr>
              <a:t>: </a:t>
            </a:r>
            <a:r>
              <a:rPr lang="en-US" sz="1800" dirty="0" err="1"/>
              <a:t>Qdrant</a:t>
            </a:r>
            <a:r>
              <a:rPr lang="en-US" sz="1800" dirty="0"/>
              <a:t> is an open-source vector database focused on high-performance vector similarity search and real-time data streaming.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latin typeface="Arial" panose="020B0604020202020204" pitchFamily="34" charset="0"/>
              </a:rPr>
              <a:t>Pricing</a:t>
            </a:r>
            <a:r>
              <a:rPr lang="en-US" altLang="en-US" sz="1800" dirty="0"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400" dirty="0"/>
              <a:t>Free and open-source for self-hosting.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400" dirty="0"/>
              <a:t>Managed solutions with pricing for enterprise use.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8475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593E6-2C57-4A3B-819C-41F07A39F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</a:t>
            </a:r>
            <a:r>
              <a:rPr lang="en-IN" dirty="0" err="1"/>
              <a:t>VectorDBs</a:t>
            </a:r>
            <a:r>
              <a:rPr lang="en-IN" dirty="0"/>
              <a:t> - 4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086F45-7429-440B-84F1-10F994748D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59911"/>
            <a:ext cx="105156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sz="1800" b="1" dirty="0"/>
              <a:t>Vespa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sz="1800" dirty="0"/>
              <a:t>Vespa is a scalable platform for real-time serving of large-scale machine learning models and vector search, supporting both structured and unstructured data.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Pricing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IN" sz="1400" dirty="0"/>
              <a:t>Free and open-source.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4FC1829-7793-4BA0-94E6-31D63D5BC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078081"/>
            <a:ext cx="105156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sz="1800" b="1" dirty="0" err="1"/>
              <a:t>Vald</a:t>
            </a:r>
            <a:endParaRPr lang="en-IN" sz="1800" b="1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latin typeface="Arial" panose="020B0604020202020204" pitchFamily="34" charset="0"/>
              </a:rPr>
              <a:t>Description</a:t>
            </a:r>
            <a:r>
              <a:rPr lang="en-US" altLang="en-US" sz="1800" dirty="0">
                <a:latin typeface="Arial" panose="020B0604020202020204" pitchFamily="34" charset="0"/>
              </a:rPr>
              <a:t>: </a:t>
            </a:r>
            <a:r>
              <a:rPr lang="en-US" sz="1800" dirty="0" err="1"/>
              <a:t>Vald</a:t>
            </a:r>
            <a:r>
              <a:rPr lang="en-US" sz="1800" dirty="0"/>
              <a:t> is a highly scalable vector search engine built on top of Kubernetes, supporting dynamic updates and various indexing algorithms.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latin typeface="Arial" panose="020B0604020202020204" pitchFamily="34" charset="0"/>
              </a:rPr>
              <a:t>Pricing</a:t>
            </a:r>
            <a:r>
              <a:rPr lang="en-US" altLang="en-US" sz="1800" dirty="0"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400" dirty="0"/>
              <a:t>Free and open-source.</a:t>
            </a:r>
            <a:endParaRPr lang="en-US" altLang="en-US" sz="14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9672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AEADF-7C58-4701-B9DB-F4EDB2AA4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VectorDBs-5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633DC3F-9706-4931-BC53-7FEB6A5432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9"/>
            <a:ext cx="10515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/>
              <a:t>Elastic Search with KNN plugin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sz="1800" dirty="0" err="1"/>
              <a:t>ElasticSearch</a:t>
            </a:r>
            <a:r>
              <a:rPr lang="en-US" sz="1800" dirty="0"/>
              <a:t>, commonly used for text search, offers a KNN (k-Nearest Neighbors) plugin for vector search capabilities.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Pricing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400" dirty="0"/>
              <a:t>Free for the open-source version.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400" dirty="0"/>
              <a:t>Paid tiers for enterprise features and managed solutions (Elastic Cloud).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543A800-FCC0-4529-906F-72E2B1065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517" y="4074706"/>
            <a:ext cx="10515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/>
              <a:t>Redis Vector Similarity Search (VSS)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latin typeface="Arial" panose="020B0604020202020204" pitchFamily="34" charset="0"/>
              </a:rPr>
              <a:t>Description</a:t>
            </a:r>
            <a:r>
              <a:rPr lang="en-US" altLang="en-US" sz="1800" dirty="0">
                <a:latin typeface="Arial" panose="020B0604020202020204" pitchFamily="34" charset="0"/>
              </a:rPr>
              <a:t>: </a:t>
            </a:r>
            <a:r>
              <a:rPr lang="en-US" sz="1800" dirty="0"/>
              <a:t>Redis, primarily known as an in-memory key-value store, now supports vector search with its Vector Similarity Search module.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latin typeface="Arial" panose="020B0604020202020204" pitchFamily="34" charset="0"/>
              </a:rPr>
              <a:t>Pricing</a:t>
            </a:r>
            <a:r>
              <a:rPr lang="en-US" altLang="en-US" sz="1800" dirty="0"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400" dirty="0"/>
              <a:t>Free and open-source for self-hosting.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400" dirty="0"/>
              <a:t>Paid Redis Enterprise Cloud for managed solutions.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969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9EDAB-A8B7-4134-94A2-2BFB12F7F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Tokenizers in Practice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0AE56-059C-4414-9EA6-0B3933763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Tokenizers serve as the first step in bridging human language and machine understanding, making them essential to the success of any generative AI model.</a:t>
            </a:r>
          </a:p>
          <a:p>
            <a:r>
              <a:rPr lang="en-US" altLang="en-US" b="1" dirty="0"/>
              <a:t>GPT Family (</a:t>
            </a:r>
            <a:r>
              <a:rPr lang="en-US" altLang="en-US" b="1" dirty="0" err="1"/>
              <a:t>OpenAI</a:t>
            </a:r>
            <a:r>
              <a:rPr lang="en-US" altLang="en-US" b="1" dirty="0"/>
              <a:t>):</a:t>
            </a:r>
            <a:r>
              <a:rPr lang="en-US" altLang="en-US" dirty="0"/>
              <a:t> Uses Byte Pair Encoding (BPE).</a:t>
            </a:r>
          </a:p>
          <a:p>
            <a:r>
              <a:rPr lang="en-US" altLang="en-US" b="1" dirty="0"/>
              <a:t>BERT and ALBERT:</a:t>
            </a:r>
            <a:r>
              <a:rPr lang="en-US" altLang="en-US" dirty="0"/>
              <a:t> Use </a:t>
            </a:r>
            <a:r>
              <a:rPr lang="en-US" altLang="en-US" dirty="0" err="1"/>
              <a:t>WordPiece</a:t>
            </a:r>
            <a:r>
              <a:rPr lang="en-US" altLang="en-US" dirty="0"/>
              <a:t>.</a:t>
            </a:r>
          </a:p>
          <a:p>
            <a:r>
              <a:rPr lang="en-US" altLang="en-US" b="1" dirty="0"/>
              <a:t>T5 and </a:t>
            </a:r>
            <a:r>
              <a:rPr lang="en-US" altLang="en-US" b="1" dirty="0" err="1"/>
              <a:t>XLNet</a:t>
            </a:r>
            <a:r>
              <a:rPr lang="en-US" altLang="en-US" b="1" dirty="0"/>
              <a:t>:</a:t>
            </a:r>
            <a:r>
              <a:rPr lang="en-US" altLang="en-US" dirty="0"/>
              <a:t> Use </a:t>
            </a:r>
            <a:r>
              <a:rPr lang="en-US" altLang="en-US" dirty="0" err="1"/>
              <a:t>SentencePiece</a:t>
            </a:r>
            <a:r>
              <a:rPr lang="en-US" altLang="en-US" dirty="0"/>
              <a:t>.</a:t>
            </a:r>
          </a:p>
          <a:p>
            <a:r>
              <a:rPr lang="en-US" altLang="en-US" b="1" dirty="0"/>
              <a:t>Multilingual Models:</a:t>
            </a:r>
            <a:r>
              <a:rPr lang="en-US" altLang="en-US" dirty="0"/>
              <a:t> Often rely on </a:t>
            </a:r>
            <a:r>
              <a:rPr lang="en-US" altLang="en-US" dirty="0" err="1"/>
              <a:t>SentencePiece</a:t>
            </a:r>
            <a:r>
              <a:rPr lang="en-US" altLang="en-US" dirty="0"/>
              <a:t> or Unigram tokenizers to handle diverse languages efficiently.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613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E90AA-1A74-47A0-AECB-655F75510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Tokenizers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AD636-1388-4030-B793-A02745549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Word-Level Tokenizers</a:t>
            </a:r>
          </a:p>
          <a:p>
            <a:r>
              <a:rPr lang="en-US" dirty="0" err="1"/>
              <a:t>Subword</a:t>
            </a:r>
            <a:r>
              <a:rPr lang="en-US" dirty="0"/>
              <a:t> Tokenizers (Byte Pair Encoding, </a:t>
            </a:r>
            <a:r>
              <a:rPr lang="en-US" dirty="0" err="1"/>
              <a:t>WordPiece</a:t>
            </a:r>
            <a:r>
              <a:rPr lang="en-US" dirty="0"/>
              <a:t>)</a:t>
            </a:r>
          </a:p>
          <a:p>
            <a:pPr lvl="1"/>
            <a:r>
              <a:rPr lang="en-IN" dirty="0"/>
              <a:t>Byte Pair Encoding (BPE)</a:t>
            </a:r>
          </a:p>
          <a:p>
            <a:pPr lvl="1"/>
            <a:r>
              <a:rPr lang="en-IN" dirty="0" err="1"/>
              <a:t>WordPiece</a:t>
            </a:r>
            <a:endParaRPr lang="en-US" dirty="0"/>
          </a:p>
          <a:p>
            <a:r>
              <a:rPr lang="en-IN" dirty="0" err="1"/>
              <a:t>SentencePiece</a:t>
            </a:r>
            <a:endParaRPr lang="en-IN" dirty="0"/>
          </a:p>
          <a:p>
            <a:r>
              <a:rPr lang="en-IN" dirty="0"/>
              <a:t>Character-Level Tokenizers</a:t>
            </a:r>
          </a:p>
          <a:p>
            <a:r>
              <a:rPr lang="en-IN" dirty="0"/>
              <a:t>Unigram Tokenizers</a:t>
            </a:r>
          </a:p>
          <a:p>
            <a:r>
              <a:rPr lang="en-IN" dirty="0"/>
              <a:t>Whitespace Tokenizers</a:t>
            </a:r>
          </a:p>
        </p:txBody>
      </p:sp>
    </p:spTree>
    <p:extLst>
      <p:ext uri="{BB962C8B-B14F-4D97-AF65-F5344CB8AC3E}">
        <p14:creationId xmlns:p14="http://schemas.microsoft.com/office/powerpoint/2010/main" val="2705605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79125-A0E9-4B32-A64B-11F155200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Word-Level Tokenizers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156E562-5204-41A4-9B59-8C54135BF9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4740" y="1622560"/>
            <a:ext cx="10515599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Description: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Tokenizes text at the word level, mapping each word to a unique token.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Usage: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Early NLP models like Word2Vec or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GloVe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Advantages: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Simple to implement and interpret.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Disadvantages: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Large vocabulary size, out-of-vocabulary (OOV) issues, and inefficient for complex languages where word forms vary. </a:t>
            </a:r>
          </a:p>
        </p:txBody>
      </p:sp>
    </p:spTree>
    <p:extLst>
      <p:ext uri="{BB962C8B-B14F-4D97-AF65-F5344CB8AC3E}">
        <p14:creationId xmlns:p14="http://schemas.microsoft.com/office/powerpoint/2010/main" val="440982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88945-E5A4-4B44-B8C6-06B1BB3B7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Subword</a:t>
            </a:r>
            <a:r>
              <a:rPr lang="en-US" dirty="0"/>
              <a:t> Tokenizers (Byte Pair Encoding, </a:t>
            </a:r>
            <a:r>
              <a:rPr lang="en-US" dirty="0" err="1"/>
              <a:t>WordPiece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E0C08E2-1B65-4D69-9F7C-67ECE02DC1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349753" cy="513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Byte Pair Encoding (BPE):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/>
              <a:t>Description: </a:t>
            </a:r>
            <a:r>
              <a:rPr lang="en-US" altLang="en-US" sz="2000" dirty="0"/>
              <a:t>A </a:t>
            </a:r>
            <a:r>
              <a:rPr lang="en-US" altLang="en-US" sz="2000" dirty="0" err="1"/>
              <a:t>subword</a:t>
            </a:r>
            <a:r>
              <a:rPr lang="en-US" altLang="en-US" sz="2000" dirty="0"/>
              <a:t> tokenizer that compresses vocabulary by combining the most frequent pairs of characters or </a:t>
            </a:r>
            <a:r>
              <a:rPr lang="en-US" altLang="en-US" sz="2000" dirty="0" err="1"/>
              <a:t>subwords</a:t>
            </a:r>
            <a:r>
              <a:rPr lang="en-US" altLang="en-US" sz="2000" dirty="0"/>
              <a:t>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/>
              <a:t>Usage: </a:t>
            </a:r>
            <a:r>
              <a:rPr lang="en-US" altLang="en-US" sz="2000" dirty="0"/>
              <a:t>GPT models, </a:t>
            </a:r>
            <a:r>
              <a:rPr lang="en-US" altLang="en-US" sz="2000" dirty="0" err="1"/>
              <a:t>OpenAI’s</a:t>
            </a:r>
            <a:r>
              <a:rPr lang="en-US" altLang="en-US" sz="2000" dirty="0"/>
              <a:t> GPT-3, and other language models.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/>
              <a:t>Advantages: </a:t>
            </a:r>
            <a:r>
              <a:rPr lang="en-US" altLang="en-US" sz="2000" dirty="0"/>
              <a:t>Handles out-of-vocabulary words by breaking them into smaller </a:t>
            </a:r>
            <a:r>
              <a:rPr lang="en-US" altLang="en-US" sz="2000" dirty="0" err="1"/>
              <a:t>subword</a:t>
            </a:r>
            <a:r>
              <a:rPr lang="en-US" altLang="en-US" sz="2000" dirty="0"/>
              <a:t> units.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/>
              <a:t>Disadvantages: </a:t>
            </a:r>
            <a:r>
              <a:rPr lang="en-US" altLang="en-US" sz="2000" dirty="0"/>
              <a:t>May produce fragmented tokens for rare words.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WordPiece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Description: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Similar to BPE, but uses a probabilistic approach to merge word pieces based on likelihood.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Usage: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BERT, ALBERT, and other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Advantages: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More accurate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subword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segmentation, reduces OOV problems, efficient for complex languages like Chinese.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Disadvantages: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Still may fragment rare words, but less than BPE.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247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57C8E-66E6-4322-912D-BD904693B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SentencePiece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2BB259E-D24D-4474-AC90-7C0FF5DEFE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51560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Description: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subword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tokenizer that treats text as a sequence of bytes and tokenizes it into pieces, even handling spaces as tokens.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Usage: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Google’s T5,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XLNet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other modern NLP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Advantages: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Can handle multiple languages, efficient for cross-lingual tasks, and works well on character-based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Disadvantages: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Learning the model can be computationally expensive. </a:t>
            </a:r>
          </a:p>
        </p:txBody>
      </p:sp>
    </p:spTree>
    <p:extLst>
      <p:ext uri="{BB962C8B-B14F-4D97-AF65-F5344CB8AC3E}">
        <p14:creationId xmlns:p14="http://schemas.microsoft.com/office/powerpoint/2010/main" val="780563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41176-6692-4EE5-9D65-E9395E5B2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Character-Level Tokenizers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571DBEF-4327-40E7-B618-F89E258B04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51560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Description: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Tokenizes text at the character level, breaking down words into individual characters.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Usage: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Rarely used standalone but useful for languages with complex morphologies or extreme low-resource languages.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Advantages: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Solves OOV problems completely, small vocabulary size.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Disadvantages: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Inefficient and slow, leading to longer input sequences. </a:t>
            </a:r>
          </a:p>
        </p:txBody>
      </p:sp>
    </p:spTree>
    <p:extLst>
      <p:ext uri="{BB962C8B-B14F-4D97-AF65-F5344CB8AC3E}">
        <p14:creationId xmlns:p14="http://schemas.microsoft.com/office/powerpoint/2010/main" val="531072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FAD89-4301-4859-9397-2651C8F58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Unigram Tokenizers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67DF27D-336B-401E-B463-FD97D65364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74728"/>
            <a:ext cx="1051560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Description: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Learns a probabilistic model over subwords, using maximum likelihood estimation to find the best sequence of subword units.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Usage: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SentencePiece’s unigram model, used in models like T5.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Advantages: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Flexible in finding optimal subwords and has good multilingual support.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Disadvantages: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Complexity in training and optimizing the model. </a:t>
            </a:r>
          </a:p>
        </p:txBody>
      </p:sp>
    </p:spTree>
    <p:extLst>
      <p:ext uri="{BB962C8B-B14F-4D97-AF65-F5344CB8AC3E}">
        <p14:creationId xmlns:p14="http://schemas.microsoft.com/office/powerpoint/2010/main" val="2152373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2587</Words>
  <Application>Microsoft Office PowerPoint</Application>
  <PresentationFormat>Widescreen</PresentationFormat>
  <Paragraphs>249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Unit-2</vt:lpstr>
      <vt:lpstr>Tokenizers</vt:lpstr>
      <vt:lpstr>Tokenizers in Practice</vt:lpstr>
      <vt:lpstr>Different types of Tokenizers</vt:lpstr>
      <vt:lpstr>Word-Level Tokenizers</vt:lpstr>
      <vt:lpstr>Subword Tokenizers (Byte Pair Encoding, WordPiece)</vt:lpstr>
      <vt:lpstr>SentencePiece</vt:lpstr>
      <vt:lpstr>Character-Level Tokenizers</vt:lpstr>
      <vt:lpstr>Unigram Tokenizers</vt:lpstr>
      <vt:lpstr>Whitespace Tokenizers</vt:lpstr>
      <vt:lpstr>Embeddings</vt:lpstr>
      <vt:lpstr>How Embeddings Link to the Generative AI World</vt:lpstr>
      <vt:lpstr>Word2Vec</vt:lpstr>
      <vt:lpstr>GloVe (Global Vectors for Word Representation)</vt:lpstr>
      <vt:lpstr>ELMo (Embeddings from Language Models)</vt:lpstr>
      <vt:lpstr>BERT (Bidirectional Encoder Representations from Transformers)</vt:lpstr>
      <vt:lpstr>Knowledge Base Embeddings (for RAG)</vt:lpstr>
      <vt:lpstr>Other Important Embedding Techniques</vt:lpstr>
      <vt:lpstr>VectorDB</vt:lpstr>
      <vt:lpstr>High-Dimensional Embedding Spaces for Data Representation</vt:lpstr>
      <vt:lpstr>k-Nearest Neighbors (KNN) Search for Efficient Retrieval</vt:lpstr>
      <vt:lpstr>Applications</vt:lpstr>
      <vt:lpstr>Some VectorDBs</vt:lpstr>
      <vt:lpstr>Some VectorDBs-2</vt:lpstr>
      <vt:lpstr>Some VectorDBs - 3</vt:lpstr>
      <vt:lpstr>Some VectorDBs - 4</vt:lpstr>
      <vt:lpstr>Some VectorDBs-5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11</cp:revision>
  <dcterms:created xsi:type="dcterms:W3CDTF">2024-09-19T05:44:27Z</dcterms:created>
  <dcterms:modified xsi:type="dcterms:W3CDTF">2024-09-19T14:05:45Z</dcterms:modified>
</cp:coreProperties>
</file>