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6" r:id="rId10"/>
    <p:sldId id="267" r:id="rId11"/>
    <p:sldId id="264" r:id="rId12"/>
    <p:sldId id="279" r:id="rId13"/>
    <p:sldId id="280" r:id="rId14"/>
    <p:sldId id="268" r:id="rId15"/>
    <p:sldId id="265" r:id="rId16"/>
    <p:sldId id="277" r:id="rId17"/>
    <p:sldId id="278" r:id="rId18"/>
    <p:sldId id="276" r:id="rId19"/>
    <p:sldId id="275" r:id="rId20"/>
    <p:sldId id="269" r:id="rId21"/>
    <p:sldId id="270" r:id="rId22"/>
    <p:sldId id="271" r:id="rId23"/>
    <p:sldId id="272" r:id="rId24"/>
    <p:sldId id="273"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D49C-45E1-490A-9540-1D7258152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255A5B-81E1-4F15-B20D-098BF9433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BA01C5-B86F-474C-9855-8CFAABF449AC}"/>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5" name="Footer Placeholder 4">
            <a:extLst>
              <a:ext uri="{FF2B5EF4-FFF2-40B4-BE49-F238E27FC236}">
                <a16:creationId xmlns:a16="http://schemas.microsoft.com/office/drawing/2014/main" id="{0F51C29A-9937-4BFF-8B7D-B95C8AB31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276F13-07C1-4A4C-AAB9-9BAABDDFF11A}"/>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56969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256D-996B-4754-9EE7-5E95F97ACF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DDD8A4-C290-4D1B-A92D-EB219B7A23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7F220-F725-45E1-8E41-2D37B8F3EB07}"/>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5" name="Footer Placeholder 4">
            <a:extLst>
              <a:ext uri="{FF2B5EF4-FFF2-40B4-BE49-F238E27FC236}">
                <a16:creationId xmlns:a16="http://schemas.microsoft.com/office/drawing/2014/main" id="{55EC7D44-9FE6-4754-BC6D-AC9D98F8C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CA232D-C500-47BB-A01E-42ADC15AB58F}"/>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16836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F1563-BF8F-4BE8-B544-DD3E8AFD8E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0D29DB-5033-4D54-B56A-94A9B0E430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BC7006-8A86-4A79-A317-41DF0D8BAAB5}"/>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5" name="Footer Placeholder 4">
            <a:extLst>
              <a:ext uri="{FF2B5EF4-FFF2-40B4-BE49-F238E27FC236}">
                <a16:creationId xmlns:a16="http://schemas.microsoft.com/office/drawing/2014/main" id="{175308A3-B8E8-4863-9AC9-277204691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B259FC-BB4B-4C99-B54E-A8B8BC25EBD4}"/>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213376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152A-404A-4EF0-952C-C647BE67D9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F5BC7B-F62D-48EF-A82B-B4078D2B8A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03BD7-4051-4356-982F-26716CBD2D04}"/>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5" name="Footer Placeholder 4">
            <a:extLst>
              <a:ext uri="{FF2B5EF4-FFF2-40B4-BE49-F238E27FC236}">
                <a16:creationId xmlns:a16="http://schemas.microsoft.com/office/drawing/2014/main" id="{710D92F2-1BAC-4F48-A983-8D5EAD28A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57CEA-4E3A-44D7-9702-F4A7F3C7B757}"/>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408674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C1D3-1F02-4EAB-AE92-4E8FF3C4C5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EA4E0C-7CD7-4179-BA41-4813E80CD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3096F-3AD4-4C2D-ADD9-92806D057320}"/>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5" name="Footer Placeholder 4">
            <a:extLst>
              <a:ext uri="{FF2B5EF4-FFF2-40B4-BE49-F238E27FC236}">
                <a16:creationId xmlns:a16="http://schemas.microsoft.com/office/drawing/2014/main" id="{C5A3D79B-FB3E-43E7-91AF-5C03DC54E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FFC06-9995-49B0-A4CB-EA765D05A4BD}"/>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244195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1644-1DAA-4F07-9E8A-CC4AF91CE0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F75EB-C649-40B0-AC0F-855D5079A6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5D08C-70C6-41FB-AB96-8204B695D5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FCCA21-3A88-4EC4-AE23-78DBC26515E3}"/>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6" name="Footer Placeholder 5">
            <a:extLst>
              <a:ext uri="{FF2B5EF4-FFF2-40B4-BE49-F238E27FC236}">
                <a16:creationId xmlns:a16="http://schemas.microsoft.com/office/drawing/2014/main" id="{3E88F4EA-9FAA-4DD6-BFBF-8D267A99B8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EB57FB-ACDA-4A71-BCD3-01F60E3E8963}"/>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49635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9C58-E8DF-495A-98B3-97C00FCA06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668B52-8370-492D-B0B7-48E5F3EC7B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DCDC9-A1E0-4C72-A29F-052C830D2B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9037F4-7CE0-4BFD-A1E6-78AEBA01F7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6ABAE7-30E0-42A9-B583-84873DDA02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1AC790-61CE-4F47-9202-BDA815710879}"/>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8" name="Footer Placeholder 7">
            <a:extLst>
              <a:ext uri="{FF2B5EF4-FFF2-40B4-BE49-F238E27FC236}">
                <a16:creationId xmlns:a16="http://schemas.microsoft.com/office/drawing/2014/main" id="{00BEDA10-D082-4111-9816-76B80A29BE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FE8A1E-4434-44C8-933F-DA47FAA59DE3}"/>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20568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7FF8-7807-4171-BA7D-918B688EDD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E3D364-6957-481B-A1FC-213CCD51B657}"/>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4" name="Footer Placeholder 3">
            <a:extLst>
              <a:ext uri="{FF2B5EF4-FFF2-40B4-BE49-F238E27FC236}">
                <a16:creationId xmlns:a16="http://schemas.microsoft.com/office/drawing/2014/main" id="{A02BC6F0-DBD0-4F4B-9595-B5A650402B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07D835-BC6D-416B-93DD-5F35938ABA74}"/>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413767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AC5A19-FD6E-44C9-BA69-010EB0B24440}"/>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3" name="Footer Placeholder 2">
            <a:extLst>
              <a:ext uri="{FF2B5EF4-FFF2-40B4-BE49-F238E27FC236}">
                <a16:creationId xmlns:a16="http://schemas.microsoft.com/office/drawing/2014/main" id="{B67F80B8-7FA1-4348-AC9C-5A37C551F4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BDE6F5-7898-4EED-A0F2-C8DA0CCC4F17}"/>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50962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B31F-9459-45D2-BE90-F10FC98A3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FE89F5-9E82-421C-95ED-1DECF7ACA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AB389C-0D6A-4468-9AEB-5220368EC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B2A36C-8EFE-4A21-BB5A-3036746D5CC4}"/>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6" name="Footer Placeholder 5">
            <a:extLst>
              <a:ext uri="{FF2B5EF4-FFF2-40B4-BE49-F238E27FC236}">
                <a16:creationId xmlns:a16="http://schemas.microsoft.com/office/drawing/2014/main" id="{8C006F52-0E37-4CBF-B89B-931D7AA224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CB70CA-030C-41D0-A7D7-620415412853}"/>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64968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C80B-5AFB-4688-81D1-60962F2CB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D1046B-2DC4-49AC-9267-B9774228C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A21192-207E-46A5-9164-098F34120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EEAEB7-2866-492C-B6CB-C64F9A8C3BD1}"/>
              </a:ext>
            </a:extLst>
          </p:cNvPr>
          <p:cNvSpPr>
            <a:spLocks noGrp="1"/>
          </p:cNvSpPr>
          <p:nvPr>
            <p:ph type="dt" sz="half" idx="10"/>
          </p:nvPr>
        </p:nvSpPr>
        <p:spPr/>
        <p:txBody>
          <a:bodyPr/>
          <a:lstStyle/>
          <a:p>
            <a:fld id="{EB46B97A-D642-4BC0-A224-5C6F9DB818D0}" type="datetimeFigureOut">
              <a:rPr lang="en-IN" smtClean="0"/>
              <a:t>06-09-2024</a:t>
            </a:fld>
            <a:endParaRPr lang="en-IN"/>
          </a:p>
        </p:txBody>
      </p:sp>
      <p:sp>
        <p:nvSpPr>
          <p:cNvPr id="6" name="Footer Placeholder 5">
            <a:extLst>
              <a:ext uri="{FF2B5EF4-FFF2-40B4-BE49-F238E27FC236}">
                <a16:creationId xmlns:a16="http://schemas.microsoft.com/office/drawing/2014/main" id="{01147DD8-A157-435A-B6F9-FBD905B04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174C4A-D2C0-4AEA-9D61-98BB73C5D142}"/>
              </a:ext>
            </a:extLst>
          </p:cNvPr>
          <p:cNvSpPr>
            <a:spLocks noGrp="1"/>
          </p:cNvSpPr>
          <p:nvPr>
            <p:ph type="sldNum" sz="quarter" idx="12"/>
          </p:nvPr>
        </p:nvSpPr>
        <p:spPr/>
        <p:txBody>
          <a:bodyPr/>
          <a:lstStyle/>
          <a:p>
            <a:fld id="{754B6B68-219F-472F-9D5A-1F1E1966E26C}" type="slidenum">
              <a:rPr lang="en-IN" smtClean="0"/>
              <a:t>‹#›</a:t>
            </a:fld>
            <a:endParaRPr lang="en-IN"/>
          </a:p>
        </p:txBody>
      </p:sp>
    </p:spTree>
    <p:extLst>
      <p:ext uri="{BB962C8B-B14F-4D97-AF65-F5344CB8AC3E}">
        <p14:creationId xmlns:p14="http://schemas.microsoft.com/office/powerpoint/2010/main" val="20297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46219-94ED-4FC1-B9D0-7DFF6EB07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3F3A3E-31C8-4251-894B-AEDB4F329D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99AE9-5695-444A-8FD8-B0E320858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6B97A-D642-4BC0-A224-5C6F9DB818D0}" type="datetimeFigureOut">
              <a:rPr lang="en-IN" smtClean="0"/>
              <a:t>06-09-2024</a:t>
            </a:fld>
            <a:endParaRPr lang="en-IN"/>
          </a:p>
        </p:txBody>
      </p:sp>
      <p:sp>
        <p:nvSpPr>
          <p:cNvPr id="5" name="Footer Placeholder 4">
            <a:extLst>
              <a:ext uri="{FF2B5EF4-FFF2-40B4-BE49-F238E27FC236}">
                <a16:creationId xmlns:a16="http://schemas.microsoft.com/office/drawing/2014/main" id="{1DA1E2ED-7F08-45D0-B29D-C2BCCA4F70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72894D-4FFA-4209-A4B7-0D3B43F04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B6B68-219F-472F-9D5A-1F1E1966E26C}" type="slidenum">
              <a:rPr lang="en-IN" smtClean="0"/>
              <a:t>‹#›</a:t>
            </a:fld>
            <a:endParaRPr lang="en-IN"/>
          </a:p>
        </p:txBody>
      </p:sp>
    </p:spTree>
    <p:extLst>
      <p:ext uri="{BB962C8B-B14F-4D97-AF65-F5344CB8AC3E}">
        <p14:creationId xmlns:p14="http://schemas.microsoft.com/office/powerpoint/2010/main" val="959228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FA63-277E-4E9E-86F4-A2EB86C08304}"/>
              </a:ext>
            </a:extLst>
          </p:cNvPr>
          <p:cNvSpPr>
            <a:spLocks noGrp="1"/>
          </p:cNvSpPr>
          <p:nvPr>
            <p:ph type="ctrTitle"/>
          </p:nvPr>
        </p:nvSpPr>
        <p:spPr/>
        <p:txBody>
          <a:bodyPr/>
          <a:lstStyle/>
          <a:p>
            <a:r>
              <a:rPr lang="en-US" dirty="0"/>
              <a:t>Representation Learning</a:t>
            </a:r>
            <a:endParaRPr lang="en-IN" dirty="0"/>
          </a:p>
        </p:txBody>
      </p:sp>
      <p:sp>
        <p:nvSpPr>
          <p:cNvPr id="3" name="Subtitle 2">
            <a:extLst>
              <a:ext uri="{FF2B5EF4-FFF2-40B4-BE49-F238E27FC236}">
                <a16:creationId xmlns:a16="http://schemas.microsoft.com/office/drawing/2014/main" id="{76AC67EF-02D8-4FF1-8FED-AFF534B6860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5212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86A3-80E4-4F73-AB7C-3600AFE61047}"/>
              </a:ext>
            </a:extLst>
          </p:cNvPr>
          <p:cNvSpPr>
            <a:spLocks noGrp="1"/>
          </p:cNvSpPr>
          <p:nvPr>
            <p:ph type="title"/>
          </p:nvPr>
        </p:nvSpPr>
        <p:spPr/>
        <p:txBody>
          <a:bodyPr/>
          <a:lstStyle/>
          <a:p>
            <a:r>
              <a:rPr lang="en-US" dirty="0"/>
              <a:t>Stage -1 </a:t>
            </a:r>
            <a:endParaRPr lang="en-IN" dirty="0"/>
          </a:p>
        </p:txBody>
      </p:sp>
      <p:sp>
        <p:nvSpPr>
          <p:cNvPr id="3" name="Content Placeholder 2">
            <a:extLst>
              <a:ext uri="{FF2B5EF4-FFF2-40B4-BE49-F238E27FC236}">
                <a16:creationId xmlns:a16="http://schemas.microsoft.com/office/drawing/2014/main" id="{95FC7C13-0B82-4ADF-81E1-66022F7A2116}"/>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Pretraining (Self-Supervised Learning)</a:t>
            </a:r>
          </a:p>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Train the model in a self-supervised manner to predict tokens in text, learning general language patterns.</a:t>
            </a:r>
          </a:p>
          <a:p>
            <a:r>
              <a:rPr lang="en-US" b="1" dirty="0">
                <a:latin typeface="Times New Roman" panose="02020603050405020304" pitchFamily="18" charset="0"/>
                <a:cs typeface="Times New Roman" panose="02020603050405020304" pitchFamily="18" charset="0"/>
              </a:rPr>
              <a:t>Key Components: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Masked Language Modeling (MLM):</a:t>
            </a:r>
            <a:r>
              <a:rPr lang="en-US" dirty="0">
                <a:latin typeface="Times New Roman" panose="02020603050405020304" pitchFamily="18" charset="0"/>
                <a:cs typeface="Times New Roman" panose="02020603050405020304" pitchFamily="18" charset="0"/>
              </a:rPr>
              <a:t> The model is trained by masking certain tokens in the input text and predicting the masked tokens. This helps the model understand context and relationships between words.</a:t>
            </a:r>
          </a:p>
          <a:p>
            <a:pPr lvl="1"/>
            <a:r>
              <a:rPr lang="en-US" b="1" dirty="0">
                <a:latin typeface="Times New Roman" panose="02020603050405020304" pitchFamily="18" charset="0"/>
                <a:cs typeface="Times New Roman" panose="02020603050405020304" pitchFamily="18" charset="0"/>
              </a:rPr>
              <a:t>Next Sentence Prediction (NSP):</a:t>
            </a:r>
            <a:r>
              <a:rPr lang="en-US" dirty="0">
                <a:latin typeface="Times New Roman" panose="02020603050405020304" pitchFamily="18" charset="0"/>
                <a:cs typeface="Times New Roman" panose="02020603050405020304" pitchFamily="18" charset="0"/>
              </a:rPr>
              <a:t> The model learns to predict whether two sentences are consecutive. This helps in understanding text flow and relationships between sentences.</a:t>
            </a:r>
          </a:p>
          <a:p>
            <a:pPr lvl="1"/>
            <a:r>
              <a:rPr lang="en-US" b="1" dirty="0">
                <a:latin typeface="Times New Roman" panose="02020603050405020304" pitchFamily="18" charset="0"/>
                <a:cs typeface="Times New Roman" panose="02020603050405020304" pitchFamily="18" charset="0"/>
              </a:rPr>
              <a:t>Self-Supervised Learning:</a:t>
            </a:r>
            <a:r>
              <a:rPr lang="en-US" dirty="0">
                <a:latin typeface="Times New Roman" panose="02020603050405020304" pitchFamily="18" charset="0"/>
                <a:cs typeface="Times New Roman" panose="02020603050405020304" pitchFamily="18" charset="0"/>
              </a:rPr>
              <a:t> The model learns without explicit labels, using patterns within the data to make predictions. This includes tasks like token prediction, sentence ordering, etc.</a:t>
            </a:r>
          </a:p>
          <a:p>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 The model gains a general understanding of language syntax, semantics, and context. It can generate fluent text but might not be perfectly aligned with specific goals or safety concerns.</a:t>
            </a:r>
          </a:p>
          <a:p>
            <a:endParaRPr lang="en-IN" dirty="0"/>
          </a:p>
        </p:txBody>
      </p:sp>
    </p:spTree>
    <p:extLst>
      <p:ext uri="{BB962C8B-B14F-4D97-AF65-F5344CB8AC3E}">
        <p14:creationId xmlns:p14="http://schemas.microsoft.com/office/powerpoint/2010/main" val="63152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5186-FDAB-4B8A-8F7A-27809D40524A}"/>
              </a:ext>
            </a:extLst>
          </p:cNvPr>
          <p:cNvSpPr>
            <a:spLocks noGrp="1"/>
          </p:cNvSpPr>
          <p:nvPr>
            <p:ph type="title"/>
          </p:nvPr>
        </p:nvSpPr>
        <p:spPr/>
        <p:txBody>
          <a:bodyPr/>
          <a:lstStyle/>
          <a:p>
            <a:r>
              <a:rPr lang="en-US" dirty="0"/>
              <a:t>Stage 2 Supervised Fine Tuning</a:t>
            </a:r>
            <a:endParaRPr lang="en-IN" dirty="0"/>
          </a:p>
        </p:txBody>
      </p:sp>
      <p:pic>
        <p:nvPicPr>
          <p:cNvPr id="4" name="Content Placeholder 3">
            <a:extLst>
              <a:ext uri="{FF2B5EF4-FFF2-40B4-BE49-F238E27FC236}">
                <a16:creationId xmlns:a16="http://schemas.microsoft.com/office/drawing/2014/main" id="{9AECA444-BB06-441E-A432-4CB6B1EFC79C}"/>
              </a:ext>
            </a:extLst>
          </p:cNvPr>
          <p:cNvPicPr>
            <a:picLocks noGrp="1" noChangeAspect="1"/>
          </p:cNvPicPr>
          <p:nvPr>
            <p:ph idx="1"/>
          </p:nvPr>
        </p:nvPicPr>
        <p:blipFill>
          <a:blip r:embed="rId2"/>
          <a:stretch>
            <a:fillRect/>
          </a:stretch>
        </p:blipFill>
        <p:spPr>
          <a:xfrm>
            <a:off x="3469848" y="1825625"/>
            <a:ext cx="5252304" cy="4351338"/>
          </a:xfrm>
          <a:prstGeom prst="rect">
            <a:avLst/>
          </a:prstGeom>
        </p:spPr>
      </p:pic>
    </p:spTree>
    <p:extLst>
      <p:ext uri="{BB962C8B-B14F-4D97-AF65-F5344CB8AC3E}">
        <p14:creationId xmlns:p14="http://schemas.microsoft.com/office/powerpoint/2010/main" val="332651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5186-FDAB-4B8A-8F7A-27809D40524A}"/>
              </a:ext>
            </a:extLst>
          </p:cNvPr>
          <p:cNvSpPr>
            <a:spLocks noGrp="1"/>
          </p:cNvSpPr>
          <p:nvPr>
            <p:ph type="title"/>
          </p:nvPr>
        </p:nvSpPr>
        <p:spPr/>
        <p:txBody>
          <a:bodyPr/>
          <a:lstStyle/>
          <a:p>
            <a:r>
              <a:rPr lang="en-US" dirty="0"/>
              <a:t>Stage 2 Supervised Fine Tuning</a:t>
            </a:r>
            <a:endParaRPr lang="en-IN" dirty="0"/>
          </a:p>
        </p:txBody>
      </p:sp>
      <p:sp>
        <p:nvSpPr>
          <p:cNvPr id="5" name="Content Placeholder 4">
            <a:extLst>
              <a:ext uri="{FF2B5EF4-FFF2-40B4-BE49-F238E27FC236}">
                <a16:creationId xmlns:a16="http://schemas.microsoft.com/office/drawing/2014/main" id="{AEAB74EE-6B4C-4E37-A486-7BD41DA8B83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445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5186-FDAB-4B8A-8F7A-27809D40524A}"/>
              </a:ext>
            </a:extLst>
          </p:cNvPr>
          <p:cNvSpPr>
            <a:spLocks noGrp="1"/>
          </p:cNvSpPr>
          <p:nvPr>
            <p:ph type="title"/>
          </p:nvPr>
        </p:nvSpPr>
        <p:spPr/>
        <p:txBody>
          <a:bodyPr/>
          <a:lstStyle/>
          <a:p>
            <a:r>
              <a:rPr lang="en-US" dirty="0"/>
              <a:t>Stage 2 Supervised Fine Tuning</a:t>
            </a:r>
            <a:endParaRPr lang="en-IN" dirty="0"/>
          </a:p>
        </p:txBody>
      </p:sp>
      <p:pic>
        <p:nvPicPr>
          <p:cNvPr id="6" name="Picture 5">
            <a:extLst>
              <a:ext uri="{FF2B5EF4-FFF2-40B4-BE49-F238E27FC236}">
                <a16:creationId xmlns:a16="http://schemas.microsoft.com/office/drawing/2014/main" id="{1549BC1C-F45A-4338-AF03-F2A06279ACAD}"/>
              </a:ext>
            </a:extLst>
          </p:cNvPr>
          <p:cNvPicPr>
            <a:picLocks noChangeAspect="1"/>
          </p:cNvPicPr>
          <p:nvPr/>
        </p:nvPicPr>
        <p:blipFill>
          <a:blip r:embed="rId2"/>
          <a:stretch>
            <a:fillRect/>
          </a:stretch>
        </p:blipFill>
        <p:spPr>
          <a:xfrm>
            <a:off x="2125788" y="1825625"/>
            <a:ext cx="7563906" cy="4534533"/>
          </a:xfrm>
          <a:prstGeom prst="rect">
            <a:avLst/>
          </a:prstGeom>
        </p:spPr>
      </p:pic>
    </p:spTree>
    <p:extLst>
      <p:ext uri="{BB962C8B-B14F-4D97-AF65-F5344CB8AC3E}">
        <p14:creationId xmlns:p14="http://schemas.microsoft.com/office/powerpoint/2010/main" val="73485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50ED-7944-4139-BB6E-4565843B139B}"/>
              </a:ext>
            </a:extLst>
          </p:cNvPr>
          <p:cNvSpPr>
            <a:spLocks noGrp="1"/>
          </p:cNvSpPr>
          <p:nvPr>
            <p:ph type="title"/>
          </p:nvPr>
        </p:nvSpPr>
        <p:spPr/>
        <p:txBody>
          <a:bodyPr/>
          <a:lstStyle/>
          <a:p>
            <a:r>
              <a:rPr lang="en-US" dirty="0"/>
              <a:t>Stage -2 </a:t>
            </a:r>
            <a:r>
              <a:rPr lang="en-IN" dirty="0"/>
              <a:t>Supervised Fine-Tuning (SFT)</a:t>
            </a:r>
          </a:p>
        </p:txBody>
      </p:sp>
      <p:sp>
        <p:nvSpPr>
          <p:cNvPr id="5" name="Content Placeholder 4">
            <a:extLst>
              <a:ext uri="{FF2B5EF4-FFF2-40B4-BE49-F238E27FC236}">
                <a16:creationId xmlns:a16="http://schemas.microsoft.com/office/drawing/2014/main" id="{2339203B-1B9B-4546-94E0-3DBD21A7C951}"/>
              </a:ext>
            </a:extLst>
          </p:cNvPr>
          <p:cNvSpPr>
            <a:spLocks noGrp="1"/>
          </p:cNvSpPr>
          <p:nvPr>
            <p:ph idx="1"/>
          </p:nvPr>
        </p:nvSpPr>
        <p:spPr/>
        <p:txBody>
          <a:bodyPr>
            <a:noAutofit/>
          </a:bodyPr>
          <a:lstStyle/>
          <a:p>
            <a:r>
              <a:rPr lang="en-US" sz="1400" dirty="0">
                <a:latin typeface="Times New Roman" panose="02020603050405020304" pitchFamily="18" charset="0"/>
                <a:cs typeface="Times New Roman" panose="02020603050405020304" pitchFamily="18" charset="0"/>
              </a:rPr>
              <a:t>In Stage 2, the primary goal is to </a:t>
            </a:r>
            <a:r>
              <a:rPr lang="en-US" sz="1400" b="1" dirty="0">
                <a:latin typeface="Times New Roman" panose="02020603050405020304" pitchFamily="18" charset="0"/>
                <a:cs typeface="Times New Roman" panose="02020603050405020304" pitchFamily="18" charset="0"/>
              </a:rPr>
              <a:t>fine-tune</a:t>
            </a:r>
            <a:r>
              <a:rPr lang="en-US" sz="1400" dirty="0">
                <a:latin typeface="Times New Roman" panose="02020603050405020304" pitchFamily="18" charset="0"/>
                <a:cs typeface="Times New Roman" panose="02020603050405020304" pitchFamily="18" charset="0"/>
              </a:rPr>
              <a:t> the pretrained model using </a:t>
            </a:r>
            <a:r>
              <a:rPr lang="en-US" sz="1400" b="1" dirty="0">
                <a:latin typeface="Times New Roman" panose="02020603050405020304" pitchFamily="18" charset="0"/>
                <a:cs typeface="Times New Roman" panose="02020603050405020304" pitchFamily="18" charset="0"/>
              </a:rPr>
              <a:t>Supervised Fine-Tuning (SFT)</a:t>
            </a:r>
            <a:r>
              <a:rPr lang="en-US" sz="1400" dirty="0">
                <a:latin typeface="Times New Roman" panose="02020603050405020304" pitchFamily="18" charset="0"/>
                <a:cs typeface="Times New Roman" panose="02020603050405020304" pitchFamily="18" charset="0"/>
              </a:rPr>
              <a:t>. This involves human annotators carefully crafting responses that align with how a model should ideally respond to specific requests or prompts. The purpose is to align the pretrained model more closely with specific tasks and scenarios, making its responses more structured, coherent, and contextually appropriate.</a:t>
            </a:r>
            <a:r>
              <a:rPr lang="en-US" sz="1400" b="1" dirty="0">
                <a:latin typeface="Times New Roman" panose="02020603050405020304" pitchFamily="18" charset="0"/>
                <a:cs typeface="Times New Roman" panose="02020603050405020304" pitchFamily="18" charset="0"/>
              </a:rPr>
              <a:t> </a:t>
            </a:r>
          </a:p>
          <a:p>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Components of Stage 2:</a:t>
            </a:r>
          </a:p>
          <a:p>
            <a:r>
              <a:rPr lang="en-US" sz="1400" b="1" dirty="0">
                <a:latin typeface="Times New Roman" panose="02020603050405020304" pitchFamily="18" charset="0"/>
                <a:cs typeface="Times New Roman" panose="02020603050405020304" pitchFamily="18" charset="0"/>
              </a:rPr>
              <a:t>Crafted Conversations:</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The process begins with </a:t>
            </a:r>
            <a:r>
              <a:rPr lang="en-US" sz="1400" b="1" dirty="0">
                <a:latin typeface="Times New Roman" panose="02020603050405020304" pitchFamily="18" charset="0"/>
                <a:cs typeface="Times New Roman" panose="02020603050405020304" pitchFamily="18" charset="0"/>
              </a:rPr>
              <a:t>human agents</a:t>
            </a:r>
            <a:r>
              <a:rPr lang="en-US" sz="1400" dirty="0">
                <a:latin typeface="Times New Roman" panose="02020603050405020304" pitchFamily="18" charset="0"/>
                <a:cs typeface="Times New Roman" panose="02020603050405020304" pitchFamily="18" charset="0"/>
              </a:rPr>
              <a:t> engaging in conversations where one human acts like a chatbot. This human provides responses as if they were an "ideal bot," offering the perfect next response to each request </a:t>
            </a:r>
          </a:p>
          <a:p>
            <a:pPr lvl="1"/>
            <a:r>
              <a:rPr lang="en-US" sz="1400" b="1" dirty="0">
                <a:latin typeface="Times New Roman" panose="02020603050405020304" pitchFamily="18" charset="0"/>
                <a:cs typeface="Times New Roman" panose="02020603050405020304" pitchFamily="18" charset="0"/>
              </a:rPr>
              <a:t>Request-Response Pairing:</a:t>
            </a:r>
            <a:r>
              <a:rPr lang="en-US" sz="1400" dirty="0">
                <a:latin typeface="Times New Roman" panose="02020603050405020304" pitchFamily="18" charset="0"/>
                <a:cs typeface="Times New Roman" panose="02020603050405020304" pitchFamily="18" charset="0"/>
              </a:rPr>
              <a:t> The human annotator provides responses to multiple requests, which help generate the </a:t>
            </a:r>
            <a:r>
              <a:rPr lang="en-US" sz="1400" b="1" dirty="0">
                <a:latin typeface="Times New Roman" panose="02020603050405020304" pitchFamily="18" charset="0"/>
                <a:cs typeface="Times New Roman" panose="02020603050405020304" pitchFamily="18" charset="0"/>
              </a:rPr>
              <a:t>ideal response</a:t>
            </a:r>
            <a:r>
              <a:rPr lang="en-US" sz="1400" dirty="0">
                <a:latin typeface="Times New Roman" panose="02020603050405020304" pitchFamily="18" charset="0"/>
                <a:cs typeface="Times New Roman" panose="02020603050405020304" pitchFamily="18" charset="0"/>
              </a:rPr>
              <a:t> for the training data. These conversations form the </a:t>
            </a:r>
            <a:r>
              <a:rPr lang="en-US" sz="1400" b="1" dirty="0">
                <a:latin typeface="Times New Roman" panose="02020603050405020304" pitchFamily="18" charset="0"/>
                <a:cs typeface="Times New Roman" panose="02020603050405020304" pitchFamily="18" charset="0"/>
              </a:rPr>
              <a:t>SFT Training Data Corpus</a:t>
            </a:r>
            <a:r>
              <a:rPr lang="en-US" sz="1400" dirty="0">
                <a:latin typeface="Times New Roman" panose="02020603050405020304" pitchFamily="18" charset="0"/>
                <a:cs typeface="Times New Roman" panose="02020603050405020304" pitchFamily="18" charset="0"/>
              </a:rPr>
              <a:t>, where each request has its ideal answer.</a:t>
            </a:r>
          </a:p>
          <a:p>
            <a:r>
              <a:rPr lang="en-US" sz="1400" b="1" dirty="0">
                <a:latin typeface="Times New Roman" panose="02020603050405020304" pitchFamily="18" charset="0"/>
                <a:cs typeface="Times New Roman" panose="02020603050405020304" pitchFamily="18" charset="0"/>
              </a:rPr>
              <a:t>Supervised Learning:</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The conversation data is fed into the </a:t>
            </a:r>
            <a:r>
              <a:rPr lang="en-US" sz="1400" b="1" dirty="0">
                <a:latin typeface="Times New Roman" panose="02020603050405020304" pitchFamily="18" charset="0"/>
                <a:cs typeface="Times New Roman" panose="02020603050405020304" pitchFamily="18" charset="0"/>
              </a:rPr>
              <a:t>Base GPT model</a:t>
            </a:r>
            <a:r>
              <a:rPr lang="en-US" sz="1400" dirty="0">
                <a:latin typeface="Times New Roman" panose="02020603050405020304" pitchFamily="18" charset="0"/>
                <a:cs typeface="Times New Roman" panose="02020603050405020304" pitchFamily="18" charset="0"/>
              </a:rPr>
              <a:t>, and an optimization algorithm like </a:t>
            </a:r>
            <a:r>
              <a:rPr lang="en-US" sz="1400" b="1" dirty="0">
                <a:latin typeface="Times New Roman" panose="02020603050405020304" pitchFamily="18" charset="0"/>
                <a:cs typeface="Times New Roman" panose="02020603050405020304" pitchFamily="18" charset="0"/>
              </a:rPr>
              <a:t>Stochastic Gradient Descent (SGD)</a:t>
            </a:r>
            <a:r>
              <a:rPr lang="en-US" sz="1400" dirty="0">
                <a:latin typeface="Times New Roman" panose="02020603050405020304" pitchFamily="18" charset="0"/>
                <a:cs typeface="Times New Roman" panose="02020603050405020304" pitchFamily="18" charset="0"/>
              </a:rPr>
              <a:t> is used to fine-tune the model.</a:t>
            </a:r>
          </a:p>
          <a:p>
            <a:pPr lvl="1"/>
            <a:r>
              <a:rPr lang="en-US" sz="1400" dirty="0">
                <a:latin typeface="Times New Roman" panose="02020603050405020304" pitchFamily="18" charset="0"/>
                <a:cs typeface="Times New Roman" panose="02020603050405020304" pitchFamily="18" charset="0"/>
              </a:rPr>
              <a:t>During training, the model is adjusted to learn the correct responses for given conversation histories, matching them with the </a:t>
            </a:r>
            <a:r>
              <a:rPr lang="en-US" sz="1400" b="1" dirty="0">
                <a:latin typeface="Times New Roman" panose="02020603050405020304" pitchFamily="18" charset="0"/>
                <a:cs typeface="Times New Roman" panose="02020603050405020304" pitchFamily="18" charset="0"/>
              </a:rPr>
              <a:t>ideal next response</a:t>
            </a:r>
            <a:r>
              <a:rPr lang="en-US" sz="1400" dirty="0">
                <a:latin typeface="Times New Roman" panose="02020603050405020304" pitchFamily="18" charset="0"/>
                <a:cs typeface="Times New Roman" panose="02020603050405020304" pitchFamily="18" charset="0"/>
              </a:rPr>
              <a:t>. This supervised process helps the model learn to mimic high-quality, human-like responses.</a:t>
            </a:r>
          </a:p>
          <a:p>
            <a:r>
              <a:rPr lang="en-US" sz="1400" b="1" dirty="0">
                <a:latin typeface="Times New Roman" panose="02020603050405020304" pitchFamily="18" charset="0"/>
                <a:cs typeface="Times New Roman" panose="02020603050405020304" pitchFamily="18" charset="0"/>
              </a:rPr>
              <a:t>SFT Model Output:</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After SFT, the model produces a </a:t>
            </a:r>
            <a:r>
              <a:rPr lang="en-US" sz="1400" b="1" dirty="0">
                <a:latin typeface="Times New Roman" panose="02020603050405020304" pitchFamily="18" charset="0"/>
                <a:cs typeface="Times New Roman" panose="02020603050405020304" pitchFamily="18" charset="0"/>
              </a:rPr>
              <a:t>SFT </a:t>
            </a:r>
            <a:r>
              <a:rPr lang="en-US" sz="1400" b="1" dirty="0" err="1">
                <a:latin typeface="Times New Roman" panose="02020603050405020304" pitchFamily="18" charset="0"/>
                <a:cs typeface="Times New Roman" panose="02020603050405020304" pitchFamily="18" charset="0"/>
              </a:rPr>
              <a:t>ChatGPT</a:t>
            </a:r>
            <a:r>
              <a:rPr lang="en-US" sz="1400" b="1" dirty="0">
                <a:latin typeface="Times New Roman" panose="02020603050405020304" pitchFamily="18" charset="0"/>
                <a:cs typeface="Times New Roman" panose="02020603050405020304" pitchFamily="18" charset="0"/>
              </a:rPr>
              <a:t> model</a:t>
            </a:r>
            <a:r>
              <a:rPr lang="en-US" sz="1400" dirty="0">
                <a:latin typeface="Times New Roman" panose="02020603050405020304" pitchFamily="18" charset="0"/>
                <a:cs typeface="Times New Roman" panose="02020603050405020304" pitchFamily="18" charset="0"/>
              </a:rPr>
              <a:t>. This version of the model can respond more accurately and coherently to specific queries. It’s tailored for better task-specific performance, such as handling questions on policies, employee benefits, or other business-related tasks.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16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CE39-E1C4-4723-8FA6-B8B02FE2F019}"/>
              </a:ext>
            </a:extLst>
          </p:cNvPr>
          <p:cNvSpPr>
            <a:spLocks noGrp="1"/>
          </p:cNvSpPr>
          <p:nvPr>
            <p:ph type="title"/>
          </p:nvPr>
        </p:nvSpPr>
        <p:spPr/>
        <p:txBody>
          <a:bodyPr/>
          <a:lstStyle/>
          <a:p>
            <a:r>
              <a:rPr lang="en-US" dirty="0"/>
              <a:t>Stage -2 </a:t>
            </a:r>
            <a:endParaRPr lang="en-IN" dirty="0"/>
          </a:p>
        </p:txBody>
      </p:sp>
      <p:sp>
        <p:nvSpPr>
          <p:cNvPr id="5" name="Content Placeholder 4">
            <a:extLst>
              <a:ext uri="{FF2B5EF4-FFF2-40B4-BE49-F238E27FC236}">
                <a16:creationId xmlns:a16="http://schemas.microsoft.com/office/drawing/2014/main" id="{41411D7C-95FD-40CC-ACA4-54C20D7A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493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CE39-E1C4-4723-8FA6-B8B02FE2F019}"/>
              </a:ext>
            </a:extLst>
          </p:cNvPr>
          <p:cNvSpPr>
            <a:spLocks noGrp="1"/>
          </p:cNvSpPr>
          <p:nvPr>
            <p:ph type="title"/>
          </p:nvPr>
        </p:nvSpPr>
        <p:spPr/>
        <p:txBody>
          <a:bodyPr/>
          <a:lstStyle/>
          <a:p>
            <a:r>
              <a:rPr lang="en-US" dirty="0"/>
              <a:t>Stage -2 </a:t>
            </a:r>
            <a:endParaRPr lang="en-IN" dirty="0"/>
          </a:p>
        </p:txBody>
      </p:sp>
      <p:sp>
        <p:nvSpPr>
          <p:cNvPr id="5" name="Content Placeholder 4">
            <a:extLst>
              <a:ext uri="{FF2B5EF4-FFF2-40B4-BE49-F238E27FC236}">
                <a16:creationId xmlns:a16="http://schemas.microsoft.com/office/drawing/2014/main" id="{41411D7C-95FD-40CC-ACA4-54C20D7A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150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CE39-E1C4-4723-8FA6-B8B02FE2F019}"/>
              </a:ext>
            </a:extLst>
          </p:cNvPr>
          <p:cNvSpPr>
            <a:spLocks noGrp="1"/>
          </p:cNvSpPr>
          <p:nvPr>
            <p:ph type="title"/>
          </p:nvPr>
        </p:nvSpPr>
        <p:spPr/>
        <p:txBody>
          <a:bodyPr/>
          <a:lstStyle/>
          <a:p>
            <a:r>
              <a:rPr lang="en-US" dirty="0"/>
              <a:t>Stage -2 </a:t>
            </a:r>
            <a:endParaRPr lang="en-IN" dirty="0"/>
          </a:p>
        </p:txBody>
      </p:sp>
      <p:sp>
        <p:nvSpPr>
          <p:cNvPr id="5" name="Content Placeholder 4">
            <a:extLst>
              <a:ext uri="{FF2B5EF4-FFF2-40B4-BE49-F238E27FC236}">
                <a16:creationId xmlns:a16="http://schemas.microsoft.com/office/drawing/2014/main" id="{41411D7C-95FD-40CC-ACA4-54C20D7A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02120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B1D2-2DE3-4BBB-8B63-51EE284AB5E7}"/>
              </a:ext>
            </a:extLst>
          </p:cNvPr>
          <p:cNvSpPr>
            <a:spLocks noGrp="1"/>
          </p:cNvSpPr>
          <p:nvPr>
            <p:ph type="title"/>
          </p:nvPr>
        </p:nvSpPr>
        <p:spPr/>
        <p:txBody>
          <a:bodyPr/>
          <a:lstStyle/>
          <a:p>
            <a:r>
              <a:rPr lang="en-US" dirty="0"/>
              <a:t>Stage-3 </a:t>
            </a:r>
            <a:endParaRPr lang="en-IN" dirty="0"/>
          </a:p>
        </p:txBody>
      </p:sp>
      <p:sp>
        <p:nvSpPr>
          <p:cNvPr id="3" name="Content Placeholder 2">
            <a:extLst>
              <a:ext uri="{FF2B5EF4-FFF2-40B4-BE49-F238E27FC236}">
                <a16:creationId xmlns:a16="http://schemas.microsoft.com/office/drawing/2014/main" id="{74498610-A757-4E0B-868E-AC5E4505D2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7504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03F5-2549-4BEC-BC3F-1A793B83F7A5}"/>
              </a:ext>
            </a:extLst>
          </p:cNvPr>
          <p:cNvSpPr>
            <a:spLocks noGrp="1"/>
          </p:cNvSpPr>
          <p:nvPr>
            <p:ph type="title"/>
          </p:nvPr>
        </p:nvSpPr>
        <p:spPr/>
        <p:txBody>
          <a:bodyPr/>
          <a:lstStyle/>
          <a:p>
            <a:r>
              <a:rPr lang="en-US" dirty="0"/>
              <a:t>Appendix</a:t>
            </a:r>
            <a:endParaRPr lang="en-IN" dirty="0"/>
          </a:p>
        </p:txBody>
      </p:sp>
      <p:sp>
        <p:nvSpPr>
          <p:cNvPr id="3" name="Content Placeholder 2">
            <a:extLst>
              <a:ext uri="{FF2B5EF4-FFF2-40B4-BE49-F238E27FC236}">
                <a16:creationId xmlns:a16="http://schemas.microsoft.com/office/drawing/2014/main" id="{A3B69B32-0A3D-46C6-825D-A81AEEC0311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4944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4AE3-4C98-46A9-A8B4-5000C7AB692D}"/>
              </a:ext>
            </a:extLst>
          </p:cNvPr>
          <p:cNvSpPr>
            <a:spLocks noGrp="1"/>
          </p:cNvSpPr>
          <p:nvPr>
            <p:ph type="title"/>
          </p:nvPr>
        </p:nvSpPr>
        <p:spPr/>
        <p:txBody>
          <a:bodyPr/>
          <a:lstStyle/>
          <a:p>
            <a:r>
              <a:rPr lang="en-US" dirty="0"/>
              <a:t>Representation Learning</a:t>
            </a:r>
            <a:endParaRPr lang="en-IN" dirty="0"/>
          </a:p>
        </p:txBody>
      </p:sp>
      <p:sp>
        <p:nvSpPr>
          <p:cNvPr id="3" name="Content Placeholder 2">
            <a:extLst>
              <a:ext uri="{FF2B5EF4-FFF2-40B4-BE49-F238E27FC236}">
                <a16:creationId xmlns:a16="http://schemas.microsoft.com/office/drawing/2014/main" id="{76026FE0-EC20-4A99-B34F-43A4B5008C5F}"/>
              </a:ext>
            </a:extLst>
          </p:cNvPr>
          <p:cNvSpPr>
            <a:spLocks noGrp="1"/>
          </p:cNvSpPr>
          <p:nvPr>
            <p:ph idx="1"/>
          </p:nvPr>
        </p:nvSpPr>
        <p:spPr/>
        <p:txBody>
          <a:bodyPr>
            <a:normAutofit lnSpcReduction="10000"/>
          </a:bodyPr>
          <a:lstStyle/>
          <a:p>
            <a:pPr algn="just"/>
            <a:r>
              <a:rPr lang="en-US" dirty="0"/>
              <a:t>Representation learning, also known as feature learning, is a type of machine learning technique where the system automatically discovers the representations needed for a task. Instead of relying on manually engineered features, representation learning algorithms learn to transform raw data into the representations that make it easier to perform the desired task, such as classification, regression, clustering, etc.</a:t>
            </a:r>
          </a:p>
          <a:p>
            <a:pPr lvl="1" algn="just"/>
            <a:r>
              <a:rPr lang="en-US" b="1" dirty="0"/>
              <a:t>Basic Concepts</a:t>
            </a:r>
          </a:p>
          <a:p>
            <a:pPr lvl="2" algn="just"/>
            <a:r>
              <a:rPr lang="en-US" b="1" dirty="0"/>
              <a:t>Raw Data</a:t>
            </a:r>
            <a:r>
              <a:rPr lang="en-US" dirty="0"/>
              <a:t>: The initial form of data that hasn't been transformed or processed, such as pixels in an image or words in a sentence.</a:t>
            </a:r>
          </a:p>
          <a:p>
            <a:pPr lvl="2" algn="just"/>
            <a:r>
              <a:rPr lang="en-US" b="1" dirty="0"/>
              <a:t>Features</a:t>
            </a:r>
            <a:r>
              <a:rPr lang="en-US" dirty="0"/>
              <a:t>: A feature is an individual measurable property or characteristic of a phenomenon being observed. In representation learning, the features are learned automatically from the data.</a:t>
            </a:r>
          </a:p>
          <a:p>
            <a:pPr marL="0" indent="0">
              <a:buNone/>
            </a:pPr>
            <a:endParaRPr lang="en-IN" dirty="0"/>
          </a:p>
        </p:txBody>
      </p:sp>
    </p:spTree>
    <p:extLst>
      <p:ext uri="{BB962C8B-B14F-4D97-AF65-F5344CB8AC3E}">
        <p14:creationId xmlns:p14="http://schemas.microsoft.com/office/powerpoint/2010/main" val="3730152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6BA6-F777-4003-B8C2-FFD702682563}"/>
              </a:ext>
            </a:extLst>
          </p:cNvPr>
          <p:cNvSpPr>
            <a:spLocks noGrp="1"/>
          </p:cNvSpPr>
          <p:nvPr>
            <p:ph type="title"/>
          </p:nvPr>
        </p:nvSpPr>
        <p:spPr/>
        <p:txBody>
          <a:bodyPr/>
          <a:lstStyle/>
          <a:p>
            <a:r>
              <a:rPr lang="en-US" dirty="0"/>
              <a:t>SGD</a:t>
            </a:r>
            <a:endParaRPr lang="en-IN" dirty="0"/>
          </a:p>
        </p:txBody>
      </p:sp>
      <p:sp>
        <p:nvSpPr>
          <p:cNvPr id="3" name="Content Placeholder 2">
            <a:extLst>
              <a:ext uri="{FF2B5EF4-FFF2-40B4-BE49-F238E27FC236}">
                <a16:creationId xmlns:a16="http://schemas.microsoft.com/office/drawing/2014/main" id="{ED42F1E0-88D4-4547-8516-860C4EFE9D3A}"/>
              </a:ext>
            </a:extLst>
          </p:cNvPr>
          <p:cNvSpPr>
            <a:spLocks noGrp="1"/>
          </p:cNvSpPr>
          <p:nvPr>
            <p:ph idx="1"/>
          </p:nvPr>
        </p:nvSpPr>
        <p:spPr/>
        <p:txBody>
          <a:bodyPr>
            <a:normAutofit fontScale="70000" lnSpcReduction="20000"/>
          </a:bodyPr>
          <a:lstStyle/>
          <a:p>
            <a:r>
              <a:rPr lang="en-US" b="1" dirty="0"/>
              <a:t>SGD</a:t>
            </a:r>
            <a:r>
              <a:rPr lang="en-US" dirty="0"/>
              <a:t> (Stochastic Gradient Descent) is an optimizer. It's a fundamental algorithm used in machine learning and deep learning to optimize (or "train") models by adjusting their parameters (weights) to minimize the loss function.</a:t>
            </a:r>
          </a:p>
          <a:p>
            <a:r>
              <a:rPr lang="en-US" b="1" dirty="0"/>
              <a:t>How SGD Works:</a:t>
            </a:r>
          </a:p>
          <a:p>
            <a:r>
              <a:rPr lang="en-US" b="1" dirty="0"/>
              <a:t>Initialize Weights:</a:t>
            </a:r>
            <a:endParaRPr lang="en-US" dirty="0"/>
          </a:p>
          <a:p>
            <a:pPr lvl="1"/>
            <a:r>
              <a:rPr lang="en-US" dirty="0"/>
              <a:t>When training a neural network, the model's weights (parameters) are typically initialized randomly.</a:t>
            </a:r>
          </a:p>
          <a:p>
            <a:r>
              <a:rPr lang="en-US" b="1" dirty="0"/>
              <a:t>Forward Pass (Prediction):</a:t>
            </a:r>
            <a:endParaRPr lang="en-US" dirty="0"/>
          </a:p>
          <a:p>
            <a:pPr lvl="1"/>
            <a:r>
              <a:rPr lang="en-US" dirty="0"/>
              <a:t>The model makes predictions by passing the input through its layers. This is called the </a:t>
            </a:r>
            <a:r>
              <a:rPr lang="en-US" b="1" dirty="0"/>
              <a:t>forward pass</a:t>
            </a:r>
            <a:r>
              <a:rPr lang="en-US" dirty="0"/>
              <a:t>.</a:t>
            </a:r>
          </a:p>
          <a:p>
            <a:r>
              <a:rPr lang="en-US" b="1" dirty="0"/>
              <a:t>Calculate Loss:</a:t>
            </a:r>
            <a:endParaRPr lang="en-US" dirty="0"/>
          </a:p>
          <a:p>
            <a:pPr lvl="1"/>
            <a:r>
              <a:rPr lang="en-US" dirty="0"/>
              <a:t>The difference between the predicted output and the true output (label) is calculated using a </a:t>
            </a:r>
            <a:r>
              <a:rPr lang="en-US" b="1" dirty="0"/>
              <a:t>loss function</a:t>
            </a:r>
            <a:r>
              <a:rPr lang="en-US" dirty="0"/>
              <a:t> (e.g. Categorical Cross Entropy / </a:t>
            </a:r>
            <a:r>
              <a:rPr lang="en-US" dirty="0" err="1"/>
              <a:t>Softmax</a:t>
            </a:r>
            <a:r>
              <a:rPr lang="en-US" dirty="0"/>
              <a:t> Cross Entropy).</a:t>
            </a:r>
          </a:p>
          <a:p>
            <a:r>
              <a:rPr lang="en-US" b="1" dirty="0"/>
              <a:t>Backward Pass (Gradient Calculation):</a:t>
            </a:r>
            <a:endParaRPr lang="en-US" dirty="0"/>
          </a:p>
          <a:p>
            <a:pPr lvl="1"/>
            <a:r>
              <a:rPr lang="en-US" dirty="0"/>
              <a:t>After calculating the loss, </a:t>
            </a:r>
            <a:r>
              <a:rPr lang="en-US" b="1" dirty="0"/>
              <a:t>backpropagation</a:t>
            </a:r>
            <a:r>
              <a:rPr lang="en-US" dirty="0"/>
              <a:t> is used to compute the gradients (partial derivatives of the loss function with respect to each model parameter).</a:t>
            </a:r>
          </a:p>
          <a:p>
            <a:pPr marL="0" indent="0">
              <a:buNone/>
            </a:pPr>
            <a:endParaRPr lang="en-IN" dirty="0"/>
          </a:p>
        </p:txBody>
      </p:sp>
    </p:spTree>
    <p:extLst>
      <p:ext uri="{BB962C8B-B14F-4D97-AF65-F5344CB8AC3E}">
        <p14:creationId xmlns:p14="http://schemas.microsoft.com/office/powerpoint/2010/main" val="142693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BB3E-B169-4E8A-8CAC-C10488A60EDE}"/>
              </a:ext>
            </a:extLst>
          </p:cNvPr>
          <p:cNvSpPr>
            <a:spLocks noGrp="1"/>
          </p:cNvSpPr>
          <p:nvPr>
            <p:ph type="title"/>
          </p:nvPr>
        </p:nvSpPr>
        <p:spPr/>
        <p:txBody>
          <a:bodyPr/>
          <a:lstStyle/>
          <a:p>
            <a:r>
              <a:rPr lang="en-US" dirty="0"/>
              <a:t>SGD</a:t>
            </a:r>
            <a:endParaRPr lang="en-IN" dirty="0"/>
          </a:p>
        </p:txBody>
      </p:sp>
      <p:sp>
        <p:nvSpPr>
          <p:cNvPr id="4" name="Rectangle 1">
            <a:extLst>
              <a:ext uri="{FF2B5EF4-FFF2-40B4-BE49-F238E27FC236}">
                <a16:creationId xmlns:a16="http://schemas.microsoft.com/office/drawing/2014/main" id="{AA3B4B97-A962-436F-9A89-46702721006C}"/>
              </a:ext>
            </a:extLst>
          </p:cNvPr>
          <p:cNvSpPr>
            <a:spLocks noGrp="1" noChangeArrowheads="1"/>
          </p:cNvSpPr>
          <p:nvPr>
            <p:ph idx="1"/>
          </p:nvPr>
        </p:nvSpPr>
        <p:spPr bwMode="auto">
          <a:xfrm>
            <a:off x="766482" y="1690688"/>
            <a:ext cx="10515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Weight Update (Optimization):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SGD optimizer</a:t>
            </a:r>
            <a:r>
              <a:rPr kumimoji="0" lang="en-US" altLang="en-US" sz="1800" b="0" i="0" u="none" strike="noStrike" cap="none" normalizeH="0" baseline="0" dirty="0">
                <a:ln>
                  <a:noFill/>
                </a:ln>
                <a:solidFill>
                  <a:schemeClr val="tx1"/>
                </a:solidFill>
                <a:effectLst/>
                <a:latin typeface="Arial" panose="020B0604020202020204" pitchFamily="34" charset="0"/>
              </a:rPr>
              <a:t> updates the model's parameters by subtracting the product of the gradient and a learning rate from the current weights: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err="1">
                <a:latin typeface="Arial" panose="020B0604020202020204" pitchFamily="34" charset="0"/>
              </a:rPr>
              <a:t>W</a:t>
            </a:r>
            <a:r>
              <a:rPr kumimoji="0" lang="en-US" altLang="en-US" sz="1800" b="0" i="0" u="none" strike="noStrike" cap="none" normalizeH="0" baseline="-25000" dirty="0" err="1">
                <a:ln>
                  <a:noFill/>
                </a:ln>
                <a:solidFill>
                  <a:schemeClr val="tx1"/>
                </a:solidFill>
                <a:effectLst/>
                <a:latin typeface="Arial" panose="020B0604020202020204" pitchFamily="34" charset="0"/>
              </a:rPr>
              <a:t>new</a:t>
            </a:r>
            <a:r>
              <a:rPr kumimoji="0" lang="en-US" altLang="en-US" sz="1800" b="0" i="0" u="none" strike="noStrike" cap="none" normalizeH="0" baseline="-2500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err="1">
                <a:latin typeface="Arial" panose="020B0604020202020204" pitchFamily="34" charset="0"/>
              </a:rPr>
              <a:t>W</a:t>
            </a:r>
            <a:r>
              <a:rPr kumimoji="0" lang="en-US" altLang="en-US" sz="1800" b="0" i="0" u="none" strike="noStrike" cap="none" normalizeH="0" baseline="-25000" dirty="0" err="1">
                <a:ln>
                  <a:noFill/>
                </a:ln>
                <a:solidFill>
                  <a:schemeClr val="tx1"/>
                </a:solidFill>
                <a:effectLst/>
                <a:latin typeface="Arial" panose="020B0604020202020204" pitchFamily="34" charset="0"/>
              </a:rPr>
              <a:t>old</a:t>
            </a:r>
            <a:r>
              <a:rPr kumimoji="0" lang="en-US" altLang="en-US" sz="1800" b="0" i="0" u="none" strike="noStrike" cap="none" normalizeH="0" baseline="-2500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η⋅∇L</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Where:</a:t>
            </a:r>
          </a:p>
          <a:p>
            <a:pPr marL="457200" lvl="1" indent="0" eaLnBrk="0" fontAlgn="base" hangingPunct="0">
              <a:lnSpc>
                <a:spcPct val="100000"/>
              </a:lnSpc>
              <a:spcBef>
                <a:spcPct val="0"/>
              </a:spcBef>
              <a:spcAft>
                <a:spcPct val="0"/>
              </a:spcAft>
              <a:buFontTx/>
              <a:buChar char="•"/>
            </a:pPr>
            <a:r>
              <a:rPr lang="en-US" altLang="en-US" sz="1800" dirty="0" err="1">
                <a:latin typeface="Arial" panose="020B0604020202020204" pitchFamily="34" charset="0"/>
              </a:rPr>
              <a:t>W</a:t>
            </a:r>
            <a:r>
              <a:rPr lang="en-US" altLang="en-US" sz="1800" baseline="-25000" dirty="0" err="1">
                <a:latin typeface="Arial" panose="020B0604020202020204" pitchFamily="34" charset="0"/>
              </a:rPr>
              <a:t>new</a:t>
            </a:r>
            <a:r>
              <a:rPr lang="en-US" altLang="en-US" sz="1800" baseline="-250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are the updated weights.</a:t>
            </a:r>
          </a:p>
          <a:p>
            <a:pPr marL="457200" lvl="1" indent="0" eaLnBrk="0" fontAlgn="base" hangingPunct="0">
              <a:lnSpc>
                <a:spcPct val="100000"/>
              </a:lnSpc>
              <a:spcBef>
                <a:spcPct val="0"/>
              </a:spcBef>
              <a:spcAft>
                <a:spcPct val="0"/>
              </a:spcAft>
              <a:buFontTx/>
              <a:buChar char="•"/>
            </a:pPr>
            <a:r>
              <a:rPr lang="en-US" altLang="en-US" sz="1800" dirty="0" err="1">
                <a:latin typeface="Arial" panose="020B0604020202020204" pitchFamily="34" charset="0"/>
              </a:rPr>
              <a:t>W</a:t>
            </a:r>
            <a:r>
              <a:rPr lang="en-US" altLang="en-US" sz="1800" baseline="-25000" dirty="0" err="1">
                <a:latin typeface="Arial" panose="020B0604020202020204" pitchFamily="34" charset="0"/>
              </a:rPr>
              <a:t>old</a:t>
            </a:r>
            <a:r>
              <a:rPr lang="en-US" altLang="en-US" sz="1800" baseline="-250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are the current weights.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η is the </a:t>
            </a:r>
            <a:r>
              <a:rPr kumimoji="0" lang="en-US" altLang="en-US" sz="1800" b="1" i="0" u="none" strike="noStrike" cap="none" normalizeH="0" baseline="0" dirty="0">
                <a:ln>
                  <a:noFill/>
                </a:ln>
                <a:solidFill>
                  <a:schemeClr val="tx1"/>
                </a:solidFill>
                <a:effectLst/>
                <a:latin typeface="Arial" panose="020B0604020202020204" pitchFamily="34" charset="0"/>
              </a:rPr>
              <a:t>learning rate</a:t>
            </a:r>
            <a:r>
              <a:rPr kumimoji="0" lang="en-US" altLang="en-US" sz="1800" b="0" i="0" u="none" strike="noStrike" cap="none" normalizeH="0" baseline="0" dirty="0">
                <a:ln>
                  <a:noFill/>
                </a:ln>
                <a:solidFill>
                  <a:schemeClr val="tx1"/>
                </a:solidFill>
                <a:effectLst/>
                <a:latin typeface="Arial" panose="020B0604020202020204" pitchFamily="34" charset="0"/>
              </a:rPr>
              <a:t> (a hyperparameter that controls how much the weights are adjusted).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 ∇L is the gradient of the loss with respect to the weights.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Repeat: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process is repeated across many iterations (epochs), gradually improving the model's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4868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17B7-3296-4C14-9FDF-1F9117EC5879}"/>
              </a:ext>
            </a:extLst>
          </p:cNvPr>
          <p:cNvSpPr>
            <a:spLocks noGrp="1"/>
          </p:cNvSpPr>
          <p:nvPr>
            <p:ph type="title"/>
          </p:nvPr>
        </p:nvSpPr>
        <p:spPr/>
        <p:txBody>
          <a:bodyPr/>
          <a:lstStyle/>
          <a:p>
            <a:r>
              <a:rPr lang="en-US" dirty="0"/>
              <a:t>Categorical Cross Entropy / </a:t>
            </a:r>
            <a:r>
              <a:rPr lang="en-US" dirty="0" err="1"/>
              <a:t>Softmax</a:t>
            </a:r>
            <a:r>
              <a:rPr lang="en-US" dirty="0"/>
              <a:t> Cross Entropy</a:t>
            </a:r>
            <a:endParaRPr lang="en-IN" dirty="0"/>
          </a:p>
        </p:txBody>
      </p:sp>
      <p:sp>
        <p:nvSpPr>
          <p:cNvPr id="3" name="Content Placeholder 2">
            <a:extLst>
              <a:ext uri="{FF2B5EF4-FFF2-40B4-BE49-F238E27FC236}">
                <a16:creationId xmlns:a16="http://schemas.microsoft.com/office/drawing/2014/main" id="{21379B7E-878B-42CC-BBE7-0B3CCEE4DC94}"/>
              </a:ext>
            </a:extLst>
          </p:cNvPr>
          <p:cNvSpPr>
            <a:spLocks noGrp="1"/>
          </p:cNvSpPr>
          <p:nvPr>
            <p:ph idx="1"/>
          </p:nvPr>
        </p:nvSpPr>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In </a:t>
            </a:r>
            <a:r>
              <a:rPr lang="en-US" sz="2200" b="1" dirty="0">
                <a:latin typeface="Times New Roman" panose="02020603050405020304" pitchFamily="18" charset="0"/>
                <a:cs typeface="Times New Roman" panose="02020603050405020304" pitchFamily="18" charset="0"/>
              </a:rPr>
              <a:t>Stage 2: Supervised Fine-Tuning (SFT)</a:t>
            </a:r>
            <a:r>
              <a:rPr lang="en-US" sz="2200" dirty="0">
                <a:latin typeface="Times New Roman" panose="02020603050405020304" pitchFamily="18" charset="0"/>
                <a:cs typeface="Times New Roman" panose="02020603050405020304" pitchFamily="18" charset="0"/>
              </a:rPr>
              <a:t>, the model is trained on </a:t>
            </a:r>
            <a:r>
              <a:rPr lang="en-US" sz="2200" b="1" dirty="0">
                <a:latin typeface="Times New Roman" panose="02020603050405020304" pitchFamily="18" charset="0"/>
                <a:cs typeface="Times New Roman" panose="02020603050405020304" pitchFamily="18" charset="0"/>
              </a:rPr>
              <a:t>human-labeled examples</a:t>
            </a:r>
            <a:r>
              <a:rPr lang="en-US" sz="2200" dirty="0">
                <a:latin typeface="Times New Roman" panose="02020603050405020304" pitchFamily="18" charset="0"/>
                <a:cs typeface="Times New Roman" panose="02020603050405020304" pitchFamily="18" charset="0"/>
              </a:rPr>
              <a:t> of conversations. Specifically, the model learns to predict the next response based on an input (a question, for example). The loss function used in this stage is typically </a:t>
            </a:r>
            <a:r>
              <a:rPr lang="en-US" sz="2200" b="1" dirty="0">
                <a:latin typeface="Times New Roman" panose="02020603050405020304" pitchFamily="18" charset="0"/>
                <a:cs typeface="Times New Roman" panose="02020603050405020304" pitchFamily="18" charset="0"/>
              </a:rPr>
              <a:t>categorical cross-entropy</a:t>
            </a:r>
            <a:r>
              <a:rPr lang="en-US" sz="2200" dirty="0">
                <a:latin typeface="Times New Roman" panose="02020603050405020304" pitchFamily="18" charset="0"/>
                <a:cs typeface="Times New Roman" panose="02020603050405020304" pitchFamily="18" charset="0"/>
              </a:rPr>
              <a:t> (also referred to as </a:t>
            </a:r>
            <a:r>
              <a:rPr lang="en-US" sz="2200" dirty="0" err="1">
                <a:latin typeface="Times New Roman" panose="02020603050405020304" pitchFamily="18" charset="0"/>
                <a:cs typeface="Times New Roman" panose="02020603050405020304" pitchFamily="18" charset="0"/>
              </a:rPr>
              <a:t>softmax</a:t>
            </a:r>
            <a:r>
              <a:rPr lang="en-US" sz="2200" dirty="0">
                <a:latin typeface="Times New Roman" panose="02020603050405020304" pitchFamily="18" charset="0"/>
                <a:cs typeface="Times New Roman" panose="02020603050405020304" pitchFamily="18" charset="0"/>
              </a:rPr>
              <a:t> cross-entropy).</a:t>
            </a:r>
          </a:p>
          <a:p>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How does this work?</a:t>
            </a:r>
          </a:p>
          <a:p>
            <a:pPr marL="0" indent="0">
              <a:buNone/>
            </a:pPr>
            <a:r>
              <a:rPr lang="en-US" b="1" dirty="0">
                <a:latin typeface="Times New Roman" panose="02020603050405020304" pitchFamily="18" charset="0"/>
                <a:cs typeface="Times New Roman" panose="02020603050405020304" pitchFamily="18" charset="0"/>
              </a:rPr>
              <a:t>Task in SFT</a:t>
            </a:r>
            <a:r>
              <a:rPr lang="en-US"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In SFT, the task is essentially a </a:t>
            </a:r>
            <a:r>
              <a:rPr lang="en-US" sz="2000" b="1" dirty="0">
                <a:latin typeface="Times New Roman" panose="02020603050405020304" pitchFamily="18" charset="0"/>
                <a:cs typeface="Times New Roman" panose="02020603050405020304" pitchFamily="18" charset="0"/>
              </a:rPr>
              <a:t>sequence generation task</a:t>
            </a:r>
            <a:r>
              <a:rPr lang="en-US" sz="2000" dirty="0">
                <a:latin typeface="Times New Roman" panose="02020603050405020304" pitchFamily="18" charset="0"/>
                <a:cs typeface="Times New Roman" panose="02020603050405020304" pitchFamily="18" charset="0"/>
              </a:rPr>
              <a:t>. The model is provided with a prompt (e.g., a question) and is trained to predict the next </a:t>
            </a:r>
            <a:r>
              <a:rPr lang="en-US" sz="2000" b="1" dirty="0">
                <a:latin typeface="Times New Roman" panose="02020603050405020304" pitchFamily="18" charset="0"/>
                <a:cs typeface="Times New Roman" panose="02020603050405020304" pitchFamily="18" charset="0"/>
              </a:rPr>
              <a:t>correct response</a:t>
            </a:r>
            <a:r>
              <a:rPr lang="en-US" sz="2000" dirty="0">
                <a:latin typeface="Times New Roman" panose="02020603050405020304" pitchFamily="18" charset="0"/>
                <a:cs typeface="Times New Roman" panose="02020603050405020304" pitchFamily="18" charset="0"/>
              </a:rPr>
              <a:t> as provided by a human annotator.</a:t>
            </a:r>
          </a:p>
          <a:p>
            <a:pPr lvl="1"/>
            <a:r>
              <a:rPr lang="en-US" sz="2000" dirty="0">
                <a:latin typeface="Times New Roman" panose="02020603050405020304" pitchFamily="18" charset="0"/>
                <a:cs typeface="Times New Roman" panose="02020603050405020304" pitchFamily="18" charset="0"/>
              </a:rPr>
              <a:t>The process is similar to </a:t>
            </a:r>
            <a:r>
              <a:rPr lang="en-US" sz="2000" b="1" dirty="0">
                <a:latin typeface="Times New Roman" panose="02020603050405020304" pitchFamily="18" charset="0"/>
                <a:cs typeface="Times New Roman" panose="02020603050405020304" pitchFamily="18" charset="0"/>
              </a:rPr>
              <a:t>multi-class classification</a:t>
            </a:r>
            <a:r>
              <a:rPr lang="en-US" sz="2000" dirty="0">
                <a:latin typeface="Times New Roman" panose="02020603050405020304" pitchFamily="18" charset="0"/>
                <a:cs typeface="Times New Roman" panose="02020603050405020304" pitchFamily="18" charset="0"/>
              </a:rPr>
              <a:t> where each possible token in the vocabulary is considered a class.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815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808E-CBA3-4E2D-B0BD-B073FD360A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0EE7BA-2CA3-458E-B418-F4879C6823CB}"/>
              </a:ext>
            </a:extLst>
          </p:cNvPr>
          <p:cNvSpPr>
            <a:spLocks noGrp="1"/>
          </p:cNvSpPr>
          <p:nvPr>
            <p:ph idx="1"/>
          </p:nvPr>
        </p:nvSpPr>
        <p:spPr/>
        <p:txBody>
          <a:bodyPr/>
          <a:lstStyle/>
          <a:p>
            <a:pPr marL="0" indent="0">
              <a:buNone/>
            </a:pPr>
            <a:r>
              <a:rPr lang="en-US" b="1" dirty="0"/>
              <a:t>Why </a:t>
            </a:r>
            <a:r>
              <a:rPr lang="en-US" b="1" dirty="0">
                <a:latin typeface="Times New Roman" panose="02020603050405020304" pitchFamily="18" charset="0"/>
                <a:cs typeface="Times New Roman" panose="02020603050405020304" pitchFamily="18" charset="0"/>
              </a:rPr>
              <a:t>Categorical</a:t>
            </a:r>
            <a:r>
              <a:rPr lang="en-US" b="1" dirty="0"/>
              <a:t> Cross-Entropy</a:t>
            </a:r>
            <a:r>
              <a:rPr lang="en-US" dirty="0"/>
              <a:t>:</a:t>
            </a:r>
          </a:p>
          <a:p>
            <a:pPr lvl="1"/>
            <a:r>
              <a:rPr lang="en-US" dirty="0"/>
              <a:t>The model outputs a </a:t>
            </a:r>
            <a:r>
              <a:rPr lang="en-US" b="1" dirty="0"/>
              <a:t>probability distribution</a:t>
            </a:r>
            <a:r>
              <a:rPr lang="en-US" dirty="0"/>
              <a:t> over the entire vocabulary for the next word (token) in the response.</a:t>
            </a:r>
          </a:p>
          <a:p>
            <a:pPr lvl="1"/>
            <a:r>
              <a:rPr lang="en-US" dirty="0"/>
              <a:t>Categorical cross-entropy is the standard loss function for multi-class classification tasks, and in this case, each token (word) in the vocabulary is treated as a class.</a:t>
            </a:r>
          </a:p>
          <a:p>
            <a:pPr lvl="1"/>
            <a:r>
              <a:rPr lang="en-US" dirty="0"/>
              <a:t>The model’s goal is to </a:t>
            </a:r>
            <a:r>
              <a:rPr lang="en-US" b="1" dirty="0"/>
              <a:t>minimize</a:t>
            </a:r>
            <a:r>
              <a:rPr lang="en-US" dirty="0"/>
              <a:t> the difference between its predicted probability for the correct token and the actual token as given in the human-labeled example.</a:t>
            </a:r>
          </a:p>
          <a:p>
            <a:pPr marL="0" indent="0">
              <a:buNone/>
            </a:pPr>
            <a:endParaRPr lang="en-IN" dirty="0"/>
          </a:p>
        </p:txBody>
      </p:sp>
    </p:spTree>
    <p:extLst>
      <p:ext uri="{BB962C8B-B14F-4D97-AF65-F5344CB8AC3E}">
        <p14:creationId xmlns:p14="http://schemas.microsoft.com/office/powerpoint/2010/main" val="272851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3945-8397-47EF-86E2-89BB534BD0B3}"/>
              </a:ext>
            </a:extLst>
          </p:cNvPr>
          <p:cNvSpPr>
            <a:spLocks noGrp="1"/>
          </p:cNvSpPr>
          <p:nvPr>
            <p:ph type="title"/>
          </p:nvPr>
        </p:nvSpPr>
        <p:spPr/>
        <p:txBody>
          <a:bodyPr/>
          <a:lstStyle/>
          <a:p>
            <a:r>
              <a:rPr lang="en-US" dirty="0"/>
              <a:t>Example of Categorical Cross-Entropy in </a:t>
            </a:r>
            <a:r>
              <a:rPr lang="en-US" dirty="0" err="1"/>
              <a:t>ChatGPT’s</a:t>
            </a:r>
            <a:r>
              <a:rPr lang="en-US" dirty="0"/>
              <a:t> SFT:</a:t>
            </a:r>
            <a:endParaRPr lang="en-IN" dirty="0"/>
          </a:p>
        </p:txBody>
      </p:sp>
      <p:sp>
        <p:nvSpPr>
          <p:cNvPr id="4" name="Rectangle 1">
            <a:extLst>
              <a:ext uri="{FF2B5EF4-FFF2-40B4-BE49-F238E27FC236}">
                <a16:creationId xmlns:a16="http://schemas.microsoft.com/office/drawing/2014/main" id="{8D0AB9C6-4A7D-4EB1-8596-6D2D2B0B7C06}"/>
              </a:ext>
            </a:extLst>
          </p:cNvPr>
          <p:cNvSpPr>
            <a:spLocks noGrp="1" noChangeArrowheads="1"/>
          </p:cNvSpPr>
          <p:nvPr>
            <p:ph idx="1"/>
          </p:nvPr>
        </p:nvSpPr>
        <p:spPr bwMode="auto">
          <a:xfrm>
            <a:off x="838200" y="1739138"/>
            <a:ext cx="10515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Let’s break it down with an example: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Input (conversation history)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Human: "What is the capital of France?"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 "The capital of France is ___"</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True label (ideal response from the human-labeled dataset)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"Paris"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Predicted output (probability distribution over the vocabulary)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predicts the next word (token) in the sequence with a probability distribution over the entire vocabulary. Let’s say it predicts: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a:ln>
                  <a:noFill/>
                </a:ln>
                <a:solidFill>
                  <a:schemeClr val="accent6">
                    <a:lumMod val="50000"/>
                  </a:schemeClr>
                </a:solidFill>
                <a:effectLst/>
                <a:latin typeface="Arial Unicode MS"/>
              </a:rPr>
              <a:t>{'London': 0.2, 'Paris': 0.7, 'Berlin': 0.05, 'Rome': 0.05}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this case, the model predicted "Paris" with a probability of 0.7, but its goal is to predict it with a probability close to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326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38A5-7944-47C3-858A-1C3F6532F5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C07FE1-8B03-4427-888C-194294C0ADF0}"/>
              </a:ext>
            </a:extLst>
          </p:cNvPr>
          <p:cNvSpPr>
            <a:spLocks noGrp="1"/>
          </p:cNvSpPr>
          <p:nvPr>
            <p:ph idx="1"/>
          </p:nvPr>
        </p:nvSpPr>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Categorical Cross-Entropy Loss Calculation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loss is calculated as the </a:t>
            </a:r>
            <a:r>
              <a:rPr lang="en-US" b="1" dirty="0">
                <a:latin typeface="Times New Roman" panose="02020603050405020304" pitchFamily="18" charset="0"/>
                <a:cs typeface="Times New Roman" panose="02020603050405020304" pitchFamily="18" charset="0"/>
              </a:rPr>
              <a:t>negative log likelihood</a:t>
            </a:r>
            <a:r>
              <a:rPr lang="en-US" dirty="0">
                <a:latin typeface="Times New Roman" panose="02020603050405020304" pitchFamily="18" charset="0"/>
                <a:cs typeface="Times New Roman" panose="02020603050405020304" pitchFamily="18" charset="0"/>
              </a:rPr>
              <a:t> of the correct word (in this case, "Paris").</a:t>
            </a:r>
          </a:p>
          <a:p>
            <a:r>
              <a:rPr lang="en-US" dirty="0">
                <a:latin typeface="Times New Roman" panose="02020603050405020304" pitchFamily="18" charset="0"/>
                <a:cs typeface="Times New Roman" panose="02020603050405020304" pitchFamily="18" charset="0"/>
              </a:rPr>
              <a:t>The formula for </a:t>
            </a:r>
            <a:r>
              <a:rPr lang="en-US" b="1" dirty="0">
                <a:latin typeface="Times New Roman" panose="02020603050405020304" pitchFamily="18" charset="0"/>
                <a:cs typeface="Times New Roman" panose="02020603050405020304" pitchFamily="18" charset="0"/>
              </a:rPr>
              <a:t>categorical cross-entropy</a:t>
            </a:r>
            <a:r>
              <a:rPr lang="en-US" dirty="0">
                <a:latin typeface="Times New Roman" panose="02020603050405020304" pitchFamily="18" charset="0"/>
                <a:cs typeface="Times New Roman" panose="02020603050405020304" pitchFamily="18" charset="0"/>
              </a:rPr>
              <a:t> is: </a:t>
            </a:r>
          </a:p>
          <a:p>
            <a:pPr marL="0" indent="0">
              <a:buNone/>
            </a:pPr>
            <a:r>
              <a:rPr lang="en-US" dirty="0">
                <a:latin typeface="Times New Roman" panose="02020603050405020304" pitchFamily="18" charset="0"/>
                <a:cs typeface="Times New Roman" panose="02020603050405020304" pitchFamily="18" charset="0"/>
              </a:rPr>
              <a:t>Loss = −∑(true probability × log(predicted probability))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this example, the true probability for "Paris" is 1, so the loss will be: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Loss= - log(0.7) = 0.155</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loss is backpropagated, and the model is updated to </a:t>
            </a:r>
            <a:r>
              <a:rPr lang="en-US" b="1" dirty="0">
                <a:latin typeface="Times New Roman" panose="02020603050405020304" pitchFamily="18" charset="0"/>
                <a:cs typeface="Times New Roman" panose="02020603050405020304" pitchFamily="18" charset="0"/>
              </a:rPr>
              <a:t>maximize the probability</a:t>
            </a:r>
            <a:r>
              <a:rPr lang="en-US" dirty="0">
                <a:latin typeface="Times New Roman" panose="02020603050405020304" pitchFamily="18" charset="0"/>
                <a:cs typeface="Times New Roman" panose="02020603050405020304" pitchFamily="18" charset="0"/>
              </a:rPr>
              <a:t> of predicting the correct tokens for future responses.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52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B356-C253-49D3-861C-9B13EC0A5B86}"/>
              </a:ext>
            </a:extLst>
          </p:cNvPr>
          <p:cNvSpPr>
            <a:spLocks noGrp="1"/>
          </p:cNvSpPr>
          <p:nvPr>
            <p:ph type="title"/>
          </p:nvPr>
        </p:nvSpPr>
        <p:spPr/>
        <p:txBody>
          <a:bodyPr/>
          <a:lstStyle/>
          <a:p>
            <a:r>
              <a:rPr lang="en-US" dirty="0"/>
              <a:t>Latent Space</a:t>
            </a:r>
            <a:endParaRPr lang="en-IN" dirty="0"/>
          </a:p>
        </p:txBody>
      </p:sp>
      <p:sp>
        <p:nvSpPr>
          <p:cNvPr id="3" name="Content Placeholder 2">
            <a:extLst>
              <a:ext uri="{FF2B5EF4-FFF2-40B4-BE49-F238E27FC236}">
                <a16:creationId xmlns:a16="http://schemas.microsoft.com/office/drawing/2014/main" id="{6950519E-51B7-4C2E-96F5-AEAD241783C9}"/>
              </a:ext>
            </a:extLst>
          </p:cNvPr>
          <p:cNvSpPr>
            <a:spLocks noGrp="1"/>
          </p:cNvSpPr>
          <p:nvPr>
            <p:ph idx="1"/>
          </p:nvPr>
        </p:nvSpPr>
        <p:spPr/>
        <p:txBody>
          <a:bodyPr>
            <a:normAutofit fontScale="92500" lnSpcReduction="20000"/>
          </a:bodyPr>
          <a:lstStyle/>
          <a:p>
            <a:r>
              <a:rPr lang="en-US" dirty="0"/>
              <a:t>Representation learning is a field within machine learning that focuses on learning efficient, meaningful, and often lower-dimensional representations of data, which can then be used for various tasks such as classification, clustering, or generation. These </a:t>
            </a:r>
            <a:r>
              <a:rPr lang="en-US" dirty="0" err="1"/>
              <a:t>representationns</a:t>
            </a:r>
            <a:r>
              <a:rPr lang="en-US" dirty="0"/>
              <a:t> often reside in what we refer to as a "latent space."</a:t>
            </a:r>
            <a:endParaRPr lang="en-IN" dirty="0"/>
          </a:p>
          <a:p>
            <a:endParaRPr lang="en-US" dirty="0"/>
          </a:p>
          <a:p>
            <a:pPr lvl="1"/>
            <a:r>
              <a:rPr lang="en-US" b="1" dirty="0"/>
              <a:t>Feature Space vs. Latent Space</a:t>
            </a:r>
          </a:p>
          <a:p>
            <a:pPr lvl="2"/>
            <a:r>
              <a:rPr lang="en-US" b="1" dirty="0"/>
              <a:t>Feature Space</a:t>
            </a:r>
            <a:r>
              <a:rPr lang="en-US" dirty="0"/>
              <a:t>: The feature space refers to the original space where the raw data is represented by its features or attributes. For instance, in image data, each pixel is a feature, so an image is represented by a vector of pixel values. This space can be very high-dimensional, especially for complex data like images, text, or audio.</a:t>
            </a:r>
          </a:p>
          <a:p>
            <a:pPr lvl="2"/>
            <a:r>
              <a:rPr lang="en-US" b="1" dirty="0"/>
              <a:t>Latent Space</a:t>
            </a:r>
            <a:r>
              <a:rPr lang="en-US" dirty="0"/>
              <a:t>: Latent space, on the other hand, is the transformed version of this feature space, typically lower-dimensional, where the model encodes the essential information needed to describe the data. It captures the underlying patterns or structures in the data, often in a way that is more efficient or more interpretable than the original feature space.</a:t>
            </a:r>
          </a:p>
        </p:txBody>
      </p:sp>
    </p:spTree>
    <p:extLst>
      <p:ext uri="{BB962C8B-B14F-4D97-AF65-F5344CB8AC3E}">
        <p14:creationId xmlns:p14="http://schemas.microsoft.com/office/powerpoint/2010/main" val="363891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DA46-9514-47AF-B81D-2042160B180D}"/>
              </a:ext>
            </a:extLst>
          </p:cNvPr>
          <p:cNvSpPr>
            <a:spLocks noGrp="1"/>
          </p:cNvSpPr>
          <p:nvPr>
            <p:ph type="title"/>
          </p:nvPr>
        </p:nvSpPr>
        <p:spPr/>
        <p:txBody>
          <a:bodyPr/>
          <a:lstStyle/>
          <a:p>
            <a:r>
              <a:rPr lang="en-US" dirty="0"/>
              <a:t>How Latent Space Facilitates Representation Learning</a:t>
            </a:r>
            <a:endParaRPr lang="en-IN" dirty="0"/>
          </a:p>
        </p:txBody>
      </p:sp>
      <p:sp>
        <p:nvSpPr>
          <p:cNvPr id="4" name="Rectangle 1">
            <a:extLst>
              <a:ext uri="{FF2B5EF4-FFF2-40B4-BE49-F238E27FC236}">
                <a16:creationId xmlns:a16="http://schemas.microsoft.com/office/drawing/2014/main" id="{331375F2-2378-424F-815C-FBA082E42ED3}"/>
              </a:ext>
            </a:extLst>
          </p:cNvPr>
          <p:cNvSpPr>
            <a:spLocks noGrp="1" noChangeArrowheads="1"/>
          </p:cNvSpPr>
          <p:nvPr>
            <p:ph idx="1"/>
          </p:nvPr>
        </p:nvSpPr>
        <p:spPr bwMode="auto">
          <a:xfrm>
            <a:off x="838199" y="2016136"/>
            <a:ext cx="10515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Dimensionality Reduction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During the process of representation learning, a model (like an autoencoder, PCA, or a neural network) reduces the dimensionality of the feature space and maps it into the latent space.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latent space is typically of lower dimensionality but captures the most salient features of the data. For instance, in images, this might mean focusing on features like edges, textures, or shapes rather than individual pixel values.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Learning Meaningful Representations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representations in the latent space are often more abstract and meaningful than those in the original feature space. For instance, in a deep neural network, different layers learn different levels of abstraction, with higher layers (closer to the output) often representing the data in a latent space that encodes high-level concepts (like the presence of certain objects in an image).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representations are what the model "understands" as the essence of the input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899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691B-D519-43FC-85F0-7EF781B14220}"/>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2E6B6A97-24A2-4301-9AAD-3253D1675F88}"/>
              </a:ext>
            </a:extLst>
          </p:cNvPr>
          <p:cNvSpPr>
            <a:spLocks noGrp="1" noChangeArrowheads="1"/>
          </p:cNvSpPr>
          <p:nvPr>
            <p:ph idx="1"/>
          </p:nvPr>
        </p:nvSpPr>
        <p:spPr bwMode="auto">
          <a:xfrm>
            <a:off x="838199" y="2154635"/>
            <a:ext cx="105155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Smooth Interpolations and Generative Capabilities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latent space is often structured in a way that allows for smooth interpolations between points, meaning that small changes in the latent variables result in gradual changes in the generated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generative models like GANs or VAEs, this means you can smoothly transition between different generated outputs by interpolating between points in the latent space.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Transfer Learning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transfer learning, the representations learned by a model on one task are used as features for a different, related task. These representations typically reside in a latent space learned by the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a model trained on a large dataset of images can learn a latent space that captures general features like shapes and textures, which can then be fine-tuned for a specific task, such as identifying specific objects in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7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4ABB-CD0A-4309-BB26-AC3F4BA23A26}"/>
              </a:ext>
            </a:extLst>
          </p:cNvPr>
          <p:cNvSpPr>
            <a:spLocks noGrp="1"/>
          </p:cNvSpPr>
          <p:nvPr>
            <p:ph type="title"/>
          </p:nvPr>
        </p:nvSpPr>
        <p:spPr/>
        <p:txBody>
          <a:bodyPr/>
          <a:lstStyle/>
          <a:p>
            <a:r>
              <a:rPr lang="en-US" dirty="0"/>
              <a:t>Steps in creating a Generative Model</a:t>
            </a:r>
            <a:endParaRPr lang="en-IN" dirty="0"/>
          </a:p>
        </p:txBody>
      </p:sp>
      <p:sp>
        <p:nvSpPr>
          <p:cNvPr id="4" name="Rectangle 1">
            <a:extLst>
              <a:ext uri="{FF2B5EF4-FFF2-40B4-BE49-F238E27FC236}">
                <a16:creationId xmlns:a16="http://schemas.microsoft.com/office/drawing/2014/main" id="{C24553F8-4291-4D5C-9C5D-3073E2735F5D}"/>
              </a:ext>
            </a:extLst>
          </p:cNvPr>
          <p:cNvSpPr>
            <a:spLocks noGrp="1" noChangeArrowheads="1"/>
          </p:cNvSpPr>
          <p:nvPr>
            <p:ph idx="1"/>
          </p:nvPr>
        </p:nvSpPr>
        <p:spPr bwMode="auto">
          <a:xfrm>
            <a:off x="838200" y="2154637"/>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Preparation:</a:t>
            </a:r>
            <a:r>
              <a:rPr kumimoji="0" lang="en-US" altLang="en-US" sz="1800" b="0" i="0" u="none" strike="noStrike" cap="none" normalizeH="0" baseline="0" dirty="0">
                <a:ln>
                  <a:noFill/>
                </a:ln>
                <a:solidFill>
                  <a:schemeClr val="tx1"/>
                </a:solidFill>
                <a:effectLst/>
                <a:latin typeface="Arial" panose="020B0604020202020204" pitchFamily="34" charset="0"/>
              </a:rPr>
              <a:t> Clean, tokenize, and preprocess raw text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Pretraining (Self-Supervised Learning):</a:t>
            </a:r>
            <a:r>
              <a:rPr kumimoji="0" lang="en-US" altLang="en-US" sz="1800" b="0" i="0" u="none" strike="noStrike" cap="none" normalizeH="0" baseline="0" dirty="0">
                <a:ln>
                  <a:noFill/>
                </a:ln>
                <a:solidFill>
                  <a:schemeClr val="tx1"/>
                </a:solidFill>
                <a:effectLst/>
                <a:latin typeface="Arial" panose="020B0604020202020204" pitchFamily="34" charset="0"/>
              </a:rPr>
              <a:t> Train the model using unsupervised tasks like MLM and NSP to understand language patterns.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Supervised Fine-Tuning:</a:t>
            </a:r>
            <a:r>
              <a:rPr kumimoji="0" lang="en-US" altLang="en-US" sz="1800" b="0" i="0" u="none" strike="noStrike" cap="none" normalizeH="0" baseline="0" dirty="0">
                <a:ln>
                  <a:noFill/>
                </a:ln>
                <a:solidFill>
                  <a:schemeClr val="tx1"/>
                </a:solidFill>
                <a:effectLst/>
                <a:latin typeface="Arial" panose="020B0604020202020204" pitchFamily="34" charset="0"/>
              </a:rPr>
              <a:t> Fine-tune the model on curated human-labeled data for specific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Reward Modeling:</a:t>
            </a:r>
            <a:r>
              <a:rPr kumimoji="0" lang="en-US" altLang="en-US" sz="1800" b="0" i="0" u="none" strike="noStrike" cap="none" normalizeH="0" baseline="0" dirty="0">
                <a:ln>
                  <a:noFill/>
                </a:ln>
                <a:solidFill>
                  <a:schemeClr val="tx1"/>
                </a:solidFill>
                <a:effectLst/>
                <a:latin typeface="Arial" panose="020B0604020202020204" pitchFamily="34" charset="0"/>
              </a:rPr>
              <a:t> Train a model to rank responses based on human feedback.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Reinforcement Learning (RLHF):</a:t>
            </a:r>
            <a:r>
              <a:rPr kumimoji="0" lang="en-US" altLang="en-US" sz="1800" b="0" i="0" u="none" strike="noStrike" cap="none" normalizeH="0" baseline="0" dirty="0">
                <a:ln>
                  <a:noFill/>
                </a:ln>
                <a:solidFill>
                  <a:schemeClr val="tx1"/>
                </a:solidFill>
                <a:effectLst/>
                <a:latin typeface="Arial" panose="020B0604020202020204" pitchFamily="34" charset="0"/>
              </a:rPr>
              <a:t> Use reinforcement learning to optimize the model further using the reward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Deploy the model and monitor its performance for continuous improvements. </a:t>
            </a:r>
          </a:p>
        </p:txBody>
      </p:sp>
    </p:spTree>
    <p:extLst>
      <p:ext uri="{BB962C8B-B14F-4D97-AF65-F5344CB8AC3E}">
        <p14:creationId xmlns:p14="http://schemas.microsoft.com/office/powerpoint/2010/main" val="239716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5B8A-95C1-43A5-A128-DD2998588BFC}"/>
              </a:ext>
            </a:extLst>
          </p:cNvPr>
          <p:cNvSpPr>
            <a:spLocks noGrp="1"/>
          </p:cNvSpPr>
          <p:nvPr>
            <p:ph type="title"/>
          </p:nvPr>
        </p:nvSpPr>
        <p:spPr>
          <a:xfrm>
            <a:off x="838200" y="0"/>
            <a:ext cx="10515600" cy="1325563"/>
          </a:xfrm>
        </p:spPr>
        <p:txBody>
          <a:bodyPr/>
          <a:lstStyle/>
          <a:p>
            <a:r>
              <a:rPr lang="en-US" dirty="0"/>
              <a:t>How Chat GPT is Trained</a:t>
            </a:r>
            <a:endParaRPr lang="en-IN" dirty="0"/>
          </a:p>
        </p:txBody>
      </p:sp>
      <p:pic>
        <p:nvPicPr>
          <p:cNvPr id="9" name="Picture 8">
            <a:extLst>
              <a:ext uri="{FF2B5EF4-FFF2-40B4-BE49-F238E27FC236}">
                <a16:creationId xmlns:a16="http://schemas.microsoft.com/office/drawing/2014/main" id="{9244CF2A-2FA7-424C-A6D3-F082AA3178C5}"/>
              </a:ext>
            </a:extLst>
          </p:cNvPr>
          <p:cNvPicPr>
            <a:picLocks noChangeAspect="1"/>
          </p:cNvPicPr>
          <p:nvPr/>
        </p:nvPicPr>
        <p:blipFill>
          <a:blip r:embed="rId2"/>
          <a:stretch>
            <a:fillRect/>
          </a:stretch>
        </p:blipFill>
        <p:spPr>
          <a:xfrm>
            <a:off x="838200" y="1142325"/>
            <a:ext cx="6011114" cy="5649113"/>
          </a:xfrm>
          <a:prstGeom prst="rect">
            <a:avLst/>
          </a:prstGeom>
        </p:spPr>
      </p:pic>
    </p:spTree>
    <p:extLst>
      <p:ext uri="{BB962C8B-B14F-4D97-AF65-F5344CB8AC3E}">
        <p14:creationId xmlns:p14="http://schemas.microsoft.com/office/powerpoint/2010/main" val="271747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111E-D9FC-4923-B280-918D874BC879}"/>
              </a:ext>
            </a:extLst>
          </p:cNvPr>
          <p:cNvSpPr>
            <a:spLocks noGrp="1"/>
          </p:cNvSpPr>
          <p:nvPr>
            <p:ph type="title"/>
          </p:nvPr>
        </p:nvSpPr>
        <p:spPr/>
        <p:txBody>
          <a:bodyPr/>
          <a:lstStyle/>
          <a:p>
            <a:r>
              <a:rPr lang="en-US" dirty="0"/>
              <a:t>Stage 1 Generative Pre-training </a:t>
            </a:r>
            <a:endParaRPr lang="en-IN" dirty="0"/>
          </a:p>
        </p:txBody>
      </p:sp>
      <p:sp>
        <p:nvSpPr>
          <p:cNvPr id="3" name="Content Placeholder 2">
            <a:extLst>
              <a:ext uri="{FF2B5EF4-FFF2-40B4-BE49-F238E27FC236}">
                <a16:creationId xmlns:a16="http://schemas.microsoft.com/office/drawing/2014/main" id="{5609B83C-9052-43BB-BE5D-94964CBA4C7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DC8CBBB2-A986-4FD6-81B5-AC3E71500F5D}"/>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58898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DF03-F62E-4F73-98AC-6DEA467718F5}"/>
              </a:ext>
            </a:extLst>
          </p:cNvPr>
          <p:cNvSpPr>
            <a:spLocks noGrp="1"/>
          </p:cNvSpPr>
          <p:nvPr>
            <p:ph type="title"/>
          </p:nvPr>
        </p:nvSpPr>
        <p:spPr/>
        <p:txBody>
          <a:bodyPr/>
          <a:lstStyle/>
          <a:p>
            <a:r>
              <a:rPr lang="en-US" dirty="0"/>
              <a:t>Stage -1</a:t>
            </a:r>
            <a:endParaRPr lang="en-IN" dirty="0"/>
          </a:p>
        </p:txBody>
      </p:sp>
      <p:sp>
        <p:nvSpPr>
          <p:cNvPr id="3" name="Content Placeholder 2">
            <a:extLst>
              <a:ext uri="{FF2B5EF4-FFF2-40B4-BE49-F238E27FC236}">
                <a16:creationId xmlns:a16="http://schemas.microsoft.com/office/drawing/2014/main" id="{EAACC9A7-59EC-40E4-AD7A-C4786FEFFAE6}"/>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Collect and clean raw data for pretraining the model.</a:t>
            </a:r>
          </a:p>
          <a:p>
            <a:r>
              <a:rPr lang="en-US" b="1" dirty="0">
                <a:latin typeface="Times New Roman" panose="02020603050405020304" pitchFamily="18" charset="0"/>
                <a:cs typeface="Times New Roman" panose="02020603050405020304" pitchFamily="18" charset="0"/>
              </a:rPr>
              <a:t>Key Components: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Gather large-scale datasets from various sources like books, websites, or text documents.</a:t>
            </a:r>
          </a:p>
          <a:p>
            <a:pPr lvl="1"/>
            <a:r>
              <a:rPr lang="en-US" b="1" dirty="0">
                <a:latin typeface="Times New Roman" panose="02020603050405020304" pitchFamily="18" charset="0"/>
                <a:cs typeface="Times New Roman" panose="02020603050405020304" pitchFamily="18" charset="0"/>
              </a:rPr>
              <a:t>Data Cleaning:</a:t>
            </a:r>
            <a:r>
              <a:rPr lang="en-US" dirty="0">
                <a:latin typeface="Times New Roman" panose="02020603050405020304" pitchFamily="18" charset="0"/>
                <a:cs typeface="Times New Roman" panose="02020603050405020304" pitchFamily="18" charset="0"/>
              </a:rPr>
              <a:t> Clean the data by removing noise (e.g., special characters, incomplete sentences) and handling missing data or outliers. Preprocessing is crucial to ensure the model doesn't learn from noisy data.</a:t>
            </a:r>
          </a:p>
          <a:p>
            <a:pPr lvl="1"/>
            <a:r>
              <a:rPr lang="en-US" b="1" dirty="0">
                <a:latin typeface="Times New Roman" panose="02020603050405020304" pitchFamily="18" charset="0"/>
                <a:cs typeface="Times New Roman" panose="02020603050405020304" pitchFamily="18" charset="0"/>
              </a:rPr>
              <a:t>Tokenization:</a:t>
            </a:r>
            <a:r>
              <a:rPr lang="en-US" dirty="0">
                <a:latin typeface="Times New Roman" panose="02020603050405020304" pitchFamily="18" charset="0"/>
                <a:cs typeface="Times New Roman" panose="02020603050405020304" pitchFamily="18" charset="0"/>
              </a:rPr>
              <a:t> Convert the cleaned text into tokens (small units like words or </a:t>
            </a:r>
            <a:r>
              <a:rPr lang="en-US" dirty="0" err="1">
                <a:latin typeface="Times New Roman" panose="02020603050405020304" pitchFamily="18" charset="0"/>
                <a:cs typeface="Times New Roman" panose="02020603050405020304" pitchFamily="18" charset="0"/>
              </a:rPr>
              <a:t>subwords</a:t>
            </a:r>
            <a:r>
              <a:rPr lang="en-US" dirty="0">
                <a:latin typeface="Times New Roman" panose="02020603050405020304" pitchFamily="18" charset="0"/>
                <a:cs typeface="Times New Roman" panose="02020603050405020304" pitchFamily="18" charset="0"/>
              </a:rPr>
              <a:t>). This is done using tokenizers like </a:t>
            </a:r>
            <a:r>
              <a:rPr lang="en-US" dirty="0">
                <a:solidFill>
                  <a:srgbClr val="FF0000"/>
                </a:solidFill>
                <a:latin typeface="Times New Roman" panose="02020603050405020304" pitchFamily="18" charset="0"/>
                <a:cs typeface="Times New Roman" panose="02020603050405020304" pitchFamily="18" charset="0"/>
              </a:rPr>
              <a:t>Byte Pair Encoding (BPE) or </a:t>
            </a:r>
            <a:r>
              <a:rPr lang="en-US" dirty="0" err="1">
                <a:solidFill>
                  <a:srgbClr val="FF0000"/>
                </a:solidFill>
                <a:latin typeface="Times New Roman" panose="02020603050405020304" pitchFamily="18" charset="0"/>
                <a:cs typeface="Times New Roman" panose="02020603050405020304" pitchFamily="18" charset="0"/>
              </a:rPr>
              <a:t>WordPiece</a:t>
            </a:r>
            <a:r>
              <a:rPr lang="en-US" dirty="0">
                <a:latin typeface="Times New Roman" panose="02020603050405020304" pitchFamily="18" charset="0"/>
                <a:cs typeface="Times New Roman" panose="02020603050405020304" pitchFamily="18" charset="0"/>
              </a:rPr>
              <a:t>. The tokenization process breaks the text into manageable chunks and assigns each token a unique index.</a:t>
            </a:r>
          </a:p>
          <a:p>
            <a:pPr lvl="1"/>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 The raw text is converted into numerical data (tokens) that the model can understand and use for training.</a:t>
            </a:r>
          </a:p>
          <a:p>
            <a:endParaRPr lang="en-IN" dirty="0"/>
          </a:p>
        </p:txBody>
      </p:sp>
    </p:spTree>
    <p:extLst>
      <p:ext uri="{BB962C8B-B14F-4D97-AF65-F5344CB8AC3E}">
        <p14:creationId xmlns:p14="http://schemas.microsoft.com/office/powerpoint/2010/main" val="314334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5910</TotalTime>
  <Words>2095</Words>
  <Application>Microsoft Office PowerPoint</Application>
  <PresentationFormat>Widescreen</PresentationFormat>
  <Paragraphs>140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Unicode MS</vt:lpstr>
      <vt:lpstr>Calibri</vt:lpstr>
      <vt:lpstr>Calibri Light</vt:lpstr>
      <vt:lpstr>Times New Roman</vt:lpstr>
      <vt:lpstr>Office Theme</vt:lpstr>
      <vt:lpstr>Representation Learning</vt:lpstr>
      <vt:lpstr>Representation Learning</vt:lpstr>
      <vt:lpstr>Latent Space</vt:lpstr>
      <vt:lpstr>How Latent Space Facilitates Representation Learning</vt:lpstr>
      <vt:lpstr>PowerPoint Presentation</vt:lpstr>
      <vt:lpstr>Steps in creating a Generative Model</vt:lpstr>
      <vt:lpstr>How Chat GPT is Trained</vt:lpstr>
      <vt:lpstr>Stage 1 Generative Pre-training </vt:lpstr>
      <vt:lpstr>Stage -1</vt:lpstr>
      <vt:lpstr>Stage -1 </vt:lpstr>
      <vt:lpstr>Stage 2 Supervised Fine Tuning</vt:lpstr>
      <vt:lpstr>Stage 2 Supervised Fine Tuning</vt:lpstr>
      <vt:lpstr>Stage 2 Supervised Fine Tuning</vt:lpstr>
      <vt:lpstr>Stage -2 Supervised Fine-Tuning (SFT)</vt:lpstr>
      <vt:lpstr>Stage -2 </vt:lpstr>
      <vt:lpstr>Stage -2 </vt:lpstr>
      <vt:lpstr>Stage -2 </vt:lpstr>
      <vt:lpstr>Stage-3 </vt:lpstr>
      <vt:lpstr>Appendix</vt:lpstr>
      <vt:lpstr>SGD</vt:lpstr>
      <vt:lpstr>SGD</vt:lpstr>
      <vt:lpstr>Categorical Cross Entropy / Softmax Cross Entropy</vt:lpstr>
      <vt:lpstr>PowerPoint Presentation</vt:lpstr>
      <vt:lpstr>Example of Categorical Cross-Entropy in ChatGPT’s SFT: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SUSHREE Wriddhima Panda(00003878091)</dc:creator>
  <cp:lastModifiedBy>SUSHREE Wriddhima Panda(00003878091)</cp:lastModifiedBy>
  <cp:revision>16</cp:revision>
  <dcterms:created xsi:type="dcterms:W3CDTF">2024-09-03T10:23:32Z</dcterms:created>
  <dcterms:modified xsi:type="dcterms:W3CDTF">2024-09-09T08:12:36Z</dcterms:modified>
</cp:coreProperties>
</file>