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57f7875f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57f7875f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57f7875f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57f7875f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8322dd41a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8322dd41a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322dd41a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8322dd41a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322dd41a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322dd41a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322dd41a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322dd41a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8322dd41a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8322dd41a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322dd41a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8322dd41a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322dd41a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322dd41a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322dd41a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8322dd41a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57f7875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57f7875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8322dd41a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8322dd41a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322dd41a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8322dd41a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8322dd41a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8322dd41a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8322dd41a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8322dd41a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8322dd41a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8322dd41a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322dd41a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8322dd41a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8322dd41a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8322dd41a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8322dd41a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8322dd41a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8322dd41a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8322dd41a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8322dd41a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8322dd41a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57f7875f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57f7875f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8322dd41a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8322dd41a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8322dd41a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8322dd41a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8322dd41a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8322dd41a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8322dd41a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8322dd41a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8322dd41a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8322dd41a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57f7875f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57f7875f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57f7875f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57f7875f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f57f7875f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f57f7875f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57f7875f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57f7875f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57f7875f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57f7875f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57f7875f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57f7875f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GenAI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Masked Language Model</a:t>
            </a:r>
            <a:endParaRPr/>
          </a:p>
          <a:p>
            <a:pPr indent="0" lvl="0" marL="0" rtl="0" algn="l">
              <a:spcBef>
                <a:spcPts val="0"/>
              </a:spcBef>
              <a:spcAft>
                <a:spcPts val="0"/>
              </a:spcAft>
              <a:buNone/>
            </a:pPr>
            <a:r>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2. </a:t>
            </a:r>
            <a:r>
              <a:rPr b="1" lang="en-GB" sz="1400">
                <a:solidFill>
                  <a:schemeClr val="dk1"/>
                </a:solidFill>
              </a:rPr>
              <a:t>Fine-tuning:</a:t>
            </a:r>
            <a:endParaRPr b="1" sz="1400">
              <a:solidFill>
                <a:schemeClr val="dk1"/>
              </a:solidFill>
            </a:endParaRPr>
          </a:p>
          <a:p>
            <a:pPr indent="-317500" lvl="0" marL="457200" rtl="0" algn="l">
              <a:spcBef>
                <a:spcPts val="1200"/>
              </a:spcBef>
              <a:spcAft>
                <a:spcPts val="0"/>
              </a:spcAft>
              <a:buClr>
                <a:schemeClr val="dk1"/>
              </a:buClr>
              <a:buSzPts val="1400"/>
              <a:buChar char="●"/>
            </a:pPr>
            <a:r>
              <a:rPr lang="en-GB" sz="1400">
                <a:solidFill>
                  <a:schemeClr val="dk1"/>
                </a:solidFill>
              </a:rPr>
              <a:t>Once pre-trained, the MLM can be fine-tuned for specific downstream tasks, such as:</a:t>
            </a:r>
            <a:endParaRPr sz="1400">
              <a:solidFill>
                <a:schemeClr val="dk1"/>
              </a:solidFill>
            </a:endParaRPr>
          </a:p>
          <a:p>
            <a:pPr indent="-317500" lvl="1" marL="914400" rtl="0" algn="l">
              <a:spcBef>
                <a:spcPts val="0"/>
              </a:spcBef>
              <a:spcAft>
                <a:spcPts val="0"/>
              </a:spcAft>
              <a:buClr>
                <a:schemeClr val="dk1"/>
              </a:buClr>
              <a:buSzPts val="1400"/>
              <a:buChar char="○"/>
            </a:pPr>
            <a:r>
              <a:rPr b="1" lang="en-GB">
                <a:solidFill>
                  <a:schemeClr val="dk1"/>
                </a:solidFill>
              </a:rPr>
              <a:t>Question Answering:</a:t>
            </a:r>
            <a:r>
              <a:rPr lang="en-GB">
                <a:solidFill>
                  <a:schemeClr val="dk1"/>
                </a:solidFill>
              </a:rPr>
              <a:t> Predicting the answer to a question based on a given context.</a:t>
            </a:r>
            <a:endParaRPr>
              <a:solidFill>
                <a:schemeClr val="dk1"/>
              </a:solidFill>
            </a:endParaRPr>
          </a:p>
          <a:p>
            <a:pPr indent="-317500" lvl="1" marL="914400" rtl="0" algn="l">
              <a:spcBef>
                <a:spcPts val="0"/>
              </a:spcBef>
              <a:spcAft>
                <a:spcPts val="0"/>
              </a:spcAft>
              <a:buClr>
                <a:schemeClr val="dk1"/>
              </a:buClr>
              <a:buSzPts val="1400"/>
              <a:buChar char="○"/>
            </a:pPr>
            <a:r>
              <a:rPr b="1" lang="en-GB">
                <a:solidFill>
                  <a:schemeClr val="dk1"/>
                </a:solidFill>
              </a:rPr>
              <a:t>Text Summarization:</a:t>
            </a:r>
            <a:r>
              <a:rPr lang="en-GB">
                <a:solidFill>
                  <a:schemeClr val="dk1"/>
                </a:solidFill>
              </a:rPr>
              <a:t> Generating a concise summary of a long piece of text.</a:t>
            </a:r>
            <a:endParaRPr>
              <a:solidFill>
                <a:schemeClr val="dk1"/>
              </a:solidFill>
            </a:endParaRPr>
          </a:p>
          <a:p>
            <a:pPr indent="-317500" lvl="1" marL="914400" rtl="0" algn="l">
              <a:spcBef>
                <a:spcPts val="0"/>
              </a:spcBef>
              <a:spcAft>
                <a:spcPts val="0"/>
              </a:spcAft>
              <a:buClr>
                <a:schemeClr val="dk1"/>
              </a:buClr>
              <a:buSzPts val="1400"/>
              <a:buChar char="○"/>
            </a:pPr>
            <a:r>
              <a:rPr b="1" lang="en-GB">
                <a:solidFill>
                  <a:schemeClr val="dk1"/>
                </a:solidFill>
              </a:rPr>
              <a:t>Text Generation:</a:t>
            </a:r>
            <a:r>
              <a:rPr lang="en-GB">
                <a:solidFill>
                  <a:schemeClr val="dk1"/>
                </a:solidFill>
              </a:rPr>
              <a:t> Generating new text, such as stories or poems.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Masked Language Model</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400">
                <a:solidFill>
                  <a:schemeClr val="dk1"/>
                </a:solidFill>
              </a:rPr>
              <a:t>Key advantages of MLMs:</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Pre-training on large datasets:</a:t>
            </a:r>
            <a:r>
              <a:rPr lang="en-GB" sz="1400">
                <a:solidFill>
                  <a:schemeClr val="dk1"/>
                </a:solidFill>
              </a:rPr>
              <a:t> MLMs can be trained on massive amounts of text data, allowing them to learn complex language patterns.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Transfer learning:</a:t>
            </a:r>
            <a:r>
              <a:rPr lang="en-GB" sz="1400">
                <a:solidFill>
                  <a:schemeClr val="dk1"/>
                </a:solidFill>
              </a:rPr>
              <a:t> The pre-trained model can be fine-tuned for various downstream tasks, saving time and resources.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State-of-the-art performance:</a:t>
            </a:r>
            <a:r>
              <a:rPr lang="en-GB" sz="1400">
                <a:solidFill>
                  <a:schemeClr val="dk1"/>
                </a:solidFill>
              </a:rPr>
              <a:t> MLMs have achieved state-of-the-art results on many NLP benchmarks.</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GB" sz="1400">
                <a:solidFill>
                  <a:schemeClr val="dk1"/>
                </a:solidFill>
              </a:rPr>
              <a:t>Popular examples of MLMs:</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BERT (Bidirectional Encoder Representations from Transformers):</a:t>
            </a:r>
            <a:r>
              <a:rPr lang="en-GB" sz="1400">
                <a:solidFill>
                  <a:schemeClr val="dk1"/>
                </a:solidFill>
              </a:rPr>
              <a:t> One of the most widely used MLMs, developed by Google AI.</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RoBERTa (Robustly Optimized BERT):</a:t>
            </a:r>
            <a:r>
              <a:rPr lang="en-GB" sz="1400">
                <a:solidFill>
                  <a:schemeClr val="dk1"/>
                </a:solidFill>
              </a:rPr>
              <a:t> A variant of BERT with improved training techniques.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GPT-3 (Generative Pre-trained Transformer 3):</a:t>
            </a:r>
            <a:r>
              <a:rPr lang="en-GB" sz="1400">
                <a:solidFill>
                  <a:schemeClr val="dk1"/>
                </a:solidFill>
              </a:rPr>
              <a:t> A large-scale MLM capable of generating human-quality text.</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Foundation Models</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400">
                <a:solidFill>
                  <a:schemeClr val="dk1"/>
                </a:solidFill>
              </a:rPr>
              <a:t>A foundation model is a large-scale artificial intelligence (AI) model, pre-trained on massive datasets of text, code, or other forms of data.</a:t>
            </a:r>
            <a:r>
              <a:rPr lang="en-GB" sz="1400">
                <a:solidFill>
                  <a:schemeClr val="dk1"/>
                </a:solidFill>
              </a:rPr>
              <a:t> These models are designed to capture and understand complex patterns and relationships within the data, enabling them to perform a wide range of tasks with minimal or no additional training.</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GB" sz="1400">
                <a:solidFill>
                  <a:schemeClr val="dk1"/>
                </a:solidFill>
              </a:rPr>
              <a:t>Key characteristics of foundation models:</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Large scale:</a:t>
            </a:r>
            <a:r>
              <a:rPr lang="en-GB" sz="1400">
                <a:solidFill>
                  <a:schemeClr val="dk1"/>
                </a:solidFill>
              </a:rPr>
              <a:t> They are trained on billions or trillions of data points.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Generality:</a:t>
            </a:r>
            <a:r>
              <a:rPr lang="en-GB" sz="1400">
                <a:solidFill>
                  <a:schemeClr val="dk1"/>
                </a:solidFill>
              </a:rPr>
              <a:t> They can be adapted to perform a variety of tasks, such as text generation, image generation, and translation.</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Transfer learning:</a:t>
            </a:r>
            <a:r>
              <a:rPr lang="en-GB" sz="1400">
                <a:solidFill>
                  <a:schemeClr val="dk1"/>
                </a:solidFill>
              </a:rPr>
              <a:t> They can be fine-tuned for specific tasks using relatively small amounts of data.</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Some common foundation models</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chemeClr val="dk1"/>
              </a:buClr>
              <a:buSzPts val="1400"/>
              <a:buAutoNum type="arabicPeriod"/>
            </a:pPr>
            <a:r>
              <a:rPr b="1" lang="en-GB" sz="1400">
                <a:solidFill>
                  <a:schemeClr val="dk1"/>
                </a:solidFill>
              </a:rPr>
              <a:t>Variational Autoencoders (VAEs):</a:t>
            </a:r>
            <a:endParaRPr b="1"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How they work:</a:t>
            </a:r>
            <a:r>
              <a:rPr lang="en-GB" sz="1400">
                <a:solidFill>
                  <a:schemeClr val="dk1"/>
                </a:solidFill>
              </a:rPr>
              <a:t> VAEs use a probabilistic approach to encode and decode data, learning a latent representation that captures the underlying structure of the data.</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Applications:</a:t>
            </a:r>
            <a:r>
              <a:rPr lang="en-GB" sz="1400">
                <a:solidFill>
                  <a:schemeClr val="dk1"/>
                </a:solidFill>
              </a:rPr>
              <a:t> Image generation, text generation, and density estimation.</a:t>
            </a:r>
            <a:endParaRPr sz="1400">
              <a:solidFill>
                <a:schemeClr val="dk1"/>
              </a:solidFill>
            </a:endParaRPr>
          </a:p>
          <a:p>
            <a:pPr indent="0" lvl="0" marL="457200" rtl="0" algn="l">
              <a:spcBef>
                <a:spcPts val="1200"/>
              </a:spcBef>
              <a:spcAft>
                <a:spcPts val="0"/>
              </a:spcAft>
              <a:buNone/>
            </a:pPr>
            <a:r>
              <a:t/>
            </a:r>
            <a:endParaRPr sz="1400">
              <a:solidFill>
                <a:schemeClr val="dk1"/>
              </a:solidFill>
            </a:endParaRPr>
          </a:p>
          <a:p>
            <a:pPr indent="-317500" lvl="0" marL="457200" rtl="0" algn="l">
              <a:spcBef>
                <a:spcPts val="1200"/>
              </a:spcBef>
              <a:spcAft>
                <a:spcPts val="0"/>
              </a:spcAft>
              <a:buClr>
                <a:schemeClr val="dk1"/>
              </a:buClr>
              <a:buSzPts val="1400"/>
              <a:buAutoNum type="arabicPeriod"/>
            </a:pPr>
            <a:r>
              <a:rPr b="1" lang="en-GB" sz="1400">
                <a:solidFill>
                  <a:schemeClr val="dk1"/>
                </a:solidFill>
              </a:rPr>
              <a:t>Generative Adversarial Networks (GANs):</a:t>
            </a:r>
            <a:endParaRPr b="1"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How they work:</a:t>
            </a:r>
            <a:r>
              <a:rPr lang="en-GB" sz="1400">
                <a:solidFill>
                  <a:schemeClr val="dk1"/>
                </a:solidFill>
              </a:rPr>
              <a:t> GANs consist of two neural networks: a generator that creates new data and a discriminator that evaluates the generated data. They compete to improve each other's performance.</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Applications:</a:t>
            </a:r>
            <a:r>
              <a:rPr lang="en-GB" sz="1400">
                <a:solidFill>
                  <a:schemeClr val="dk1"/>
                </a:solidFill>
              </a:rPr>
              <a:t> Image generation, video generation, and style transfer.</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Some common foundation models</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400">
                <a:solidFill>
                  <a:schemeClr val="dk1"/>
                </a:solidFill>
              </a:rPr>
              <a:t>3. Autoregressive Models:</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How they work:</a:t>
            </a:r>
            <a:r>
              <a:rPr lang="en-GB" sz="1400">
                <a:solidFill>
                  <a:schemeClr val="dk1"/>
                </a:solidFill>
              </a:rPr>
              <a:t> These models generate data sequentially, predicting the next element based on the previous ones.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Applications:</a:t>
            </a:r>
            <a:r>
              <a:rPr lang="en-GB" sz="1400">
                <a:solidFill>
                  <a:schemeClr val="dk1"/>
                </a:solidFill>
              </a:rPr>
              <a:t> Text generation, music generation, and time series forecasting.</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GB" sz="1400">
                <a:solidFill>
                  <a:schemeClr val="dk1"/>
                </a:solidFill>
              </a:rPr>
              <a:t>4. Diffusion Models:</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How they work:</a:t>
            </a:r>
            <a:r>
              <a:rPr lang="en-GB" sz="1400">
                <a:solidFill>
                  <a:schemeClr val="dk1"/>
                </a:solidFill>
              </a:rPr>
              <a:t> Diffusion models gradually add noise to the data and then learn to reverse the process, generating new data.</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Applications:</a:t>
            </a:r>
            <a:r>
              <a:rPr lang="en-GB" sz="1400">
                <a:solidFill>
                  <a:schemeClr val="dk1"/>
                </a:solidFill>
              </a:rPr>
              <a:t> Image generation, audio generation, and text generation.</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Some common foundation models</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b="1" lang="en-GB" sz="1400">
                <a:solidFill>
                  <a:schemeClr val="dk1"/>
                </a:solidFill>
              </a:rPr>
              <a:t>5. Energy-Based Models:</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How they work:</a:t>
            </a:r>
            <a:r>
              <a:rPr lang="en-GB" sz="1400">
                <a:solidFill>
                  <a:schemeClr val="dk1"/>
                </a:solidFill>
              </a:rPr>
              <a:t> These models define an energy function that measures the likelihood of a given data point. They can be used to generate new data by sampling from the distribution defined by the energy function.</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Applications:</a:t>
            </a:r>
            <a:r>
              <a:rPr lang="en-GB" sz="1400">
                <a:solidFill>
                  <a:schemeClr val="dk1"/>
                </a:solidFill>
              </a:rPr>
              <a:t> Image generation, text generation, and density estimation.</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GB" sz="1400">
                <a:solidFill>
                  <a:schemeClr val="dk1"/>
                </a:solidFill>
              </a:rPr>
              <a:t>6. Normalizing Flows:</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How they work:</a:t>
            </a:r>
            <a:r>
              <a:rPr lang="en-GB" sz="1400">
                <a:solidFill>
                  <a:schemeClr val="dk1"/>
                </a:solidFill>
              </a:rPr>
              <a:t> Normalizing flows are a class of models that can learn complex probability distributions by transforming a simple distribution (e.g., a Gaussian) through a series of invertible transformations.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Applications:</a:t>
            </a:r>
            <a:r>
              <a:rPr lang="en-GB" sz="1400">
                <a:solidFill>
                  <a:schemeClr val="dk1"/>
                </a:solidFill>
              </a:rPr>
              <a:t> Density estimation, generative modeling, and anomaly detection.</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VAE</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400">
                <a:solidFill>
                  <a:schemeClr val="dk1"/>
                </a:solidFill>
              </a:rPr>
              <a:t>How VAEs work:</a:t>
            </a:r>
            <a:endParaRPr b="1" sz="1400">
              <a:solidFill>
                <a:schemeClr val="dk1"/>
              </a:solidFill>
            </a:endParaRPr>
          </a:p>
          <a:p>
            <a:pPr indent="-317500" lvl="0" marL="457200" rtl="0" algn="l">
              <a:spcBef>
                <a:spcPts val="1200"/>
              </a:spcBef>
              <a:spcAft>
                <a:spcPts val="0"/>
              </a:spcAft>
              <a:buClr>
                <a:schemeClr val="dk1"/>
              </a:buClr>
              <a:buSzPts val="1400"/>
              <a:buAutoNum type="arabicPeriod"/>
            </a:pPr>
            <a:r>
              <a:rPr b="1" lang="en-GB" sz="1400">
                <a:solidFill>
                  <a:schemeClr val="dk1"/>
                </a:solidFill>
              </a:rPr>
              <a:t>Encoding:</a:t>
            </a:r>
            <a:r>
              <a:rPr lang="en-GB" sz="1400">
                <a:solidFill>
                  <a:schemeClr val="dk1"/>
                </a:solidFill>
              </a:rPr>
              <a:t> A VAE takes a piece of data (like an image or a sound) and converts it into a smaller, compressed representation. This is like summarizing a long story in a few sentences.</a:t>
            </a:r>
            <a:endParaRPr sz="1400">
              <a:solidFill>
                <a:schemeClr val="dk1"/>
              </a:solidFill>
            </a:endParaRPr>
          </a:p>
          <a:p>
            <a:pPr indent="-317500" lvl="0" marL="457200" rtl="0" algn="l">
              <a:spcBef>
                <a:spcPts val="0"/>
              </a:spcBef>
              <a:spcAft>
                <a:spcPts val="0"/>
              </a:spcAft>
              <a:buClr>
                <a:schemeClr val="dk1"/>
              </a:buClr>
              <a:buSzPts val="1400"/>
              <a:buAutoNum type="arabicPeriod"/>
            </a:pPr>
            <a:r>
              <a:rPr b="1" lang="en-GB" sz="1400">
                <a:solidFill>
                  <a:schemeClr val="dk1"/>
                </a:solidFill>
              </a:rPr>
              <a:t>Decoding:</a:t>
            </a:r>
            <a:r>
              <a:rPr lang="en-GB" sz="1400">
                <a:solidFill>
                  <a:schemeClr val="dk1"/>
                </a:solidFill>
              </a:rPr>
              <a:t> The VAE then tries to recreate the original data from this compressed representation. It's like trying to write the full story from the summary.</a:t>
            </a:r>
            <a:endParaRPr sz="1400">
              <a:solidFill>
                <a:schemeClr val="dk1"/>
              </a:solidFill>
            </a:endParaRPr>
          </a:p>
          <a:p>
            <a:pPr indent="-317500" lvl="0" marL="457200" rtl="0" algn="l">
              <a:spcBef>
                <a:spcPts val="0"/>
              </a:spcBef>
              <a:spcAft>
                <a:spcPts val="0"/>
              </a:spcAft>
              <a:buClr>
                <a:schemeClr val="dk1"/>
              </a:buClr>
              <a:buSzPts val="1400"/>
              <a:buAutoNum type="arabicPeriod"/>
            </a:pPr>
            <a:r>
              <a:rPr b="1" lang="en-GB" sz="1400">
                <a:solidFill>
                  <a:schemeClr val="dk1"/>
                </a:solidFill>
              </a:rPr>
              <a:t>Learning:</a:t>
            </a:r>
            <a:r>
              <a:rPr lang="en-GB" sz="1400">
                <a:solidFill>
                  <a:schemeClr val="dk1"/>
                </a:solidFill>
              </a:rPr>
              <a:t> The VAE learns to encode and decode data in a way that preserves the most important features. This helps it generate new data that is similar to the original data.</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GB" sz="1400">
                <a:solidFill>
                  <a:schemeClr val="dk1"/>
                </a:solidFill>
              </a:rPr>
              <a:t>Why VAEs are useful:</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Data generation:</a:t>
            </a:r>
            <a:r>
              <a:rPr lang="en-GB" sz="1400">
                <a:solidFill>
                  <a:schemeClr val="dk1"/>
                </a:solidFill>
              </a:rPr>
              <a:t> VAEs can be used to generate new data, such as images, music, or text.</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Data compression:</a:t>
            </a:r>
            <a:r>
              <a:rPr lang="en-GB" sz="1400">
                <a:solidFill>
                  <a:schemeClr val="dk1"/>
                </a:solidFill>
              </a:rPr>
              <a:t> VAEs can compress data into a smaller representation without losing too much information.</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Anomaly detection:</a:t>
            </a:r>
            <a:r>
              <a:rPr lang="en-GB" sz="1400">
                <a:solidFill>
                  <a:schemeClr val="dk1"/>
                </a:solidFill>
              </a:rPr>
              <a:t> VAEs can be used to detect unusual or unexpected data points.</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GAN</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400">
                <a:solidFill>
                  <a:schemeClr val="dk1"/>
                </a:solidFill>
              </a:rPr>
              <a:t>Generative Adversarial Networks (GANs)</a:t>
            </a:r>
            <a:r>
              <a:rPr lang="en-GB" sz="1400">
                <a:solidFill>
                  <a:schemeClr val="dk1"/>
                </a:solidFill>
              </a:rPr>
              <a:t> are a type of machine learning model that can be thought of as a game between two players: a generator and a discriminator.</a:t>
            </a:r>
            <a:endParaRPr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The generator</a:t>
            </a:r>
            <a:r>
              <a:rPr lang="en-GB" sz="1400">
                <a:solidFill>
                  <a:schemeClr val="dk1"/>
                </a:solidFill>
              </a:rPr>
              <a:t> tries to create new data, like images or text, that looks as real as possible.</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The discriminator</a:t>
            </a:r>
            <a:r>
              <a:rPr lang="en-GB" sz="1400">
                <a:solidFill>
                  <a:schemeClr val="dk1"/>
                </a:solidFill>
              </a:rPr>
              <a:t> tries to tell the difference between real data and the generated data.</a:t>
            </a:r>
            <a:endParaRPr sz="1400">
              <a:solidFill>
                <a:schemeClr val="dk1"/>
              </a:solidFill>
            </a:endParaRPr>
          </a:p>
          <a:p>
            <a:pPr indent="0" lvl="0" marL="0" rtl="0" algn="l">
              <a:spcBef>
                <a:spcPts val="1200"/>
              </a:spcBef>
              <a:spcAft>
                <a:spcPts val="0"/>
              </a:spcAft>
              <a:buClr>
                <a:schemeClr val="dk1"/>
              </a:buClr>
              <a:buSzPts val="1100"/>
              <a:buFont typeface="Arial"/>
              <a:buNone/>
            </a:pPr>
            <a:r>
              <a:rPr lang="en-GB" sz="1400">
                <a:solidFill>
                  <a:schemeClr val="dk1"/>
                </a:solidFill>
              </a:rPr>
              <a:t>The generator and discriminator compete against each other in a cycle:</a:t>
            </a:r>
            <a:endParaRPr sz="1400">
              <a:solidFill>
                <a:schemeClr val="dk1"/>
              </a:solidFill>
            </a:endParaRPr>
          </a:p>
          <a:p>
            <a:pPr indent="-317500" lvl="0" marL="457200" rtl="0" algn="l">
              <a:spcBef>
                <a:spcPts val="1200"/>
              </a:spcBef>
              <a:spcAft>
                <a:spcPts val="0"/>
              </a:spcAft>
              <a:buClr>
                <a:schemeClr val="dk1"/>
              </a:buClr>
              <a:buSzPts val="1400"/>
              <a:buAutoNum type="arabicPeriod"/>
            </a:pPr>
            <a:r>
              <a:rPr b="1" lang="en-GB" sz="1400">
                <a:solidFill>
                  <a:schemeClr val="dk1"/>
                </a:solidFill>
              </a:rPr>
              <a:t>The generator creates new data.</a:t>
            </a:r>
            <a:endParaRPr b="1" sz="1400">
              <a:solidFill>
                <a:schemeClr val="dk1"/>
              </a:solidFill>
            </a:endParaRPr>
          </a:p>
          <a:p>
            <a:pPr indent="-317500" lvl="0" marL="457200" rtl="0" algn="l">
              <a:spcBef>
                <a:spcPts val="0"/>
              </a:spcBef>
              <a:spcAft>
                <a:spcPts val="0"/>
              </a:spcAft>
              <a:buClr>
                <a:schemeClr val="dk1"/>
              </a:buClr>
              <a:buSzPts val="1400"/>
              <a:buAutoNum type="arabicPeriod"/>
            </a:pPr>
            <a:r>
              <a:rPr b="1" lang="en-GB" sz="1400">
                <a:solidFill>
                  <a:schemeClr val="dk1"/>
                </a:solidFill>
              </a:rPr>
              <a:t>The discriminator tries to determine if the data is real or fake.</a:t>
            </a:r>
            <a:endParaRPr b="1" sz="1400">
              <a:solidFill>
                <a:schemeClr val="dk1"/>
              </a:solidFill>
            </a:endParaRPr>
          </a:p>
          <a:p>
            <a:pPr indent="-317500" lvl="0" marL="457200" rtl="0" algn="l">
              <a:spcBef>
                <a:spcPts val="0"/>
              </a:spcBef>
              <a:spcAft>
                <a:spcPts val="0"/>
              </a:spcAft>
              <a:buClr>
                <a:schemeClr val="dk1"/>
              </a:buClr>
              <a:buSzPts val="1400"/>
              <a:buAutoNum type="arabicPeriod"/>
            </a:pPr>
            <a:r>
              <a:rPr b="1" lang="en-GB" sz="1400">
                <a:solidFill>
                  <a:schemeClr val="dk1"/>
                </a:solidFill>
              </a:rPr>
              <a:t>Based on the discriminator's feedback, the generator improves its ability to create more realistic data.</a:t>
            </a:r>
            <a:endParaRPr b="1"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Autoregressive Models</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200">
                <a:solidFill>
                  <a:schemeClr val="dk1"/>
                </a:solidFill>
              </a:rPr>
              <a:t>Autoregressive Models</a:t>
            </a:r>
            <a:r>
              <a:rPr lang="en-GB" sz="1200">
                <a:solidFill>
                  <a:schemeClr val="dk1"/>
                </a:solidFill>
              </a:rPr>
              <a:t> are like a storyteller who predicts the next word in a sentence based on the words that came before. They're a type of machine learning model that can be used to generate new data, like text, music, or time series data.</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GB" sz="1200">
                <a:solidFill>
                  <a:schemeClr val="dk1"/>
                </a:solidFill>
              </a:rPr>
              <a:t>How they work:</a:t>
            </a:r>
            <a:endParaRPr b="1" sz="1200">
              <a:solidFill>
                <a:schemeClr val="dk1"/>
              </a:solidFill>
            </a:endParaRPr>
          </a:p>
          <a:p>
            <a:pPr indent="-304800" lvl="0" marL="457200" rtl="0" algn="l">
              <a:spcBef>
                <a:spcPts val="1200"/>
              </a:spcBef>
              <a:spcAft>
                <a:spcPts val="0"/>
              </a:spcAft>
              <a:buClr>
                <a:schemeClr val="dk1"/>
              </a:buClr>
              <a:buSzPts val="1200"/>
              <a:buAutoNum type="arabicPeriod"/>
            </a:pPr>
            <a:r>
              <a:rPr b="1" lang="en-GB" sz="1200">
                <a:solidFill>
                  <a:schemeClr val="dk1"/>
                </a:solidFill>
              </a:rPr>
              <a:t>Learning from the past:</a:t>
            </a:r>
            <a:r>
              <a:rPr lang="en-GB" sz="1200">
                <a:solidFill>
                  <a:schemeClr val="dk1"/>
                </a:solidFill>
              </a:rPr>
              <a:t> An autoregressive model learns the patterns and relationships between data points. For example, in a text sequence, it learns how words are likely to follow each other.</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GB" sz="1200">
                <a:solidFill>
                  <a:schemeClr val="dk1"/>
                </a:solidFill>
              </a:rPr>
              <a:t>Predicting the future:</a:t>
            </a:r>
            <a:r>
              <a:rPr lang="en-GB" sz="1200">
                <a:solidFill>
                  <a:schemeClr val="dk1"/>
                </a:solidFill>
              </a:rPr>
              <a:t> Once trained, the model can be used to predict the next data point based on the previous ones. This allows it to generate new data that is consistent with the patterns it has learned.</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GB" sz="1200">
                <a:solidFill>
                  <a:schemeClr val="dk1"/>
                </a:solidFill>
              </a:rPr>
              <a:t>Examples:</a:t>
            </a:r>
            <a:endParaRPr b="1" sz="1200">
              <a:solidFill>
                <a:schemeClr val="dk1"/>
              </a:solidFill>
            </a:endParaRPr>
          </a:p>
          <a:p>
            <a:pPr indent="-304800" lvl="0" marL="457200" rtl="0" algn="l">
              <a:spcBef>
                <a:spcPts val="1200"/>
              </a:spcBef>
              <a:spcAft>
                <a:spcPts val="0"/>
              </a:spcAft>
              <a:buClr>
                <a:schemeClr val="dk1"/>
              </a:buClr>
              <a:buSzPts val="1200"/>
              <a:buChar char="●"/>
            </a:pPr>
            <a:r>
              <a:rPr b="1" lang="en-GB" sz="1200">
                <a:solidFill>
                  <a:schemeClr val="dk1"/>
                </a:solidFill>
              </a:rPr>
              <a:t>Text generation:</a:t>
            </a:r>
            <a:r>
              <a:rPr lang="en-GB" sz="1200">
                <a:solidFill>
                  <a:schemeClr val="dk1"/>
                </a:solidFill>
              </a:rPr>
              <a:t> An autoregressive model can be used to generate new text, such as articles, poems, or scripts.</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Music generation:</a:t>
            </a:r>
            <a:r>
              <a:rPr lang="en-GB" sz="1200">
                <a:solidFill>
                  <a:schemeClr val="dk1"/>
                </a:solidFill>
              </a:rPr>
              <a:t> It can create new musical compositions by predicting the next note based on the previous ones.</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Time series forecasting:</a:t>
            </a:r>
            <a:r>
              <a:rPr lang="en-GB" sz="1200">
                <a:solidFill>
                  <a:schemeClr val="dk1"/>
                </a:solidFill>
              </a:rPr>
              <a:t> It can be used to predict future values of a time series, such as stock prices or weather patterns.</a:t>
            </a:r>
            <a:endParaRPr sz="1200">
              <a:solidFill>
                <a:schemeClr val="dk1"/>
              </a:solidFill>
            </a:endParaRPr>
          </a:p>
          <a:p>
            <a:pPr indent="0" lvl="0" marL="0" rtl="0" algn="l">
              <a:spcBef>
                <a:spcPts val="1200"/>
              </a:spcBef>
              <a:spcAft>
                <a:spcPts val="0"/>
              </a:spcAft>
              <a:buClr>
                <a:schemeClr val="dk1"/>
              </a:buClr>
              <a:buSzPts val="1100"/>
              <a:buFont typeface="Arial"/>
              <a:buNone/>
            </a:pPr>
            <a:r>
              <a:rPr lang="en-GB" sz="1200">
                <a:solidFill>
                  <a:schemeClr val="dk1"/>
                </a:solidFill>
              </a:rPr>
              <a:t>In simpler terms, autoregressive models are like a skilled storyteller who can weave a tale based on what has come before. They are a powerful tool for generating new data and understanding the underlying patterns in existing data.</a:t>
            </a:r>
            <a:endParaRPr sz="1200">
              <a:solidFill>
                <a:schemeClr val="dk1"/>
              </a:solidFill>
            </a:endParaRPr>
          </a:p>
          <a:p>
            <a:pPr indent="0" lvl="0" marL="0" rtl="0" algn="l">
              <a:spcBef>
                <a:spcPts val="1200"/>
              </a:spcBef>
              <a:spcAft>
                <a:spcPts val="1200"/>
              </a:spcAft>
              <a:buNone/>
            </a:pPr>
            <a:r>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Diffusion Models</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200">
                <a:solidFill>
                  <a:schemeClr val="dk1"/>
                </a:solidFill>
              </a:rPr>
              <a:t>Diffusion Models</a:t>
            </a:r>
            <a:r>
              <a:rPr lang="en-GB" sz="1200">
                <a:solidFill>
                  <a:schemeClr val="dk1"/>
                </a:solidFill>
              </a:rPr>
              <a:t> are a type of machine learning model that can be thought of as a process of adding noise to and then removing noise from data.</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GB" sz="1200">
                <a:solidFill>
                  <a:schemeClr val="dk1"/>
                </a:solidFill>
              </a:rPr>
              <a:t>Imagine a photo:</a:t>
            </a:r>
            <a:endParaRPr b="1" sz="1200">
              <a:solidFill>
                <a:schemeClr val="dk1"/>
              </a:solidFill>
            </a:endParaRPr>
          </a:p>
          <a:p>
            <a:pPr indent="-304800" lvl="0" marL="457200" rtl="0" algn="l">
              <a:spcBef>
                <a:spcPts val="1200"/>
              </a:spcBef>
              <a:spcAft>
                <a:spcPts val="0"/>
              </a:spcAft>
              <a:buClr>
                <a:schemeClr val="dk1"/>
              </a:buClr>
              <a:buSzPts val="1200"/>
              <a:buAutoNum type="arabicPeriod"/>
            </a:pPr>
            <a:r>
              <a:rPr b="1" lang="en-GB" sz="1200">
                <a:solidFill>
                  <a:schemeClr val="dk1"/>
                </a:solidFill>
              </a:rPr>
              <a:t>Adding noise:</a:t>
            </a:r>
            <a:r>
              <a:rPr lang="en-GB" sz="1200">
                <a:solidFill>
                  <a:schemeClr val="dk1"/>
                </a:solidFill>
              </a:rPr>
              <a:t> We gradually add random noise to the photo, making it blurrier and blurrier.</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GB" sz="1200">
                <a:solidFill>
                  <a:schemeClr val="dk1"/>
                </a:solidFill>
              </a:rPr>
              <a:t>Learning to reverse:</a:t>
            </a:r>
            <a:r>
              <a:rPr lang="en-GB" sz="1200">
                <a:solidFill>
                  <a:schemeClr val="dk1"/>
                </a:solidFill>
              </a:rPr>
              <a:t> A diffusion model learns to reverse this process, starting with a completely noisy image and gradually removing the noise to recover the original photo.</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GB" sz="1200">
                <a:solidFill>
                  <a:schemeClr val="dk1"/>
                </a:solidFill>
              </a:rPr>
              <a:t>How this is useful:</a:t>
            </a:r>
            <a:endParaRPr b="1" sz="1200">
              <a:solidFill>
                <a:schemeClr val="dk1"/>
              </a:solidFill>
            </a:endParaRPr>
          </a:p>
          <a:p>
            <a:pPr indent="-304800" lvl="0" marL="457200" rtl="0" algn="l">
              <a:spcBef>
                <a:spcPts val="1200"/>
              </a:spcBef>
              <a:spcAft>
                <a:spcPts val="0"/>
              </a:spcAft>
              <a:buClr>
                <a:schemeClr val="dk1"/>
              </a:buClr>
              <a:buSzPts val="1200"/>
              <a:buChar char="●"/>
            </a:pPr>
            <a:r>
              <a:rPr b="1" lang="en-GB" sz="1200">
                <a:solidFill>
                  <a:schemeClr val="dk1"/>
                </a:solidFill>
              </a:rPr>
              <a:t>Generating new data:</a:t>
            </a:r>
            <a:r>
              <a:rPr lang="en-GB" sz="1200">
                <a:solidFill>
                  <a:schemeClr val="dk1"/>
                </a:solidFill>
              </a:rPr>
              <a:t> Diffusion models can be used to generate new data, like images, audio, or text. By starting with a completely random image and gradually removing the noise, the model can create new, realistic images.</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Editing existing data:</a:t>
            </a:r>
            <a:r>
              <a:rPr lang="en-GB" sz="1200">
                <a:solidFill>
                  <a:schemeClr val="dk1"/>
                </a:solidFill>
              </a:rPr>
              <a:t> Diffusion models can also be used to edit existing data. For example, you could use a diffusion model to change the style of a painting or add a new element to a photo.</a:t>
            </a:r>
            <a:endParaRPr sz="1200">
              <a:solidFill>
                <a:schemeClr val="dk1"/>
              </a:solidFill>
            </a:endParaRPr>
          </a:p>
          <a:p>
            <a:pPr indent="0" lvl="0" marL="0" rtl="0" algn="l">
              <a:spcBef>
                <a:spcPts val="1200"/>
              </a:spcBef>
              <a:spcAft>
                <a:spcPts val="0"/>
              </a:spcAft>
              <a:buClr>
                <a:schemeClr val="dk1"/>
              </a:buClr>
              <a:buSzPts val="1100"/>
              <a:buFont typeface="Arial"/>
              <a:buNone/>
            </a:pPr>
            <a:r>
              <a:rPr lang="en-GB" sz="1200">
                <a:solidFill>
                  <a:schemeClr val="dk1"/>
                </a:solidFill>
              </a:rPr>
              <a:t>Diffusion models are a powerful tool for generating and editing data, and they have been used to create some impressive results in recent years.</a:t>
            </a:r>
            <a:endParaRPr sz="1200">
              <a:solidFill>
                <a:schemeClr val="dk1"/>
              </a:solidFill>
            </a:endParaRPr>
          </a:p>
          <a:p>
            <a:pPr indent="0" lvl="0" marL="0" rtl="0" algn="l">
              <a:spcBef>
                <a:spcPts val="1200"/>
              </a:spcBef>
              <a:spcAft>
                <a:spcPts val="12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it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Generative AI (GenAI) is a branch of artificial intelligence that focuses on creating models capable of generating new content, whether it be text, images, music, or even complex data structures, that resembles the training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Unlike traditional AI, which is often used to analyze data and make predictions, GenAI aims to create new, original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 This ability to generate realistic content has opened up new avenues in fields like creative arts, design, customer service, and beyond.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39285"/>
              <a:buFont typeface="Arial"/>
              <a:buNone/>
            </a:pPr>
            <a:r>
              <a:rPr lang="en-GB"/>
              <a:t>Energy-Based Models</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000">
                <a:solidFill>
                  <a:schemeClr val="dk1"/>
                </a:solidFill>
              </a:rPr>
              <a:t>Energy-Based Models (EBMs)</a:t>
            </a:r>
            <a:r>
              <a:rPr lang="en-GB" sz="1000">
                <a:solidFill>
                  <a:schemeClr val="dk1"/>
                </a:solidFill>
              </a:rPr>
              <a:t> are a type of machine learning model that work by assigning an "energy" value to each possible configuration of data. This energy value represents how likely that configuration is.</a:t>
            </a:r>
            <a:endParaRPr sz="1000">
              <a:solidFill>
                <a:schemeClr val="dk1"/>
              </a:solidFill>
            </a:endParaRPr>
          </a:p>
          <a:p>
            <a:pPr indent="0" lvl="0" marL="0" rtl="0" algn="l">
              <a:spcBef>
                <a:spcPts val="1200"/>
              </a:spcBef>
              <a:spcAft>
                <a:spcPts val="0"/>
              </a:spcAft>
              <a:buNone/>
            </a:pPr>
            <a:r>
              <a:rPr b="1" lang="en-GB" sz="1000">
                <a:solidFill>
                  <a:schemeClr val="dk1"/>
                </a:solidFill>
              </a:rPr>
              <a:t>Imagine a ball rolling down a hill:</a:t>
            </a:r>
            <a:endParaRPr b="1" sz="1000">
              <a:solidFill>
                <a:schemeClr val="dk1"/>
              </a:solidFill>
            </a:endParaRPr>
          </a:p>
          <a:p>
            <a:pPr indent="-292100" lvl="0" marL="457200" rtl="0" algn="l">
              <a:spcBef>
                <a:spcPts val="1200"/>
              </a:spcBef>
              <a:spcAft>
                <a:spcPts val="0"/>
              </a:spcAft>
              <a:buClr>
                <a:schemeClr val="dk1"/>
              </a:buClr>
              <a:buSzPts val="1000"/>
              <a:buChar char="●"/>
            </a:pPr>
            <a:r>
              <a:rPr b="1" lang="en-GB" sz="1000">
                <a:solidFill>
                  <a:schemeClr val="dk1"/>
                </a:solidFill>
              </a:rPr>
              <a:t>The hill:</a:t>
            </a:r>
            <a:r>
              <a:rPr lang="en-GB" sz="1000">
                <a:solidFill>
                  <a:schemeClr val="dk1"/>
                </a:solidFill>
              </a:rPr>
              <a:t> The shape of the hill represents the energy landscape.</a:t>
            </a:r>
            <a:endParaRPr sz="1000">
              <a:solidFill>
                <a:schemeClr val="dk1"/>
              </a:solidFill>
            </a:endParaRPr>
          </a:p>
          <a:p>
            <a:pPr indent="-292100" lvl="0" marL="457200" rtl="0" algn="l">
              <a:spcBef>
                <a:spcPts val="0"/>
              </a:spcBef>
              <a:spcAft>
                <a:spcPts val="0"/>
              </a:spcAft>
              <a:buClr>
                <a:schemeClr val="dk1"/>
              </a:buClr>
              <a:buSzPts val="1000"/>
              <a:buChar char="●"/>
            </a:pPr>
            <a:r>
              <a:rPr b="1" lang="en-GB" sz="1000">
                <a:solidFill>
                  <a:schemeClr val="dk1"/>
                </a:solidFill>
              </a:rPr>
              <a:t>The ball:</a:t>
            </a:r>
            <a:r>
              <a:rPr lang="en-GB" sz="1000">
                <a:solidFill>
                  <a:schemeClr val="dk1"/>
                </a:solidFill>
              </a:rPr>
              <a:t> The ball represents a possible configuration of data.</a:t>
            </a:r>
            <a:endParaRPr sz="1000">
              <a:solidFill>
                <a:schemeClr val="dk1"/>
              </a:solidFill>
            </a:endParaRPr>
          </a:p>
          <a:p>
            <a:pPr indent="-292100" lvl="0" marL="457200" rtl="0" algn="l">
              <a:spcBef>
                <a:spcPts val="0"/>
              </a:spcBef>
              <a:spcAft>
                <a:spcPts val="0"/>
              </a:spcAft>
              <a:buClr>
                <a:schemeClr val="dk1"/>
              </a:buClr>
              <a:buSzPts val="1000"/>
              <a:buChar char="●"/>
            </a:pPr>
            <a:r>
              <a:rPr b="1" lang="en-GB" sz="1000">
                <a:solidFill>
                  <a:schemeClr val="dk1"/>
                </a:solidFill>
              </a:rPr>
              <a:t>Rolling downhill:</a:t>
            </a:r>
            <a:r>
              <a:rPr lang="en-GB" sz="1000">
                <a:solidFill>
                  <a:schemeClr val="dk1"/>
                </a:solidFill>
              </a:rPr>
              <a:t> The ball tends to roll downhill, towards the lowest point on the hill. This corresponds to the configuration with the lowest energy, which is the most likely configuration.</a:t>
            </a:r>
            <a:endParaRPr sz="1000">
              <a:solidFill>
                <a:schemeClr val="dk1"/>
              </a:solidFill>
            </a:endParaRPr>
          </a:p>
          <a:p>
            <a:pPr indent="0" lvl="0" marL="0" rtl="0" algn="l">
              <a:spcBef>
                <a:spcPts val="1200"/>
              </a:spcBef>
              <a:spcAft>
                <a:spcPts val="0"/>
              </a:spcAft>
              <a:buClr>
                <a:schemeClr val="dk1"/>
              </a:buClr>
              <a:buSzPts val="1100"/>
              <a:buFont typeface="Arial"/>
              <a:buNone/>
            </a:pPr>
            <a:r>
              <a:rPr b="1" lang="en-GB" sz="1000">
                <a:solidFill>
                  <a:schemeClr val="dk1"/>
                </a:solidFill>
              </a:rPr>
              <a:t>How EBMs work:</a:t>
            </a:r>
            <a:endParaRPr b="1" sz="1000">
              <a:solidFill>
                <a:schemeClr val="dk1"/>
              </a:solidFill>
            </a:endParaRPr>
          </a:p>
          <a:p>
            <a:pPr indent="-292100" lvl="0" marL="457200" rtl="0" algn="l">
              <a:spcBef>
                <a:spcPts val="1200"/>
              </a:spcBef>
              <a:spcAft>
                <a:spcPts val="0"/>
              </a:spcAft>
              <a:buClr>
                <a:schemeClr val="dk1"/>
              </a:buClr>
              <a:buSzPts val="1000"/>
              <a:buAutoNum type="arabicPeriod"/>
            </a:pPr>
            <a:r>
              <a:rPr b="1" lang="en-GB" sz="1000">
                <a:solidFill>
                  <a:schemeClr val="dk1"/>
                </a:solidFill>
              </a:rPr>
              <a:t>Define an energy function:</a:t>
            </a:r>
            <a:r>
              <a:rPr lang="en-GB" sz="1000">
                <a:solidFill>
                  <a:schemeClr val="dk1"/>
                </a:solidFill>
              </a:rPr>
              <a:t> An EBM defines a function that calculates the energy value for any given configuration of data.</a:t>
            </a:r>
            <a:endParaRPr sz="1000">
              <a:solidFill>
                <a:schemeClr val="dk1"/>
              </a:solidFill>
            </a:endParaRPr>
          </a:p>
          <a:p>
            <a:pPr indent="-292100" lvl="0" marL="457200" rtl="0" algn="l">
              <a:spcBef>
                <a:spcPts val="0"/>
              </a:spcBef>
              <a:spcAft>
                <a:spcPts val="0"/>
              </a:spcAft>
              <a:buClr>
                <a:schemeClr val="dk1"/>
              </a:buClr>
              <a:buSzPts val="1000"/>
              <a:buAutoNum type="arabicPeriod"/>
            </a:pPr>
            <a:r>
              <a:rPr b="1" lang="en-GB" sz="1000">
                <a:solidFill>
                  <a:schemeClr val="dk1"/>
                </a:solidFill>
              </a:rPr>
              <a:t>Sample from the distribution:</a:t>
            </a:r>
            <a:r>
              <a:rPr lang="en-GB" sz="1000">
                <a:solidFill>
                  <a:schemeClr val="dk1"/>
                </a:solidFill>
              </a:rPr>
              <a:t> To generate new data, the EBM samples configurations from the probability distribution defined by the energy function. This is like randomly picking a spot on the hill, with the probability of picking a spot being higher if it's lower on the hill.</a:t>
            </a:r>
            <a:endParaRPr sz="1000">
              <a:solidFill>
                <a:schemeClr val="dk1"/>
              </a:solidFill>
            </a:endParaRPr>
          </a:p>
          <a:p>
            <a:pPr indent="0" lvl="0" marL="0" rtl="0" algn="l">
              <a:spcBef>
                <a:spcPts val="1200"/>
              </a:spcBef>
              <a:spcAft>
                <a:spcPts val="0"/>
              </a:spcAft>
              <a:buClr>
                <a:schemeClr val="dk1"/>
              </a:buClr>
              <a:buSzPts val="1100"/>
              <a:buFont typeface="Arial"/>
              <a:buNone/>
            </a:pPr>
            <a:r>
              <a:rPr b="1" lang="en-GB" sz="1000">
                <a:solidFill>
                  <a:schemeClr val="dk1"/>
                </a:solidFill>
              </a:rPr>
              <a:t>Why EBMs are useful:</a:t>
            </a:r>
            <a:endParaRPr b="1" sz="1000">
              <a:solidFill>
                <a:schemeClr val="dk1"/>
              </a:solidFill>
            </a:endParaRPr>
          </a:p>
          <a:p>
            <a:pPr indent="-292100" lvl="0" marL="457200" rtl="0" algn="l">
              <a:spcBef>
                <a:spcPts val="1200"/>
              </a:spcBef>
              <a:spcAft>
                <a:spcPts val="0"/>
              </a:spcAft>
              <a:buClr>
                <a:schemeClr val="dk1"/>
              </a:buClr>
              <a:buSzPts val="1000"/>
              <a:buChar char="●"/>
            </a:pPr>
            <a:r>
              <a:rPr b="1" lang="en-GB" sz="1000">
                <a:solidFill>
                  <a:schemeClr val="dk1"/>
                </a:solidFill>
              </a:rPr>
              <a:t>Flexibility:</a:t>
            </a:r>
            <a:r>
              <a:rPr lang="en-GB" sz="1000">
                <a:solidFill>
                  <a:schemeClr val="dk1"/>
                </a:solidFill>
              </a:rPr>
              <a:t> EBMs can be used to model a wide variety of probability distributions.</a:t>
            </a:r>
            <a:endParaRPr sz="1000">
              <a:solidFill>
                <a:schemeClr val="dk1"/>
              </a:solidFill>
            </a:endParaRPr>
          </a:p>
          <a:p>
            <a:pPr indent="-292100" lvl="0" marL="457200" rtl="0" algn="l">
              <a:spcBef>
                <a:spcPts val="0"/>
              </a:spcBef>
              <a:spcAft>
                <a:spcPts val="0"/>
              </a:spcAft>
              <a:buClr>
                <a:schemeClr val="dk1"/>
              </a:buClr>
              <a:buSzPts val="1000"/>
              <a:buChar char="●"/>
            </a:pPr>
            <a:r>
              <a:rPr b="1" lang="en-GB" sz="1000">
                <a:solidFill>
                  <a:schemeClr val="dk1"/>
                </a:solidFill>
              </a:rPr>
              <a:t>Efficiency:</a:t>
            </a:r>
            <a:r>
              <a:rPr lang="en-GB" sz="1000">
                <a:solidFill>
                  <a:schemeClr val="dk1"/>
                </a:solidFill>
              </a:rPr>
              <a:t> They can be trained efficiently using gradient-based methods.</a:t>
            </a:r>
            <a:endParaRPr sz="1000">
              <a:solidFill>
                <a:schemeClr val="dk1"/>
              </a:solidFill>
            </a:endParaRPr>
          </a:p>
          <a:p>
            <a:pPr indent="-292100" lvl="0" marL="457200" rtl="0" algn="l">
              <a:spcBef>
                <a:spcPts val="0"/>
              </a:spcBef>
              <a:spcAft>
                <a:spcPts val="0"/>
              </a:spcAft>
              <a:buClr>
                <a:schemeClr val="dk1"/>
              </a:buClr>
              <a:buSzPts val="1000"/>
              <a:buChar char="●"/>
            </a:pPr>
            <a:r>
              <a:rPr b="1" lang="en-GB" sz="1000">
                <a:solidFill>
                  <a:schemeClr val="dk1"/>
                </a:solidFill>
              </a:rPr>
              <a:t>Interpretability:</a:t>
            </a:r>
            <a:r>
              <a:rPr lang="en-GB" sz="1000">
                <a:solidFill>
                  <a:schemeClr val="dk1"/>
                </a:solidFill>
              </a:rPr>
              <a:t> The energy function can provide insights into the underlying structure of the data.</a:t>
            </a:r>
            <a:endParaRPr sz="1000">
              <a:solidFill>
                <a:schemeClr val="dk1"/>
              </a:solidFill>
            </a:endParaRPr>
          </a:p>
          <a:p>
            <a:pPr indent="0" lvl="0" marL="0" rtl="0" algn="l">
              <a:spcBef>
                <a:spcPts val="1200"/>
              </a:spcBef>
              <a:spcAft>
                <a:spcPts val="1200"/>
              </a:spcAft>
              <a:buNone/>
            </a:pPr>
            <a:r>
              <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Normalising Flows</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200">
                <a:solidFill>
                  <a:schemeClr val="dk1"/>
                </a:solidFill>
              </a:rPr>
              <a:t>Normalizing Flows</a:t>
            </a:r>
            <a:r>
              <a:rPr lang="en-GB" sz="1200">
                <a:solidFill>
                  <a:schemeClr val="dk1"/>
                </a:solidFill>
              </a:rPr>
              <a:t> are a type of machine learning model that can be thought of as a series of transformations applied to data. These transformations are designed to change a simple distribution (like a normal distribution) into a more complex one that can better represent the real-world data.</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GB" sz="1200">
                <a:solidFill>
                  <a:schemeClr val="dk1"/>
                </a:solidFill>
              </a:rPr>
              <a:t>Imagine a balloon:</a:t>
            </a:r>
            <a:endParaRPr b="1" sz="1200">
              <a:solidFill>
                <a:schemeClr val="dk1"/>
              </a:solidFill>
            </a:endParaRPr>
          </a:p>
          <a:p>
            <a:pPr indent="-304800" lvl="0" marL="457200" rtl="0" algn="l">
              <a:spcBef>
                <a:spcPts val="1200"/>
              </a:spcBef>
              <a:spcAft>
                <a:spcPts val="0"/>
              </a:spcAft>
              <a:buClr>
                <a:schemeClr val="dk1"/>
              </a:buClr>
              <a:buSzPts val="1200"/>
              <a:buChar char="●"/>
            </a:pPr>
            <a:r>
              <a:rPr b="1" lang="en-GB" sz="1200">
                <a:solidFill>
                  <a:schemeClr val="dk1"/>
                </a:solidFill>
              </a:rPr>
              <a:t>Blowing up the balloon:</a:t>
            </a:r>
            <a:r>
              <a:rPr lang="en-GB" sz="1200">
                <a:solidFill>
                  <a:schemeClr val="dk1"/>
                </a:solidFill>
              </a:rPr>
              <a:t> This is like applying a transformation to the data. It stretches and distorts the shape of the balloon (or the distribution).</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Controlling the shape:</a:t>
            </a:r>
            <a:r>
              <a:rPr lang="en-GB" sz="1200">
                <a:solidFill>
                  <a:schemeClr val="dk1"/>
                </a:solidFill>
              </a:rPr>
              <a:t> By carefully choosing the transformations, we can control the shape of the balloon (or the distribution) to match the shape of the real-world data.</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GB" sz="1200">
                <a:solidFill>
                  <a:schemeClr val="dk1"/>
                </a:solidFill>
              </a:rPr>
              <a:t>Why normalizing flows are useful:</a:t>
            </a:r>
            <a:endParaRPr b="1" sz="1200">
              <a:solidFill>
                <a:schemeClr val="dk1"/>
              </a:solidFill>
            </a:endParaRPr>
          </a:p>
          <a:p>
            <a:pPr indent="-304800" lvl="0" marL="457200" rtl="0" algn="l">
              <a:spcBef>
                <a:spcPts val="1200"/>
              </a:spcBef>
              <a:spcAft>
                <a:spcPts val="0"/>
              </a:spcAft>
              <a:buClr>
                <a:schemeClr val="dk1"/>
              </a:buClr>
              <a:buSzPts val="1200"/>
              <a:buChar char="●"/>
            </a:pPr>
            <a:r>
              <a:rPr b="1" lang="en-GB" sz="1200">
                <a:solidFill>
                  <a:schemeClr val="dk1"/>
                </a:solidFill>
              </a:rPr>
              <a:t>Modeling complex distributions:</a:t>
            </a:r>
            <a:r>
              <a:rPr lang="en-GB" sz="1200">
                <a:solidFill>
                  <a:schemeClr val="dk1"/>
                </a:solidFill>
              </a:rPr>
              <a:t> Normalizing flows can be used to model complex probability distributions that are difficult to represent with other methods.</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Density estimation:</a:t>
            </a:r>
            <a:r>
              <a:rPr lang="en-GB" sz="1200">
                <a:solidFill>
                  <a:schemeClr val="dk1"/>
                </a:solidFill>
              </a:rPr>
              <a:t> They can be used to estimate the probability density function of a given dataset.</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Generative modeling:</a:t>
            </a:r>
            <a:r>
              <a:rPr lang="en-GB" sz="1200">
                <a:solidFill>
                  <a:schemeClr val="dk1"/>
                </a:solidFill>
              </a:rPr>
              <a:t> Normalizing flows can be used to generate new data samples from a learned distribution.</a:t>
            </a:r>
            <a:endParaRPr sz="1200">
              <a:solidFill>
                <a:schemeClr val="dk1"/>
              </a:solidFill>
            </a:endParaRPr>
          </a:p>
          <a:p>
            <a:pPr indent="0" lvl="0" marL="0" rtl="0" algn="l">
              <a:spcBef>
                <a:spcPts val="1200"/>
              </a:spcBef>
              <a:spcAft>
                <a:spcPts val="0"/>
              </a:spcAft>
              <a:buClr>
                <a:schemeClr val="dk1"/>
              </a:buClr>
              <a:buSzPts val="1100"/>
              <a:buFont typeface="Arial"/>
              <a:buNone/>
            </a:pPr>
            <a:r>
              <a:rPr lang="en-GB" sz="1200">
                <a:solidFill>
                  <a:schemeClr val="dk1"/>
                </a:solidFill>
              </a:rPr>
              <a:t>In simpler terms, normalizing flows are a clever way to manipulate data distributions to match the patterns and structures found in real-world data. They are a powerful tool for a variety of machine learning tasks.</a:t>
            </a:r>
            <a:endParaRPr sz="1200">
              <a:solidFill>
                <a:schemeClr val="dk1"/>
              </a:solidFill>
            </a:endParaRPr>
          </a:p>
          <a:p>
            <a:pPr indent="0" lvl="0" marL="0" rtl="0" algn="l">
              <a:spcBef>
                <a:spcPts val="1200"/>
              </a:spcBef>
              <a:spcAft>
                <a:spcPts val="1200"/>
              </a:spcAft>
              <a:buNone/>
            </a:pPr>
            <a:r>
              <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Boltzmann's</a:t>
            </a:r>
            <a:r>
              <a:rPr lang="en-GB"/>
              <a:t> Machine</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400">
                <a:solidFill>
                  <a:schemeClr val="dk1"/>
                </a:solidFill>
              </a:rPr>
              <a:t>Boltzmann Machines (BMs) are a type of artificial neural network designed to model complex patterns in data. To explain them in simple terms, let's break it down:</a:t>
            </a:r>
            <a:endParaRPr sz="1400">
              <a:solidFill>
                <a:schemeClr val="dk1"/>
              </a:solidFill>
            </a:endParaRPr>
          </a:p>
          <a:p>
            <a:pPr indent="0" lvl="0" marL="0" rtl="0" algn="l">
              <a:spcBef>
                <a:spcPts val="1400"/>
              </a:spcBef>
              <a:spcAft>
                <a:spcPts val="0"/>
              </a:spcAft>
              <a:buClr>
                <a:schemeClr val="dk1"/>
              </a:buClr>
              <a:buSzPts val="1100"/>
              <a:buFont typeface="Arial"/>
              <a:buNone/>
            </a:pPr>
            <a:r>
              <a:rPr b="1" lang="en-GB" sz="1400">
                <a:solidFill>
                  <a:schemeClr val="dk1"/>
                </a:solidFill>
              </a:rPr>
              <a:t>Imagine a Room Full of Light Bulbs</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Nodes as Light Bulbs</a:t>
            </a:r>
            <a:r>
              <a:rPr lang="en-GB" sz="1400">
                <a:solidFill>
                  <a:schemeClr val="dk1"/>
                </a:solidFill>
              </a:rPr>
              <a:t>: Imagine you have a room full of light bulbs, each of which can be turned on or off. These light bulbs represent the "nodes" in a Boltzmann Machine. In this context, "on" represents a value of 1, and "off" represents a value of 0.</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Wires as Connections</a:t>
            </a:r>
            <a:r>
              <a:rPr lang="en-GB" sz="1400">
                <a:solidFill>
                  <a:schemeClr val="dk1"/>
                </a:solidFill>
              </a:rPr>
              <a:t>: Now, think of each light bulb being connected to every other light bulb with wires. These wires represent the "connections" (or "weights") between nodes in the network. Some connections might make it more likely for two light bulbs to be on together, while others might make it more likely for one to be on and the other off.</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Boltzmann's Machine</a:t>
            </a:r>
            <a:endParaRPr/>
          </a:p>
        </p:txBody>
      </p:sp>
      <p:sp>
        <p:nvSpPr>
          <p:cNvPr id="190" name="Google Shape;19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sz="1400">
                <a:solidFill>
                  <a:schemeClr val="dk1"/>
                </a:solidFill>
              </a:rPr>
              <a:t>The Goal: Learning Patterns</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Learning Patterns</a:t>
            </a:r>
            <a:r>
              <a:rPr lang="en-GB" sz="1400">
                <a:solidFill>
                  <a:schemeClr val="dk1"/>
                </a:solidFill>
              </a:rPr>
              <a:t>: The Boltzmann Machine's job is to learn patterns. For example, in a room where you frequently see certain groups of light bulbs on together (say, in a specific pattern), the machine tries to understand and remember these patterns.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Energy States</a:t>
            </a:r>
            <a:r>
              <a:rPr lang="en-GB" sz="1400">
                <a:solidFill>
                  <a:schemeClr val="dk1"/>
                </a:solidFill>
              </a:rPr>
              <a:t>: The Boltzmann Machine does this by figuring out the "energy" of each possible configuration of light bulbs (whether they are on or off). Lower energy means the configuration is more likely (more natural), while higher energy means it's less likely. The machine tries to learn how to set the connections (wires) so that the common patterns you see have low energy.</a:t>
            </a:r>
            <a:endParaRPr sz="1400">
              <a:solidFill>
                <a:schemeClr val="dk1"/>
              </a:solidFill>
            </a:endParaRPr>
          </a:p>
          <a:p>
            <a:pPr indent="0" lvl="0" marL="0" rtl="0" algn="l">
              <a:spcBef>
                <a:spcPts val="1400"/>
              </a:spcBef>
              <a:spcAft>
                <a:spcPts val="0"/>
              </a:spcAft>
              <a:buClr>
                <a:schemeClr val="dk1"/>
              </a:buClr>
              <a:buSzPts val="1100"/>
              <a:buFont typeface="Arial"/>
              <a:buNone/>
            </a:pPr>
            <a:r>
              <a:rPr b="1" lang="en-GB" sz="1400">
                <a:solidFill>
                  <a:schemeClr val="dk1"/>
                </a:solidFill>
              </a:rPr>
              <a:t>Making Predictions</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Prediction</a:t>
            </a:r>
            <a:r>
              <a:rPr lang="en-GB" sz="1400">
                <a:solidFill>
                  <a:schemeClr val="dk1"/>
                </a:solidFill>
              </a:rPr>
              <a:t>: Once the Boltzmann Machine has learned the patterns, you can give it a few light bulbs turned on and ask, "What do you think the other light bulbs should be?" The machine will turn on or off other light bulbs in a way that matches the patterns it has learned.</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Boltzmann's Machine</a:t>
            </a:r>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sz="1200">
                <a:solidFill>
                  <a:schemeClr val="dk1"/>
                </a:solidFill>
              </a:rPr>
              <a:t>How It Learns</a:t>
            </a:r>
            <a:endParaRPr b="1" sz="1200">
              <a:solidFill>
                <a:schemeClr val="dk1"/>
              </a:solidFill>
            </a:endParaRPr>
          </a:p>
          <a:p>
            <a:pPr indent="-304800" lvl="0" marL="457200" rtl="0" algn="l">
              <a:spcBef>
                <a:spcPts val="1200"/>
              </a:spcBef>
              <a:spcAft>
                <a:spcPts val="0"/>
              </a:spcAft>
              <a:buClr>
                <a:schemeClr val="dk1"/>
              </a:buClr>
              <a:buSzPts val="1200"/>
              <a:buChar char="●"/>
            </a:pPr>
            <a:r>
              <a:rPr b="1" lang="en-GB" sz="1200">
                <a:solidFill>
                  <a:schemeClr val="dk1"/>
                </a:solidFill>
              </a:rPr>
              <a:t>Randomness and Temperature</a:t>
            </a:r>
            <a:r>
              <a:rPr lang="en-GB" sz="1200">
                <a:solidFill>
                  <a:schemeClr val="dk1"/>
                </a:solidFill>
              </a:rPr>
              <a:t>: Boltzmann Machines use a bit of randomness to learn. They don't just stick to the obvious patterns; they explore different configurations to ensure they've found the best ones. This exploration is controlled by something called "temperature," similar to how in a real-world system, higher temperatures mean more randomness.</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Adjusting the Wires</a:t>
            </a:r>
            <a:r>
              <a:rPr lang="en-GB" sz="1200">
                <a:solidFill>
                  <a:schemeClr val="dk1"/>
                </a:solidFill>
              </a:rPr>
              <a:t>: During learning, the machine adjusts the strength of the connections (wires) between the light bulbs to better capture the patterns it sees in the data.</a:t>
            </a:r>
            <a:endParaRPr sz="1200">
              <a:solidFill>
                <a:schemeClr val="dk1"/>
              </a:solidFill>
            </a:endParaRPr>
          </a:p>
          <a:p>
            <a:pPr indent="0" lvl="0" marL="0" rtl="0" algn="l">
              <a:spcBef>
                <a:spcPts val="1400"/>
              </a:spcBef>
              <a:spcAft>
                <a:spcPts val="0"/>
              </a:spcAft>
              <a:buNone/>
            </a:pPr>
            <a:r>
              <a:rPr b="1" lang="en-GB" sz="1200">
                <a:solidFill>
                  <a:schemeClr val="dk1"/>
                </a:solidFill>
              </a:rPr>
              <a:t>Summary</a:t>
            </a:r>
            <a:endParaRPr b="1" sz="1200">
              <a:solidFill>
                <a:schemeClr val="dk1"/>
              </a:solidFill>
            </a:endParaRPr>
          </a:p>
          <a:p>
            <a:pPr indent="-304800" lvl="0" marL="457200" rtl="0" algn="l">
              <a:spcBef>
                <a:spcPts val="1200"/>
              </a:spcBef>
              <a:spcAft>
                <a:spcPts val="0"/>
              </a:spcAft>
              <a:buClr>
                <a:schemeClr val="dk1"/>
              </a:buClr>
              <a:buSzPts val="1200"/>
              <a:buChar char="●"/>
            </a:pPr>
            <a:r>
              <a:rPr lang="en-GB" sz="1200">
                <a:solidFill>
                  <a:schemeClr val="dk1"/>
                </a:solidFill>
              </a:rPr>
              <a:t>Boltzmann Machines are like a room full of interconnected light bulbs.</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They learn patterns in data by finding low-energy (likely) configurations of which bulbs should be on or off.</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They use randomness to explore different configurations and adjust the connections between bulbs to learn these patterns.</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Once trained, they can make predictions based on partial information.</a:t>
            </a:r>
            <a:endParaRPr sz="1200">
              <a:solidFill>
                <a:schemeClr val="dk1"/>
              </a:solidFill>
            </a:endParaRPr>
          </a:p>
          <a:p>
            <a:pPr indent="0" lvl="0" marL="0" rtl="0" algn="l">
              <a:spcBef>
                <a:spcPts val="1200"/>
              </a:spcBef>
              <a:spcAft>
                <a:spcPts val="0"/>
              </a:spcAft>
              <a:buNone/>
            </a:pPr>
            <a:r>
              <a:rPr lang="en-GB" sz="1200">
                <a:solidFill>
                  <a:schemeClr val="dk1"/>
                </a:solidFill>
              </a:rPr>
              <a:t>In essence, Boltzmann Machines are tools for finding patterns and making predictions based on those patterns, using a mix of connections and randomness to learn how the different parts of data relate to each other.</a:t>
            </a:r>
            <a:endParaRPr sz="1200">
              <a:solidFill>
                <a:schemeClr val="dk1"/>
              </a:solidFill>
            </a:endParaRPr>
          </a:p>
          <a:p>
            <a:pPr indent="0" lvl="0" marL="0" rtl="0" algn="l">
              <a:spcBef>
                <a:spcPts val="1200"/>
              </a:spcBef>
              <a:spcAft>
                <a:spcPts val="1200"/>
              </a:spcAft>
              <a:buNone/>
            </a:pPr>
            <a:r>
              <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Restricted </a:t>
            </a:r>
            <a:r>
              <a:rPr lang="en-GB"/>
              <a:t>Boltzmann Machine</a:t>
            </a:r>
            <a:endParaRPr/>
          </a:p>
        </p:txBody>
      </p:sp>
      <p:sp>
        <p:nvSpPr>
          <p:cNvPr id="202" name="Google Shape;20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400">
                <a:solidFill>
                  <a:schemeClr val="dk1"/>
                </a:solidFill>
              </a:rPr>
              <a:t>Imagine a Layer Cake</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Two Layers</a:t>
            </a:r>
            <a:r>
              <a:rPr lang="en-GB" sz="1400">
                <a:solidFill>
                  <a:schemeClr val="dk1"/>
                </a:solidFill>
              </a:rPr>
              <a:t>: Picture a two-layer cake. The bottom layer is the "visible" layer, and the top layer is the "hidden" layer. In an RBM, the visible layer represents the data you can see and input, while the hidden layer captures underlying patterns that aren't immediately obvious.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Connections</a:t>
            </a:r>
            <a:r>
              <a:rPr lang="en-GB" sz="1400">
                <a:solidFill>
                  <a:schemeClr val="dk1"/>
                </a:solidFill>
              </a:rPr>
              <a:t>: The visible and hidden layers are connected to each other with "wires" (weights), but unlike the original Boltzmann Machine, there are no connections between nodes within the same layer. In other words, in an RBM, nodes in the visible layer are only connected to nodes in the hidden layer, and vice versa, but not to each other within the same layer.</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Restricted Boltzmann Machine</a:t>
            </a:r>
            <a:endParaRPr/>
          </a:p>
        </p:txBody>
      </p:sp>
      <p:sp>
        <p:nvSpPr>
          <p:cNvPr id="208" name="Google Shape;20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400">
                <a:solidFill>
                  <a:schemeClr val="dk1"/>
                </a:solidFill>
              </a:rPr>
              <a:t>How Does It Work?</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Visible Layer</a:t>
            </a:r>
            <a:r>
              <a:rPr lang="en-GB" sz="1400">
                <a:solidFill>
                  <a:schemeClr val="dk1"/>
                </a:solidFill>
              </a:rPr>
              <a:t>: The visible layer is where you input data. For example, in a movie recommendation system, the visible layer could represent whether you've watched (1) or not watched (0) certain movies.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Hidden Layer</a:t>
            </a:r>
            <a:r>
              <a:rPr lang="en-GB" sz="1400">
                <a:solidFill>
                  <a:schemeClr val="dk1"/>
                </a:solidFill>
              </a:rPr>
              <a:t>: The hidden layer tries to discover features or patterns from the visible data. For example, the hidden layer might figure out that you like action movies or comedies based on your watching history.</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Restricted Boltzmann Machine</a:t>
            </a:r>
            <a:endParaRPr/>
          </a:p>
        </p:txBody>
      </p:sp>
      <p:sp>
        <p:nvSpPr>
          <p:cNvPr id="214" name="Google Shape;21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sz="1400">
                <a:solidFill>
                  <a:schemeClr val="dk1"/>
                </a:solidFill>
              </a:rPr>
              <a:t>The Learning Process</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Step 1: Data Input</a:t>
            </a:r>
            <a:r>
              <a:rPr lang="en-GB" sz="1400">
                <a:solidFill>
                  <a:schemeClr val="dk1"/>
                </a:solidFill>
              </a:rPr>
              <a:t>: You start by feeding data into the visible layer. Each node in the visible layer turns on or off based on whether the corresponding input is 1 or 0.</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Step 2: Activating the Hidden Layer</a:t>
            </a:r>
            <a:r>
              <a:rPr lang="en-GB" sz="1400">
                <a:solidFill>
                  <a:schemeClr val="dk1"/>
                </a:solidFill>
              </a:rPr>
              <a:t>: The RBM uses the data in the visible layer to calculate the state of the hidden layer. Each hidden node decides whether to turn on (1) or stay off (0) based on the input it gets from the visible layer through the connections (weights).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Step 3: Reconstructing the Visible Layer</a:t>
            </a:r>
            <a:r>
              <a:rPr lang="en-GB" sz="1400">
                <a:solidFill>
                  <a:schemeClr val="dk1"/>
                </a:solidFill>
              </a:rPr>
              <a:t>: Once the hidden layer is activated, the RBM tries to reconstruct the visible layer. It uses the hidden layer to predict what the visible layer should look like. The idea is to adjust the connections (weights) so that the reconstructed visible layer closely matches the original input data.</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Step 4: Updating Weights</a:t>
            </a:r>
            <a:r>
              <a:rPr lang="en-GB" sz="1400">
                <a:solidFill>
                  <a:schemeClr val="dk1"/>
                </a:solidFill>
              </a:rPr>
              <a:t>: If the reconstruction isn’t perfect (which it usually isn’t at first), the RBM updates the weights between the visible and hidden layers to improve its ability to reconstruct the input. This process is repeated many times until the RBM can accurately reconstruct the visible layer from the hidden layer.</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Restricted Boltzmann Machine</a:t>
            </a:r>
            <a:endParaRPr/>
          </a:p>
        </p:txBody>
      </p:sp>
      <p:sp>
        <p:nvSpPr>
          <p:cNvPr id="220" name="Google Shape;22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400">
                <a:solidFill>
                  <a:schemeClr val="dk1"/>
                </a:solidFill>
              </a:rPr>
              <a:t>Practical Example: Movie Recommendations</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Visible Layer</a:t>
            </a:r>
            <a:r>
              <a:rPr lang="en-GB" sz="1400">
                <a:solidFill>
                  <a:schemeClr val="dk1"/>
                </a:solidFill>
              </a:rPr>
              <a:t>: Imagine you have a visible layer with 5 nodes, each representing whether you've watched a specific genre of movies (e.g., action, comedy, drama).</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Hidden Layer</a:t>
            </a:r>
            <a:r>
              <a:rPr lang="en-GB" sz="1400">
                <a:solidFill>
                  <a:schemeClr val="dk1"/>
                </a:solidFill>
              </a:rPr>
              <a:t>: The hidden layer might have 3 nodes. These nodes could represent abstract features like "prefers action", "likes comedies", or "enjoys dramas".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Learning Preferences</a:t>
            </a:r>
            <a:r>
              <a:rPr lang="en-GB" sz="1400">
                <a:solidFill>
                  <a:schemeClr val="dk1"/>
                </a:solidFill>
              </a:rPr>
              <a:t>: As the RBM trains on your movie-watching data, it learns to associate certain genres with certain hidden features. For example, it might learn that when you watch a lot of action movies, the "prefers action" node should be activated.</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Making Predictions</a:t>
            </a:r>
            <a:r>
              <a:rPr lang="en-GB" sz="1400">
                <a:solidFill>
                  <a:schemeClr val="dk1"/>
                </a:solidFill>
              </a:rPr>
              <a:t>: Once trained, the RBM can take incomplete data (e.g., it knows you've watched action and comedy) and predict what other genres or movies you might like, based on the patterns it has learned.</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Restricted Boltzmann Machine</a:t>
            </a:r>
            <a:endParaRPr/>
          </a:p>
        </p:txBody>
      </p:sp>
      <p:sp>
        <p:nvSpPr>
          <p:cNvPr id="226" name="Google Shape;22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sz="1400">
                <a:solidFill>
                  <a:schemeClr val="dk1"/>
                </a:solidFill>
              </a:rPr>
              <a:t>Why "Restricted"?</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No Connections Within a Layer</a:t>
            </a:r>
            <a:r>
              <a:rPr lang="en-GB" sz="1400">
                <a:solidFill>
                  <a:schemeClr val="dk1"/>
                </a:solidFill>
              </a:rPr>
              <a:t>: The "restricted" in RBM refers to the fact that there are no connections between nodes within the same layer (either visible or hidden). This restriction simplifies the training process and makes it easier for the RBM to learn patterns.</a:t>
            </a:r>
            <a:endParaRPr sz="1400">
              <a:solidFill>
                <a:schemeClr val="dk1"/>
              </a:solidFill>
            </a:endParaRPr>
          </a:p>
          <a:p>
            <a:pPr indent="0" lvl="0" marL="0" rtl="0" algn="l">
              <a:spcBef>
                <a:spcPts val="1400"/>
              </a:spcBef>
              <a:spcAft>
                <a:spcPts val="0"/>
              </a:spcAft>
              <a:buNone/>
            </a:pPr>
            <a:r>
              <a:rPr b="1" lang="en-GB" sz="1400">
                <a:solidFill>
                  <a:schemeClr val="dk1"/>
                </a:solidFill>
              </a:rPr>
              <a:t>Summary</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Two Layers</a:t>
            </a:r>
            <a:r>
              <a:rPr lang="en-GB" sz="1400">
                <a:solidFill>
                  <a:schemeClr val="dk1"/>
                </a:solidFill>
              </a:rPr>
              <a:t>: RBMs have two layers: a visible layer (input data) and a hidden layer (learned features).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Learning</a:t>
            </a:r>
            <a:r>
              <a:rPr lang="en-GB" sz="1400">
                <a:solidFill>
                  <a:schemeClr val="dk1"/>
                </a:solidFill>
              </a:rPr>
              <a:t>: The RBM learns by adjusting connections (weights) so that it can accurately reconstruct the input data from the hidden features.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Applications</a:t>
            </a:r>
            <a:r>
              <a:rPr lang="en-GB" sz="1400">
                <a:solidFill>
                  <a:schemeClr val="dk1"/>
                </a:solidFill>
              </a:rPr>
              <a:t>: RBMs are used in recommendation systems, feature extraction, dimensionality reduction, and more.</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Where it stands?</a:t>
            </a:r>
            <a:endParaRPr/>
          </a:p>
        </p:txBody>
      </p:sp>
      <p:sp>
        <p:nvSpPr>
          <p:cNvPr id="67" name="Google Shape;67;p15"/>
          <p:cNvSpPr/>
          <p:nvPr/>
        </p:nvSpPr>
        <p:spPr>
          <a:xfrm>
            <a:off x="929200" y="1518175"/>
            <a:ext cx="5944200" cy="250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AI</a:t>
            </a:r>
            <a:endParaRPr/>
          </a:p>
        </p:txBody>
      </p:sp>
      <p:sp>
        <p:nvSpPr>
          <p:cNvPr id="68" name="Google Shape;68;p15"/>
          <p:cNvSpPr/>
          <p:nvPr/>
        </p:nvSpPr>
        <p:spPr>
          <a:xfrm>
            <a:off x="1729750" y="1860025"/>
            <a:ext cx="4863300" cy="2001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ML</a:t>
            </a:r>
            <a:endParaRPr/>
          </a:p>
        </p:txBody>
      </p:sp>
      <p:sp>
        <p:nvSpPr>
          <p:cNvPr id="69" name="Google Shape;69;p15"/>
          <p:cNvSpPr/>
          <p:nvPr/>
        </p:nvSpPr>
        <p:spPr>
          <a:xfrm>
            <a:off x="2550300" y="2030125"/>
            <a:ext cx="3742500" cy="166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DL</a:t>
            </a:r>
            <a:endParaRPr/>
          </a:p>
        </p:txBody>
      </p:sp>
      <p:sp>
        <p:nvSpPr>
          <p:cNvPr id="70" name="Google Shape;70;p15"/>
          <p:cNvSpPr/>
          <p:nvPr/>
        </p:nvSpPr>
        <p:spPr>
          <a:xfrm>
            <a:off x="3510950" y="2170225"/>
            <a:ext cx="2361600" cy="13809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GenAI</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 Metrics for Generative Models</a:t>
            </a:r>
            <a:endParaRPr/>
          </a:p>
        </p:txBody>
      </p:sp>
      <p:sp>
        <p:nvSpPr>
          <p:cNvPr id="232" name="Google Shape;23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sz="1400">
                <a:solidFill>
                  <a:schemeClr val="dk1"/>
                </a:solidFill>
              </a:rPr>
              <a:t>1. Log-Likelihood</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What It Is</a:t>
            </a:r>
            <a:r>
              <a:rPr lang="en-GB" sz="1400">
                <a:solidFill>
                  <a:schemeClr val="dk1"/>
                </a:solidFill>
              </a:rPr>
              <a:t>: Log-likelihood measures how likely the model thinks the data is, under its learned distribution.</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How It Works</a:t>
            </a:r>
            <a:r>
              <a:rPr lang="en-GB" sz="1400">
                <a:solidFill>
                  <a:schemeClr val="dk1"/>
                </a:solidFill>
              </a:rPr>
              <a:t>: The log-likelihood is computed based on the probability assigned by the model to the observed data points. Higher log-likelihood values indicate that the model assigns higher probabilities to the real data, meaning it fits the data better.</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Use Case</a:t>
            </a:r>
            <a:r>
              <a:rPr lang="en-GB" sz="1400">
                <a:solidFill>
                  <a:schemeClr val="dk1"/>
                </a:solidFill>
              </a:rPr>
              <a:t>: Commonly used in models like Variational Autoencoders (VAEs) and some probabilistic models.</a:t>
            </a:r>
            <a:endParaRPr sz="1400">
              <a:solidFill>
                <a:schemeClr val="dk1"/>
              </a:solidFill>
            </a:endParaRPr>
          </a:p>
          <a:p>
            <a:pPr indent="0" lvl="0" marL="0" rtl="0" algn="l">
              <a:spcBef>
                <a:spcPts val="1400"/>
              </a:spcBef>
              <a:spcAft>
                <a:spcPts val="0"/>
              </a:spcAft>
              <a:buNone/>
            </a:pPr>
            <a:r>
              <a:rPr b="1" lang="en-GB" sz="1400">
                <a:solidFill>
                  <a:schemeClr val="dk1"/>
                </a:solidFill>
              </a:rPr>
              <a:t>2. Perplexity</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What It Is</a:t>
            </a:r>
            <a:r>
              <a:rPr lang="en-GB" sz="1400">
                <a:solidFill>
                  <a:schemeClr val="dk1"/>
                </a:solidFill>
              </a:rPr>
              <a:t>: Perplexity is a measure of how well a probability model predicts a sample.</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How It Works</a:t>
            </a:r>
            <a:r>
              <a:rPr lang="en-GB" sz="1400">
                <a:solidFill>
                  <a:schemeClr val="dk1"/>
                </a:solidFill>
              </a:rPr>
              <a:t>: It is the exponentiation of the average negative log-likelihood. Lower perplexity indicates that the model is more confident in its predictions.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Use Case</a:t>
            </a:r>
            <a:r>
              <a:rPr lang="en-GB" sz="1400">
                <a:solidFill>
                  <a:schemeClr val="dk1"/>
                </a:solidFill>
              </a:rPr>
              <a:t>: Widely used in natural language processing (NLP) to evaluate language models</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Evaluation Metrics for Generative Models</a:t>
            </a:r>
            <a:endParaRPr/>
          </a:p>
        </p:txBody>
      </p:sp>
      <p:sp>
        <p:nvSpPr>
          <p:cNvPr id="238" name="Google Shape;238;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sz="1200">
                <a:solidFill>
                  <a:schemeClr val="dk1"/>
                </a:solidFill>
              </a:rPr>
              <a:t>3. Inception Score (IS)</a:t>
            </a:r>
            <a:endParaRPr b="1" sz="1200">
              <a:solidFill>
                <a:schemeClr val="dk1"/>
              </a:solidFill>
            </a:endParaRPr>
          </a:p>
          <a:p>
            <a:pPr indent="-304800" lvl="0" marL="457200" rtl="0" algn="l">
              <a:spcBef>
                <a:spcPts val="1200"/>
              </a:spcBef>
              <a:spcAft>
                <a:spcPts val="0"/>
              </a:spcAft>
              <a:buClr>
                <a:schemeClr val="dk1"/>
              </a:buClr>
              <a:buSzPts val="1200"/>
              <a:buChar char="●"/>
            </a:pPr>
            <a:r>
              <a:rPr b="1" lang="en-GB" sz="1200">
                <a:solidFill>
                  <a:schemeClr val="dk1"/>
                </a:solidFill>
              </a:rPr>
              <a:t>What It Is</a:t>
            </a:r>
            <a:r>
              <a:rPr lang="en-GB" sz="1200">
                <a:solidFill>
                  <a:schemeClr val="dk1"/>
                </a:solidFill>
              </a:rPr>
              <a:t>: Inception Score evaluates how realistic the generated images are and how diverse the generated images are.</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How It Works</a:t>
            </a:r>
            <a:r>
              <a:rPr lang="en-GB" sz="1200">
                <a:solidFill>
                  <a:schemeClr val="dk1"/>
                </a:solidFill>
              </a:rPr>
              <a:t>: The score is based on the output of a pre-trained Inception v3 network. It measures two things: the clarity of the generated images (how confident the network is about its predictions) and the diversity of the generated images.</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Use Case</a:t>
            </a:r>
            <a:r>
              <a:rPr lang="en-GB" sz="1200">
                <a:solidFill>
                  <a:schemeClr val="dk1"/>
                </a:solidFill>
              </a:rPr>
              <a:t>: Commonly used in evaluating GANs (Generative Adversarial Networks), especially for image generation tasks.</a:t>
            </a:r>
            <a:endParaRPr sz="1200">
              <a:solidFill>
                <a:schemeClr val="dk1"/>
              </a:solidFill>
            </a:endParaRPr>
          </a:p>
          <a:p>
            <a:pPr indent="0" lvl="0" marL="0" rtl="0" algn="l">
              <a:spcBef>
                <a:spcPts val="1400"/>
              </a:spcBef>
              <a:spcAft>
                <a:spcPts val="0"/>
              </a:spcAft>
              <a:buClr>
                <a:schemeClr val="dk1"/>
              </a:buClr>
              <a:buSzPts val="1100"/>
              <a:buFont typeface="Arial"/>
              <a:buNone/>
            </a:pPr>
            <a:r>
              <a:rPr b="1" lang="en-GB" sz="1200">
                <a:solidFill>
                  <a:schemeClr val="dk1"/>
                </a:solidFill>
              </a:rPr>
              <a:t>4. Fréchet Inception Distance (FID)</a:t>
            </a:r>
            <a:endParaRPr b="1" sz="1200">
              <a:solidFill>
                <a:schemeClr val="dk1"/>
              </a:solidFill>
            </a:endParaRPr>
          </a:p>
          <a:p>
            <a:pPr indent="-304800" lvl="0" marL="457200" rtl="0" algn="l">
              <a:spcBef>
                <a:spcPts val="1200"/>
              </a:spcBef>
              <a:spcAft>
                <a:spcPts val="0"/>
              </a:spcAft>
              <a:buClr>
                <a:schemeClr val="dk1"/>
              </a:buClr>
              <a:buSzPts val="1200"/>
              <a:buChar char="●"/>
            </a:pPr>
            <a:r>
              <a:rPr b="1" lang="en-GB" sz="1200">
                <a:solidFill>
                  <a:schemeClr val="dk1"/>
                </a:solidFill>
              </a:rPr>
              <a:t>What It Is</a:t>
            </a:r>
            <a:r>
              <a:rPr lang="en-GB" sz="1200">
                <a:solidFill>
                  <a:schemeClr val="dk1"/>
                </a:solidFill>
              </a:rPr>
              <a:t>: FID measures the distance between the distribution of generated images and real images.</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How It Works</a:t>
            </a:r>
            <a:r>
              <a:rPr lang="en-GB" sz="1200">
                <a:solidFill>
                  <a:schemeClr val="dk1"/>
                </a:solidFill>
              </a:rPr>
              <a:t>: It compares the statistics (mean and covariance) of features extracted from a specific layer of a pre-trained Inception network for both real and generated images. A lower FID score indicates that the generated images are more similar to the real images.</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Use Case</a:t>
            </a:r>
            <a:r>
              <a:rPr lang="en-GB" sz="1200">
                <a:solidFill>
                  <a:schemeClr val="dk1"/>
                </a:solidFill>
              </a:rPr>
              <a:t>: Widely used in the evaluation of GANs and is considered more reliable than the Inception Score.</a:t>
            </a:r>
            <a:endParaRPr sz="1200">
              <a:solidFill>
                <a:schemeClr val="dk1"/>
              </a:solidFill>
            </a:endParaRPr>
          </a:p>
          <a:p>
            <a:pPr indent="0" lvl="0" marL="0" rtl="0" algn="l">
              <a:spcBef>
                <a:spcPts val="1200"/>
              </a:spcBef>
              <a:spcAft>
                <a:spcPts val="1200"/>
              </a:spcAft>
              <a:buNone/>
            </a:pPr>
            <a:r>
              <a:t/>
            </a: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Evaluation Metrics for Generative Models</a:t>
            </a:r>
            <a:endParaRPr/>
          </a:p>
        </p:txBody>
      </p:sp>
      <p:sp>
        <p:nvSpPr>
          <p:cNvPr id="244" name="Google Shape;244;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sz="1400">
                <a:solidFill>
                  <a:schemeClr val="dk1"/>
                </a:solidFill>
              </a:rPr>
              <a:t>5. Precision and Recall for Distributions</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What It Is</a:t>
            </a:r>
            <a:r>
              <a:rPr lang="en-GB" sz="1400">
                <a:solidFill>
                  <a:schemeClr val="dk1"/>
                </a:solidFill>
              </a:rPr>
              <a:t>: These metrics measure the fidelity and diversity of generated samples.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How It Works</a:t>
            </a:r>
            <a:r>
              <a:rPr lang="en-GB" sz="1400">
                <a:solidFill>
                  <a:schemeClr val="dk1"/>
                </a:solidFill>
              </a:rPr>
              <a:t>: Precision measures the proportion of generated samples that are close to real data (quality), while recall measures the proportion of real data that is covered by the generated data (diversity).</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Use Case</a:t>
            </a:r>
            <a:r>
              <a:rPr lang="en-GB" sz="1400">
                <a:solidFill>
                  <a:schemeClr val="dk1"/>
                </a:solidFill>
              </a:rPr>
              <a:t>: Useful in scenarios where both the quality and diversity of generated samples are important.</a:t>
            </a:r>
            <a:endParaRPr sz="1400">
              <a:solidFill>
                <a:schemeClr val="dk1"/>
              </a:solidFill>
            </a:endParaRPr>
          </a:p>
          <a:p>
            <a:pPr indent="0" lvl="0" marL="0" rtl="0" algn="l">
              <a:spcBef>
                <a:spcPts val="1400"/>
              </a:spcBef>
              <a:spcAft>
                <a:spcPts val="0"/>
              </a:spcAft>
              <a:buClr>
                <a:schemeClr val="dk1"/>
              </a:buClr>
              <a:buSzPts val="1100"/>
              <a:buFont typeface="Arial"/>
              <a:buNone/>
            </a:pPr>
            <a:r>
              <a:rPr b="1" lang="en-GB" sz="1400">
                <a:solidFill>
                  <a:schemeClr val="dk1"/>
                </a:solidFill>
              </a:rPr>
              <a:t>6. Mode Collapse Metrics</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What It Is</a:t>
            </a:r>
            <a:r>
              <a:rPr lang="en-GB" sz="1400">
                <a:solidFill>
                  <a:schemeClr val="dk1"/>
                </a:solidFill>
              </a:rPr>
              <a:t>: Mode collapse occurs when a generative model produces very similar or identical outputs for different inputs.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How It Works</a:t>
            </a:r>
            <a:r>
              <a:rPr lang="en-GB" sz="1400">
                <a:solidFill>
                  <a:schemeClr val="dk1"/>
                </a:solidFill>
              </a:rPr>
              <a:t>: Specific metrics or visual checks can be used to detect mode collapse. For instance, evaluating the diversity of generated samples can give an indication of whether mode collapse is occurring.</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Use Case</a:t>
            </a:r>
            <a:r>
              <a:rPr lang="en-GB" sz="1400">
                <a:solidFill>
                  <a:schemeClr val="dk1"/>
                </a:solidFill>
              </a:rPr>
              <a:t>: Important for evaluating GANs, where mode collapse can be a common problem.</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Evaluation Metrics for Generative Models</a:t>
            </a:r>
            <a:endParaRPr/>
          </a:p>
        </p:txBody>
      </p:sp>
      <p:sp>
        <p:nvSpPr>
          <p:cNvPr id="250" name="Google Shape;250;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sz="1200">
                <a:solidFill>
                  <a:schemeClr val="dk1"/>
                </a:solidFill>
              </a:rPr>
              <a:t>7. Visual Turing Test</a:t>
            </a:r>
            <a:endParaRPr b="1" sz="1200">
              <a:solidFill>
                <a:schemeClr val="dk1"/>
              </a:solidFill>
            </a:endParaRPr>
          </a:p>
          <a:p>
            <a:pPr indent="-304800" lvl="0" marL="457200" rtl="0" algn="l">
              <a:spcBef>
                <a:spcPts val="1200"/>
              </a:spcBef>
              <a:spcAft>
                <a:spcPts val="0"/>
              </a:spcAft>
              <a:buClr>
                <a:schemeClr val="dk1"/>
              </a:buClr>
              <a:buSzPts val="1200"/>
              <a:buChar char="●"/>
            </a:pPr>
            <a:r>
              <a:rPr b="1" lang="en-GB" sz="1200">
                <a:solidFill>
                  <a:schemeClr val="dk1"/>
                </a:solidFill>
              </a:rPr>
              <a:t>What It Is</a:t>
            </a:r>
            <a:r>
              <a:rPr lang="en-GB" sz="1200">
                <a:solidFill>
                  <a:schemeClr val="dk1"/>
                </a:solidFill>
              </a:rPr>
              <a:t>: This is a human evaluation method where humans are asked to distinguish between real and generated samples.</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How It Works</a:t>
            </a:r>
            <a:r>
              <a:rPr lang="en-GB" sz="1200">
                <a:solidFill>
                  <a:schemeClr val="dk1"/>
                </a:solidFill>
              </a:rPr>
              <a:t>: If humans cannot reliably distinguish between real and generated samples, the generative model is considered successful.</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Use Case</a:t>
            </a:r>
            <a:r>
              <a:rPr lang="en-GB" sz="1200">
                <a:solidFill>
                  <a:schemeClr val="dk1"/>
                </a:solidFill>
              </a:rPr>
              <a:t>: Often used in tasks where human perception is the ultimate judge, such as image, text, or audio generation.</a:t>
            </a:r>
            <a:endParaRPr sz="1200">
              <a:solidFill>
                <a:schemeClr val="dk1"/>
              </a:solidFill>
            </a:endParaRPr>
          </a:p>
          <a:p>
            <a:pPr indent="0" lvl="0" marL="0" rtl="0" algn="l">
              <a:spcBef>
                <a:spcPts val="1400"/>
              </a:spcBef>
              <a:spcAft>
                <a:spcPts val="0"/>
              </a:spcAft>
              <a:buClr>
                <a:schemeClr val="dk1"/>
              </a:buClr>
              <a:buSzPts val="1100"/>
              <a:buFont typeface="Arial"/>
              <a:buNone/>
            </a:pPr>
            <a:r>
              <a:rPr b="1" lang="en-GB" sz="1200">
                <a:solidFill>
                  <a:schemeClr val="dk1"/>
                </a:solidFill>
              </a:rPr>
              <a:t>8. Reconstruction Error</a:t>
            </a:r>
            <a:endParaRPr b="1" sz="1200">
              <a:solidFill>
                <a:schemeClr val="dk1"/>
              </a:solidFill>
            </a:endParaRPr>
          </a:p>
          <a:p>
            <a:pPr indent="-304800" lvl="0" marL="457200" rtl="0" algn="l">
              <a:spcBef>
                <a:spcPts val="1200"/>
              </a:spcBef>
              <a:spcAft>
                <a:spcPts val="0"/>
              </a:spcAft>
              <a:buClr>
                <a:schemeClr val="dk1"/>
              </a:buClr>
              <a:buSzPts val="1200"/>
              <a:buChar char="●"/>
            </a:pPr>
            <a:r>
              <a:rPr b="1" lang="en-GB" sz="1200">
                <a:solidFill>
                  <a:schemeClr val="dk1"/>
                </a:solidFill>
              </a:rPr>
              <a:t>What It Is</a:t>
            </a:r>
            <a:r>
              <a:rPr lang="en-GB" sz="1200">
                <a:solidFill>
                  <a:schemeClr val="dk1"/>
                </a:solidFill>
              </a:rPr>
              <a:t>: This metric measures how well a generative model can reconstruct its input data.</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How It Works</a:t>
            </a:r>
            <a:r>
              <a:rPr lang="en-GB" sz="1200">
                <a:solidFill>
                  <a:schemeClr val="dk1"/>
                </a:solidFill>
              </a:rPr>
              <a:t>: In models like autoencoders, the input is encoded into a lower-dimensional space and then decoded back. The reconstruction error is the difference between the original input and the reconstructed output.</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Use Case</a:t>
            </a:r>
            <a:r>
              <a:rPr lang="en-GB" sz="1200">
                <a:solidFill>
                  <a:schemeClr val="dk1"/>
                </a:solidFill>
              </a:rPr>
              <a:t>: Commonly used in autoencoders and VAEs, where the ability to reconstruct the input data is a key performance measure.</a:t>
            </a:r>
            <a:endParaRPr sz="1200">
              <a:solidFill>
                <a:schemeClr val="dk1"/>
              </a:solidFill>
            </a:endParaRPr>
          </a:p>
          <a:p>
            <a:pPr indent="0" lvl="0" marL="0" rtl="0" algn="l">
              <a:spcBef>
                <a:spcPts val="1200"/>
              </a:spcBef>
              <a:spcAft>
                <a:spcPts val="1200"/>
              </a:spcAft>
              <a:buNone/>
            </a:pPr>
            <a:r>
              <a:t/>
            </a:r>
            <a:endParaRPr sz="1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Evaluation Metrics for Generative Models</a:t>
            </a:r>
            <a:endParaRPr/>
          </a:p>
        </p:txBody>
      </p:sp>
      <p:sp>
        <p:nvSpPr>
          <p:cNvPr id="256" name="Google Shape;256;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sz="1200">
                <a:solidFill>
                  <a:schemeClr val="dk1"/>
                </a:solidFill>
              </a:rPr>
              <a:t>9. Mutual Information</a:t>
            </a:r>
            <a:endParaRPr b="1" sz="1200">
              <a:solidFill>
                <a:schemeClr val="dk1"/>
              </a:solidFill>
            </a:endParaRPr>
          </a:p>
          <a:p>
            <a:pPr indent="-304800" lvl="0" marL="457200" rtl="0" algn="l">
              <a:spcBef>
                <a:spcPts val="1200"/>
              </a:spcBef>
              <a:spcAft>
                <a:spcPts val="0"/>
              </a:spcAft>
              <a:buClr>
                <a:schemeClr val="dk1"/>
              </a:buClr>
              <a:buSzPts val="1200"/>
              <a:buChar char="●"/>
            </a:pPr>
            <a:r>
              <a:rPr b="1" lang="en-GB" sz="1200">
                <a:solidFill>
                  <a:schemeClr val="dk1"/>
                </a:solidFill>
              </a:rPr>
              <a:t>What It Is</a:t>
            </a:r>
            <a:r>
              <a:rPr lang="en-GB" sz="1200">
                <a:solidFill>
                  <a:schemeClr val="dk1"/>
                </a:solidFill>
              </a:rPr>
              <a:t>: This metric measures the amount of information shared between the input and the generated output.</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How It Works</a:t>
            </a:r>
            <a:r>
              <a:rPr lang="en-GB" sz="1200">
                <a:solidFill>
                  <a:schemeClr val="dk1"/>
                </a:solidFill>
              </a:rPr>
              <a:t>: It quantifies how much information about the input is retained in the output. Higher mutual information indicates that the generated data captures more of the input data's characteristics.</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Use Case</a:t>
            </a:r>
            <a:r>
              <a:rPr lang="en-GB" sz="1200">
                <a:solidFill>
                  <a:schemeClr val="dk1"/>
                </a:solidFill>
              </a:rPr>
              <a:t>: Useful in evaluating models where retaining input characteristics is important, such as in VAEs.</a:t>
            </a:r>
            <a:endParaRPr sz="1200">
              <a:solidFill>
                <a:schemeClr val="dk1"/>
              </a:solidFill>
            </a:endParaRPr>
          </a:p>
          <a:p>
            <a:pPr indent="0" lvl="0" marL="0" rtl="0" algn="l">
              <a:spcBef>
                <a:spcPts val="1400"/>
              </a:spcBef>
              <a:spcAft>
                <a:spcPts val="0"/>
              </a:spcAft>
              <a:buClr>
                <a:schemeClr val="dk1"/>
              </a:buClr>
              <a:buSzPts val="1100"/>
              <a:buFont typeface="Arial"/>
              <a:buNone/>
            </a:pPr>
            <a:r>
              <a:rPr b="1" lang="en-GB" sz="1200">
                <a:solidFill>
                  <a:schemeClr val="dk1"/>
                </a:solidFill>
              </a:rPr>
              <a:t>10. Human Evaluation</a:t>
            </a:r>
            <a:endParaRPr b="1" sz="1200">
              <a:solidFill>
                <a:schemeClr val="dk1"/>
              </a:solidFill>
            </a:endParaRPr>
          </a:p>
          <a:p>
            <a:pPr indent="-304800" lvl="0" marL="457200" rtl="0" algn="l">
              <a:spcBef>
                <a:spcPts val="1200"/>
              </a:spcBef>
              <a:spcAft>
                <a:spcPts val="0"/>
              </a:spcAft>
              <a:buClr>
                <a:schemeClr val="dk1"/>
              </a:buClr>
              <a:buSzPts val="1200"/>
              <a:buChar char="●"/>
            </a:pPr>
            <a:r>
              <a:rPr b="1" lang="en-GB" sz="1200">
                <a:solidFill>
                  <a:schemeClr val="dk1"/>
                </a:solidFill>
              </a:rPr>
              <a:t>What It Is</a:t>
            </a:r>
            <a:r>
              <a:rPr lang="en-GB" sz="1200">
                <a:solidFill>
                  <a:schemeClr val="dk1"/>
                </a:solidFill>
              </a:rPr>
              <a:t>: In many cases, the quality of generated content is subjective, and human judgment is necessary.</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How It Works</a:t>
            </a:r>
            <a:r>
              <a:rPr lang="en-GB" sz="1200">
                <a:solidFill>
                  <a:schemeClr val="dk1"/>
                </a:solidFill>
              </a:rPr>
              <a:t>: Human evaluators rate the quality, coherence, or realism of generated content. This can be done through surveys, ranking tasks, or comparative analysis.</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Use Case</a:t>
            </a:r>
            <a:r>
              <a:rPr lang="en-GB" sz="1200">
                <a:solidFill>
                  <a:schemeClr val="dk1"/>
                </a:solidFill>
              </a:rPr>
              <a:t>: Common in natural language generation, art generation, or any domain where subjective quality matters.</a:t>
            </a:r>
            <a:endParaRPr sz="1200">
              <a:solidFill>
                <a:schemeClr val="dk1"/>
              </a:solidFill>
            </a:endParaRPr>
          </a:p>
          <a:p>
            <a:pPr indent="0" lvl="0" marL="0" rtl="0" algn="l">
              <a:spcBef>
                <a:spcPts val="1200"/>
              </a:spcBef>
              <a:spcAft>
                <a:spcPts val="12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Applications of GenAI:</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Clr>
                <a:schemeClr val="dk1"/>
              </a:buClr>
              <a:buSzPct val="42463"/>
              <a:buFont typeface="Arial"/>
              <a:buNone/>
            </a:pPr>
            <a:r>
              <a:rPr b="1" lang="en-GB" sz="2590">
                <a:solidFill>
                  <a:schemeClr val="dk1"/>
                </a:solidFill>
              </a:rPr>
              <a:t>Text Generation</a:t>
            </a:r>
            <a:r>
              <a:rPr lang="en-GB" sz="2590">
                <a:solidFill>
                  <a:schemeClr val="dk1"/>
                </a:solidFill>
              </a:rPr>
              <a:t>: Models like GPT-3 and GPT-4 can generate human-like text based on a given prompt. These models are used in chatbots, content creation, and even creative writing.</a:t>
            </a:r>
            <a:endParaRPr sz="2590">
              <a:solidFill>
                <a:schemeClr val="dk1"/>
              </a:solidFill>
            </a:endParaRPr>
          </a:p>
          <a:p>
            <a:pPr indent="0" lvl="0" marL="0" rtl="0" algn="l">
              <a:spcBef>
                <a:spcPts val="1200"/>
              </a:spcBef>
              <a:spcAft>
                <a:spcPts val="0"/>
              </a:spcAft>
              <a:buClr>
                <a:schemeClr val="dk1"/>
              </a:buClr>
              <a:buSzPct val="42463"/>
              <a:buFont typeface="Arial"/>
              <a:buNone/>
            </a:pPr>
            <a:r>
              <a:rPr b="1" lang="en-GB" sz="2590">
                <a:solidFill>
                  <a:schemeClr val="dk1"/>
                </a:solidFill>
              </a:rPr>
              <a:t>Image Generation</a:t>
            </a:r>
            <a:r>
              <a:rPr lang="en-GB" sz="2590">
                <a:solidFill>
                  <a:schemeClr val="dk1"/>
                </a:solidFill>
              </a:rPr>
              <a:t>: GANs can create realistic images from scratch, used in art, fashion, and design. Applications like DALL·E extend this capability by generating images from text descriptions.</a:t>
            </a:r>
            <a:endParaRPr sz="2590">
              <a:solidFill>
                <a:schemeClr val="dk1"/>
              </a:solidFill>
            </a:endParaRPr>
          </a:p>
          <a:p>
            <a:pPr indent="0" lvl="0" marL="0" rtl="0" algn="l">
              <a:spcBef>
                <a:spcPts val="1200"/>
              </a:spcBef>
              <a:spcAft>
                <a:spcPts val="0"/>
              </a:spcAft>
              <a:buClr>
                <a:schemeClr val="dk1"/>
              </a:buClr>
              <a:buSzPct val="42463"/>
              <a:buFont typeface="Arial"/>
              <a:buNone/>
            </a:pPr>
            <a:r>
              <a:rPr b="1" lang="en-GB" sz="2590">
                <a:solidFill>
                  <a:schemeClr val="dk1"/>
                </a:solidFill>
              </a:rPr>
              <a:t>Music and Audio</a:t>
            </a:r>
            <a:r>
              <a:rPr lang="en-GB" sz="2590">
                <a:solidFill>
                  <a:schemeClr val="dk1"/>
                </a:solidFill>
              </a:rPr>
              <a:t>: GenAI models can generate music, sound effects, or even human-like voices. This is used in music composition, game development, and virtual assistants.</a:t>
            </a:r>
            <a:endParaRPr sz="2590">
              <a:solidFill>
                <a:schemeClr val="dk1"/>
              </a:solidFill>
            </a:endParaRPr>
          </a:p>
          <a:p>
            <a:pPr indent="0" lvl="0" marL="0" rtl="0" algn="l">
              <a:spcBef>
                <a:spcPts val="1200"/>
              </a:spcBef>
              <a:spcAft>
                <a:spcPts val="0"/>
              </a:spcAft>
              <a:buClr>
                <a:schemeClr val="dk1"/>
              </a:buClr>
              <a:buSzPct val="42463"/>
              <a:buFont typeface="Arial"/>
              <a:buNone/>
            </a:pPr>
            <a:r>
              <a:rPr b="1" lang="en-GB" sz="2590">
                <a:solidFill>
                  <a:schemeClr val="dk1"/>
                </a:solidFill>
              </a:rPr>
              <a:t>Code Generation</a:t>
            </a:r>
            <a:r>
              <a:rPr lang="en-GB" sz="2590">
                <a:solidFill>
                  <a:schemeClr val="dk1"/>
                </a:solidFill>
              </a:rPr>
              <a:t>: Models like Codex can generate code snippets based on natural language descriptions, aiding developers in writing software.</a:t>
            </a:r>
            <a:endParaRPr sz="2590">
              <a:solidFill>
                <a:schemeClr val="dk1"/>
              </a:solidFill>
            </a:endParaRPr>
          </a:p>
          <a:p>
            <a:pPr indent="0" lvl="0" marL="0" rtl="0" algn="l">
              <a:spcBef>
                <a:spcPts val="1200"/>
              </a:spcBef>
              <a:spcAft>
                <a:spcPts val="0"/>
              </a:spcAft>
              <a:buClr>
                <a:schemeClr val="dk1"/>
              </a:buClr>
              <a:buSzPct val="42463"/>
              <a:buFont typeface="Arial"/>
              <a:buNone/>
            </a:pPr>
            <a:r>
              <a:rPr b="1" lang="en-GB" sz="2590">
                <a:solidFill>
                  <a:schemeClr val="dk1"/>
                </a:solidFill>
              </a:rPr>
              <a:t>Data Augmentation</a:t>
            </a:r>
            <a:r>
              <a:rPr lang="en-GB" sz="2590">
                <a:solidFill>
                  <a:schemeClr val="dk1"/>
                </a:solidFill>
              </a:rPr>
              <a:t>: In machine learning, GenAI can be used to create synthetic data that augments limited datasets, improving model performance.</a:t>
            </a:r>
            <a:endParaRPr sz="259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Transfer Learning</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Transfer learning is a machine learning technique where a model developed for a specific task is reused as the starting point for a model on a second, related task. Instead of training a model from scratch on a large dataset, transfer learning allows the use of a pre-trained model as a foundation, which is then fine-tuned for the specific requirements of a new task.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Benefits of transfer </a:t>
            </a:r>
            <a:r>
              <a:rPr lang="en-GB"/>
              <a:t>Learning</a:t>
            </a:r>
            <a:r>
              <a:rPr lang="en-GB"/>
              <a:t>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Clr>
                <a:schemeClr val="dk1"/>
              </a:buClr>
              <a:buSzPct val="84615"/>
              <a:buFont typeface="Arial"/>
              <a:buNone/>
            </a:pPr>
            <a:r>
              <a:rPr b="1" lang="en-GB" sz="1300">
                <a:solidFill>
                  <a:schemeClr val="dk1"/>
                </a:solidFill>
              </a:rPr>
              <a:t>Reduced Training Time:</a:t>
            </a:r>
            <a:r>
              <a:rPr lang="en-GB" sz="1300">
                <a:solidFill>
                  <a:schemeClr val="dk1"/>
                </a:solidFill>
              </a:rPr>
              <a:t> By leveraging pre-trained models, you can significantly reduce the time required to train a new model from scratch. This is particularly beneficial for complex models like deep neural networks.</a:t>
            </a:r>
            <a:endParaRPr sz="1300">
              <a:solidFill>
                <a:schemeClr val="dk1"/>
              </a:solidFill>
            </a:endParaRPr>
          </a:p>
          <a:p>
            <a:pPr indent="0" lvl="0" marL="0" rtl="0" algn="just">
              <a:spcBef>
                <a:spcPts val="1200"/>
              </a:spcBef>
              <a:spcAft>
                <a:spcPts val="0"/>
              </a:spcAft>
              <a:buClr>
                <a:schemeClr val="dk1"/>
              </a:buClr>
              <a:buSzPct val="84615"/>
              <a:buFont typeface="Arial"/>
              <a:buNone/>
            </a:pPr>
            <a:r>
              <a:rPr b="1" lang="en-GB" sz="1300">
                <a:solidFill>
                  <a:schemeClr val="dk1"/>
                </a:solidFill>
              </a:rPr>
              <a:t>Improved Performance:</a:t>
            </a:r>
            <a:r>
              <a:rPr lang="en-GB" sz="1300">
                <a:solidFill>
                  <a:schemeClr val="dk1"/>
                </a:solidFill>
              </a:rPr>
              <a:t> Pre-trained models often achieve better performance than models trained from scratch, especially when dealing with limited data. The knowledge captured in the pre-trained model can help the new model generalize better to unseen data.</a:t>
            </a:r>
            <a:endParaRPr sz="1300">
              <a:solidFill>
                <a:schemeClr val="dk1"/>
              </a:solidFill>
            </a:endParaRPr>
          </a:p>
          <a:p>
            <a:pPr indent="0" lvl="0" marL="0" rtl="0" algn="just">
              <a:spcBef>
                <a:spcPts val="1200"/>
              </a:spcBef>
              <a:spcAft>
                <a:spcPts val="0"/>
              </a:spcAft>
              <a:buClr>
                <a:schemeClr val="dk1"/>
              </a:buClr>
              <a:buSzPct val="84615"/>
              <a:buFont typeface="Arial"/>
              <a:buNone/>
            </a:pPr>
            <a:r>
              <a:rPr b="1" lang="en-GB" sz="1300">
                <a:solidFill>
                  <a:schemeClr val="dk1"/>
                </a:solidFill>
              </a:rPr>
              <a:t>Lower Data Requirements:</a:t>
            </a:r>
            <a:r>
              <a:rPr lang="en-GB" sz="1300">
                <a:solidFill>
                  <a:schemeClr val="dk1"/>
                </a:solidFill>
              </a:rPr>
              <a:t> Transfer learning can be effective even with small datasets. The pre-trained model provides a strong foundation, allowing the new model to learn from a smaller amount of data.</a:t>
            </a:r>
            <a:endParaRPr sz="1300">
              <a:solidFill>
                <a:schemeClr val="dk1"/>
              </a:solidFill>
            </a:endParaRPr>
          </a:p>
          <a:p>
            <a:pPr indent="0" lvl="0" marL="0" rtl="0" algn="just">
              <a:spcBef>
                <a:spcPts val="1200"/>
              </a:spcBef>
              <a:spcAft>
                <a:spcPts val="0"/>
              </a:spcAft>
              <a:buClr>
                <a:schemeClr val="dk1"/>
              </a:buClr>
              <a:buSzPct val="84615"/>
              <a:buFont typeface="Arial"/>
              <a:buNone/>
            </a:pPr>
            <a:r>
              <a:rPr b="1" lang="en-GB" sz="1300">
                <a:solidFill>
                  <a:schemeClr val="dk1"/>
                </a:solidFill>
              </a:rPr>
              <a:t>Increased Accessibility:</a:t>
            </a:r>
            <a:r>
              <a:rPr lang="en-GB" sz="1300">
                <a:solidFill>
                  <a:schemeClr val="dk1"/>
                </a:solidFill>
              </a:rPr>
              <a:t> Transfer learning makes advanced machine learning techniques more accessible to researchers and developers with limited resources. By using pre-trained models, you can build complex models without the need for extensive data or computational power.</a:t>
            </a:r>
            <a:endParaRPr sz="1300">
              <a:solidFill>
                <a:schemeClr val="dk1"/>
              </a:solidFill>
            </a:endParaRPr>
          </a:p>
          <a:p>
            <a:pPr indent="0" lvl="0" marL="0" rtl="0" algn="just">
              <a:spcBef>
                <a:spcPts val="1200"/>
              </a:spcBef>
              <a:spcAft>
                <a:spcPts val="0"/>
              </a:spcAft>
              <a:buClr>
                <a:schemeClr val="dk1"/>
              </a:buClr>
              <a:buSzPct val="84615"/>
              <a:buFont typeface="Arial"/>
              <a:buNone/>
            </a:pPr>
            <a:r>
              <a:rPr b="1" lang="en-GB" sz="1300">
                <a:solidFill>
                  <a:schemeClr val="dk1"/>
                </a:solidFill>
              </a:rPr>
              <a:t>Enhanced Generalization:</a:t>
            </a:r>
            <a:r>
              <a:rPr lang="en-GB" sz="1300">
                <a:solidFill>
                  <a:schemeClr val="dk1"/>
                </a:solidFill>
              </a:rPr>
              <a:t> Pre-trained models often have a broader understanding of the underlying features and patterns in the data. This can help the new model generalize better to unseen data, leading to improved performance on new tasks.</a:t>
            </a:r>
            <a:endParaRPr sz="13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to LLM</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400">
                <a:solidFill>
                  <a:schemeClr val="dk1"/>
                </a:solidFill>
              </a:rPr>
              <a:t>Language Large Models (LLMs)</a:t>
            </a:r>
            <a:r>
              <a:rPr lang="en-GB" sz="1400">
                <a:solidFill>
                  <a:schemeClr val="dk1"/>
                </a:solidFill>
              </a:rPr>
              <a:t> are a type of artificial intelligence that are specifically designed to understand and generate human language. These models are trained on massive datasets of text and code, allowing them to perform a wide range of tasks, including:</a:t>
            </a:r>
            <a:endParaRPr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Translation:</a:t>
            </a:r>
            <a:r>
              <a:rPr lang="en-GB" sz="1400">
                <a:solidFill>
                  <a:schemeClr val="dk1"/>
                </a:solidFill>
              </a:rPr>
              <a:t> Translating text from one language to another.</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Summarization:</a:t>
            </a:r>
            <a:r>
              <a:rPr lang="en-GB" sz="1400">
                <a:solidFill>
                  <a:schemeClr val="dk1"/>
                </a:solidFill>
              </a:rPr>
              <a:t> Condensing long pieces of text into shorter summaries.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Question Answering:</a:t>
            </a:r>
            <a:r>
              <a:rPr lang="en-GB" sz="1400">
                <a:solidFill>
                  <a:schemeClr val="dk1"/>
                </a:solidFill>
              </a:rPr>
              <a:t> Answering questions based on the information they have been trained on.</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Text Generation:</a:t>
            </a:r>
            <a:r>
              <a:rPr lang="en-GB" sz="1400">
                <a:solidFill>
                  <a:schemeClr val="dk1"/>
                </a:solidFill>
              </a:rPr>
              <a:t> Creating new text, such as stories, poems, or scripts.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Code Generation:</a:t>
            </a:r>
            <a:r>
              <a:rPr lang="en-GB" sz="1400">
                <a:solidFill>
                  <a:schemeClr val="dk1"/>
                </a:solidFill>
              </a:rPr>
              <a:t> Writing code based on natural language prompts.</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Introduction to LLM</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b="1" lang="en-GB" sz="1400">
                <a:solidFill>
                  <a:schemeClr val="dk1"/>
                </a:solidFill>
              </a:rPr>
              <a:t>How LLMs work:</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Neural Networks:</a:t>
            </a:r>
            <a:r>
              <a:rPr lang="en-GB" sz="1400">
                <a:solidFill>
                  <a:schemeClr val="dk1"/>
                </a:solidFill>
              </a:rPr>
              <a:t> LLMs are built using neural networks, which are interconnected layers of artificial neurons that can learn complex patterns in data.</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Training:</a:t>
            </a:r>
            <a:r>
              <a:rPr lang="en-GB" sz="1400">
                <a:solidFill>
                  <a:schemeClr val="dk1"/>
                </a:solidFill>
              </a:rPr>
              <a:t> LLMs are trained on massive datasets of text and code. During training, the model learns to predict the next word in a sequence based on the previous words.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Fine-tuning:</a:t>
            </a:r>
            <a:r>
              <a:rPr lang="en-GB" sz="1400">
                <a:solidFill>
                  <a:schemeClr val="dk1"/>
                </a:solidFill>
              </a:rPr>
              <a:t> Once trained, LLMs can be fine-tuned for specific tasks by training them on smaller, more specialized datasets.</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GB" sz="1400">
                <a:solidFill>
                  <a:schemeClr val="dk1"/>
                </a:solidFill>
              </a:rPr>
              <a:t>Examples of LLMs:</a:t>
            </a:r>
            <a:endParaRPr b="1" sz="14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GPT-4:</a:t>
            </a:r>
            <a:r>
              <a:rPr lang="en-GB" sz="1400">
                <a:solidFill>
                  <a:schemeClr val="dk1"/>
                </a:solidFill>
              </a:rPr>
              <a:t> One of the most advanced LLMs, developed by OpenAI.</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LaMDA:</a:t>
            </a:r>
            <a:r>
              <a:rPr lang="en-GB" sz="1400">
                <a:solidFill>
                  <a:schemeClr val="dk1"/>
                </a:solidFill>
              </a:rPr>
              <a:t> A language model developed by Google.</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T5:</a:t>
            </a:r>
            <a:r>
              <a:rPr lang="en-GB" sz="1400">
                <a:solidFill>
                  <a:schemeClr val="dk1"/>
                </a:solidFill>
              </a:rPr>
              <a:t> A text-to-text transfer transformer developed by Google AI.</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Masked Language Model</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1200"/>
              </a:spcBef>
              <a:spcAft>
                <a:spcPts val="0"/>
              </a:spcAft>
              <a:buNone/>
            </a:pPr>
            <a:r>
              <a:rPr b="1" lang="en-GB" sz="1500">
                <a:solidFill>
                  <a:schemeClr val="dk1"/>
                </a:solidFill>
              </a:rPr>
              <a:t>Masked Language Models (MLMs)</a:t>
            </a:r>
            <a:r>
              <a:rPr lang="en-GB" sz="1500">
                <a:solidFill>
                  <a:schemeClr val="dk1"/>
                </a:solidFill>
              </a:rPr>
              <a:t> are a type of neural network architecture used in natural language processing (NLP) tasks. They are trained on large amounts of text data to predict missing words in a sentence.</a:t>
            </a:r>
            <a:endParaRPr sz="1500">
              <a:solidFill>
                <a:schemeClr val="dk1"/>
              </a:solidFill>
            </a:endParaRPr>
          </a:p>
          <a:p>
            <a:pPr indent="0" lvl="0" marL="0" rtl="0" algn="just">
              <a:spcBef>
                <a:spcPts val="1200"/>
              </a:spcBef>
              <a:spcAft>
                <a:spcPts val="0"/>
              </a:spcAft>
              <a:buNone/>
            </a:pPr>
            <a:r>
              <a:rPr b="1" lang="en-GB" sz="1500">
                <a:solidFill>
                  <a:schemeClr val="dk1"/>
                </a:solidFill>
              </a:rPr>
              <a:t>In conclusion,</a:t>
            </a:r>
            <a:r>
              <a:rPr lang="en-GB" sz="1500">
                <a:solidFill>
                  <a:schemeClr val="dk1"/>
                </a:solidFill>
              </a:rPr>
              <a:t> Masked Language Models are powerful tools for natural language processing, enabling a wide range of applications. Their ability to learn from large amounts of text data and transfer knowledge to downstream tasks has made them a cornerstone of modern NLP research.</a:t>
            </a:r>
            <a:endParaRPr sz="1500">
              <a:solidFill>
                <a:schemeClr val="dk1"/>
              </a:solidFill>
            </a:endParaRPr>
          </a:p>
          <a:p>
            <a:pPr indent="0" lvl="0" marL="0" rtl="0" algn="just">
              <a:spcBef>
                <a:spcPts val="1200"/>
              </a:spcBef>
              <a:spcAft>
                <a:spcPts val="0"/>
              </a:spcAft>
              <a:buClr>
                <a:schemeClr val="dk1"/>
              </a:buClr>
              <a:buSzPct val="73333"/>
              <a:buFont typeface="Arial"/>
              <a:buNone/>
            </a:pPr>
            <a:r>
              <a:t/>
            </a:r>
            <a:endParaRPr sz="1500">
              <a:solidFill>
                <a:schemeClr val="dk1"/>
              </a:solidFill>
            </a:endParaRPr>
          </a:p>
          <a:p>
            <a:pPr indent="0" lvl="0" marL="0" rtl="0" algn="just">
              <a:spcBef>
                <a:spcPts val="1200"/>
              </a:spcBef>
              <a:spcAft>
                <a:spcPts val="0"/>
              </a:spcAft>
              <a:buClr>
                <a:schemeClr val="dk1"/>
              </a:buClr>
              <a:buSzPct val="73333"/>
              <a:buFont typeface="Arial"/>
              <a:buNone/>
            </a:pPr>
            <a:r>
              <a:rPr b="1" lang="en-GB" sz="1500">
                <a:solidFill>
                  <a:schemeClr val="dk1"/>
                </a:solidFill>
              </a:rPr>
              <a:t>How MLMs work:</a:t>
            </a:r>
            <a:endParaRPr b="1" sz="1500">
              <a:solidFill>
                <a:schemeClr val="dk1"/>
              </a:solidFill>
            </a:endParaRPr>
          </a:p>
          <a:p>
            <a:pPr indent="-309562" lvl="0" marL="457200" rtl="0" algn="just">
              <a:spcBef>
                <a:spcPts val="1200"/>
              </a:spcBef>
              <a:spcAft>
                <a:spcPts val="0"/>
              </a:spcAft>
              <a:buClr>
                <a:schemeClr val="dk1"/>
              </a:buClr>
              <a:buSzPct val="100000"/>
              <a:buAutoNum type="arabicPeriod"/>
            </a:pPr>
            <a:r>
              <a:rPr b="1" lang="en-GB" sz="1500">
                <a:solidFill>
                  <a:schemeClr val="dk1"/>
                </a:solidFill>
              </a:rPr>
              <a:t>Pre-training:</a:t>
            </a:r>
            <a:endParaRPr b="1" sz="1500">
              <a:solidFill>
                <a:schemeClr val="dk1"/>
              </a:solidFill>
            </a:endParaRPr>
          </a:p>
          <a:p>
            <a:pPr indent="-309562" lvl="1" marL="914400" rtl="0" algn="just">
              <a:spcBef>
                <a:spcPts val="0"/>
              </a:spcBef>
              <a:spcAft>
                <a:spcPts val="0"/>
              </a:spcAft>
              <a:buClr>
                <a:schemeClr val="dk1"/>
              </a:buClr>
              <a:buSzPct val="100000"/>
              <a:buChar char="○"/>
            </a:pPr>
            <a:r>
              <a:rPr lang="en-GB" sz="1500">
                <a:solidFill>
                  <a:schemeClr val="dk1"/>
                </a:solidFill>
              </a:rPr>
              <a:t>A large corpus of text is used to train the MLM.</a:t>
            </a:r>
            <a:endParaRPr sz="1500">
              <a:solidFill>
                <a:schemeClr val="dk1"/>
              </a:solidFill>
            </a:endParaRPr>
          </a:p>
          <a:p>
            <a:pPr indent="-309562" lvl="1" marL="914400" rtl="0" algn="just">
              <a:spcBef>
                <a:spcPts val="0"/>
              </a:spcBef>
              <a:spcAft>
                <a:spcPts val="0"/>
              </a:spcAft>
              <a:buClr>
                <a:schemeClr val="dk1"/>
              </a:buClr>
              <a:buSzPct val="100000"/>
              <a:buChar char="○"/>
            </a:pPr>
            <a:r>
              <a:rPr lang="en-GB" sz="1500">
                <a:solidFill>
                  <a:schemeClr val="dk1"/>
                </a:solidFill>
              </a:rPr>
              <a:t>Random words within the text are masked or replaced with a special token.</a:t>
            </a:r>
            <a:endParaRPr sz="1500">
              <a:solidFill>
                <a:schemeClr val="dk1"/>
              </a:solidFill>
            </a:endParaRPr>
          </a:p>
          <a:p>
            <a:pPr indent="-309562" lvl="1" marL="914400" rtl="0" algn="just">
              <a:spcBef>
                <a:spcPts val="0"/>
              </a:spcBef>
              <a:spcAft>
                <a:spcPts val="0"/>
              </a:spcAft>
              <a:buClr>
                <a:schemeClr val="dk1"/>
              </a:buClr>
              <a:buSzPct val="100000"/>
              <a:buChar char="○"/>
            </a:pPr>
            <a:r>
              <a:rPr lang="en-GB" sz="1500">
                <a:solidFill>
                  <a:schemeClr val="dk1"/>
                </a:solidFill>
              </a:rPr>
              <a:t>The model is trained to predict the masked words based on the surrounding context.</a:t>
            </a:r>
            <a:endParaRPr sz="1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