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2" r:id="rId5"/>
    <p:sldId id="261" r:id="rId6"/>
    <p:sldId id="263" r:id="rId7"/>
    <p:sldId id="258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59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3" r:id="rId30"/>
    <p:sldId id="284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2F009-31A7-4172-9A89-9B56702B3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247D4-98F8-4257-9648-F9E0C9B43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E065B-1485-44B6-AB06-7E853811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C013-1D04-4BF8-AFAF-9A6390E2255E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41693-0DEC-4623-9ED8-0B194CEFF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802CA-4754-42CE-BC76-F6D3F3EB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0F37-4B4F-4159-AACD-1D113F2C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40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9A22-D497-465C-A1D3-50D2A372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3BC37-EDAC-4F4A-94E8-D440EC84C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7B633-ED92-4992-8F0D-2E82FE764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C013-1D04-4BF8-AFAF-9A6390E2255E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D850D-3A8F-4CAC-964A-02ABA441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37EBA-7603-439E-BE28-6510FE7B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0F37-4B4F-4159-AACD-1D113F2C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931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0C6DA0-EBD9-41E6-9887-A6A711CEB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8276D-875F-4EB2-B7B1-DB68E19AB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081F0-95DD-42CB-8690-4CEA6534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C013-1D04-4BF8-AFAF-9A6390E2255E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449FA-58FA-41D3-A30C-D3A7CCC2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C48CA-7E9B-454D-B278-CC0CF598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0F37-4B4F-4159-AACD-1D113F2C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02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06FD-482D-42A9-9C6A-3EBE8359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2DF58-C3A0-426E-9412-A8657CE80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FD64-562E-4143-8C6D-F29F7F131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C013-1D04-4BF8-AFAF-9A6390E2255E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FF065-40B3-4A42-9F24-15EA346A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8E2B8-BD2C-4416-8967-B16940B3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0F37-4B4F-4159-AACD-1D113F2C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82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826A-6888-4FF9-98CB-C9790855D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C0942-D25B-4F05-B51A-B3B9AAF8A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7E88C-8502-40A3-B34C-E36C4B6C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C013-1D04-4BF8-AFAF-9A6390E2255E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E5741-244B-4515-B4D6-6E89694D8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92A86-8305-4193-97FD-15060027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0F37-4B4F-4159-AACD-1D113F2C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56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ED6-3051-4CCB-B6D2-E613D989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8A10-588D-4037-B0DF-7466171FD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6EEB4-B18C-4238-A2E8-3964704E1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D9011-7C36-4F3D-B155-8E583B6C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C013-1D04-4BF8-AFAF-9A6390E2255E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2EFA2-6179-4CF8-9F1A-B36743FB9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A19D0-75B9-4414-BC7C-58A80D49C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0F37-4B4F-4159-AACD-1D113F2C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16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F9E9-E36F-4897-9F1A-8C91B2FF9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8DE4E-D904-4994-BCE8-8262CD2F7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FDE47-013D-4F77-856A-D7A21E7AC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663A0-57BF-4AA5-A61D-1314623FD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2F03A-6538-4B68-8FD0-04649EE1E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B163FC-3954-4BF9-96FE-4EB185B2E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C013-1D04-4BF8-AFAF-9A6390E2255E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43F37-6F3E-46F5-A681-62A180D87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735B8-1B5E-4CFF-A786-02F975C3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0F37-4B4F-4159-AACD-1D113F2C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23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0D80-71B3-4A36-ABC6-0AD2172C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57C788-FFB9-45FF-9F79-F2B4B6E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C013-1D04-4BF8-AFAF-9A6390E2255E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7D7D9-D622-4AE2-919A-1CFC7102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8F582-5F82-4004-B2A9-A1B96FE9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0F37-4B4F-4159-AACD-1D113F2C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1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28228-0E6B-4907-8846-491D1BD1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C013-1D04-4BF8-AFAF-9A6390E2255E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69B6DB-4A83-49F7-9F9E-6CB10D79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3C895-E644-4F50-A1DA-F0FA5FC8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0F37-4B4F-4159-AACD-1D113F2C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31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9EB6-B65A-47E8-AEDD-0FE0C798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33285-4055-4DD0-9C90-B19FF25DA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DA415F-ABCF-4749-844B-9E4219BF0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6F588-F0C9-47DC-823D-0498B3D7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C013-1D04-4BF8-AFAF-9A6390E2255E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95067-F7A8-4098-AB4C-D0F15CB00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F2C63-20E8-416E-8E95-05FB7944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0F37-4B4F-4159-AACD-1D113F2C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74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36AC4-4CB4-4A01-869B-2B534411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A249C6-A2B7-4C1F-A689-F46249EBE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7A77-495F-4D06-AB19-7DD39CF93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FCEB3-E14D-40B1-A02D-4FB79AFF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C013-1D04-4BF8-AFAF-9A6390E2255E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EF3C7-40EC-43FD-A358-7276D3F9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6B5D2-95B8-47F0-AB85-D932F0DE7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0F37-4B4F-4159-AACD-1D113F2C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92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294A4-0E8F-40EB-B1A6-1151940FD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38017-475D-4DD6-96E0-7EF5E0BAA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0483D-EE40-490D-A193-E2785CC58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BC013-1D04-4BF8-AFAF-9A6390E2255E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C7825-FCCA-4B74-B40B-57F9F8811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9631C-9D0F-46D9-8EC4-07E553E68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D0F37-4B4F-4159-AACD-1D113F2C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05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angchain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BC0D-BBF7-41C8-92BB-BF6BE60D2E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LangChain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8E26A-E816-4E75-B54E-5A40FD1B83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498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EA39-EAA7-4015-80CB-572A08D20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Langchain</a:t>
            </a:r>
            <a:r>
              <a:rPr lang="en-US" dirty="0"/>
              <a:t> usage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3A3780-A680-4870-8BAF-5FB531FF6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908" y="1825625"/>
            <a:ext cx="103561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62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2D02-52BC-4B55-99DE-A550652B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50EED2-22CD-459A-9659-4775647DB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700" y="1818527"/>
            <a:ext cx="6456653" cy="467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02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3930-7375-479E-993E-562A2EF1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B114F-5CE3-42DE-8CD7-01839DF0A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/>
              <a:t>LangGraph</a:t>
            </a:r>
            <a:r>
              <a:rPr lang="en-US" b="1" dirty="0"/>
              <a:t> Cloud:</a:t>
            </a:r>
            <a:r>
              <a:rPr lang="en-US" dirty="0"/>
              <a:t> A hosted version of </a:t>
            </a:r>
            <a:r>
              <a:rPr lang="en-US" dirty="0" err="1"/>
              <a:t>LangGraph</a:t>
            </a:r>
            <a:r>
              <a:rPr lang="en-US" dirty="0"/>
              <a:t> for easier deployment and management.</a:t>
            </a:r>
          </a:p>
          <a:p>
            <a:r>
              <a:rPr lang="en-US" b="1" dirty="0" err="1"/>
              <a:t>LangSmith</a:t>
            </a:r>
            <a:r>
              <a:rPr lang="en-US" b="1" dirty="0"/>
              <a:t>:</a:t>
            </a:r>
            <a:r>
              <a:rPr lang="en-US" dirty="0"/>
              <a:t> A tool for building and managing LLM applications, including debugging, prompt management, annotation, testing, and monitoring.</a:t>
            </a:r>
          </a:p>
          <a:p>
            <a:r>
              <a:rPr lang="en-US" b="1" dirty="0"/>
              <a:t>Integrations:</a:t>
            </a:r>
            <a:r>
              <a:rPr lang="en-US" dirty="0"/>
              <a:t> Connects </a:t>
            </a:r>
            <a:r>
              <a:rPr lang="en-US" dirty="0" err="1"/>
              <a:t>LangChain</a:t>
            </a:r>
            <a:r>
              <a:rPr lang="en-US" dirty="0"/>
              <a:t> with other tools and services for enhanced functionality.</a:t>
            </a:r>
          </a:p>
          <a:p>
            <a:r>
              <a:rPr lang="en-US" b="1" dirty="0"/>
              <a:t>Components:</a:t>
            </a:r>
            <a:r>
              <a:rPr lang="en-US" dirty="0"/>
              <a:t> Building blocks of </a:t>
            </a:r>
            <a:r>
              <a:rPr lang="en-US" dirty="0" err="1"/>
              <a:t>LangChain</a:t>
            </a:r>
            <a:r>
              <a:rPr lang="en-US" dirty="0"/>
              <a:t>, such as LLM chains, prompts, and indexes.</a:t>
            </a:r>
          </a:p>
          <a:p>
            <a:r>
              <a:rPr lang="en-US" b="1" dirty="0"/>
              <a:t>Architecture:</a:t>
            </a:r>
            <a:r>
              <a:rPr lang="en-US" dirty="0"/>
              <a:t> The underlying structure and design of </a:t>
            </a:r>
            <a:r>
              <a:rPr lang="en-US" dirty="0" err="1"/>
              <a:t>LangChain</a:t>
            </a:r>
            <a:r>
              <a:rPr lang="en-US" dirty="0"/>
              <a:t>.</a:t>
            </a:r>
          </a:p>
          <a:p>
            <a:r>
              <a:rPr lang="en-US" b="1" dirty="0"/>
              <a:t>Deployment:</a:t>
            </a:r>
            <a:r>
              <a:rPr lang="en-US" dirty="0"/>
              <a:t> Options for deploying </a:t>
            </a:r>
            <a:r>
              <a:rPr lang="en-US" dirty="0" err="1"/>
              <a:t>LangChain</a:t>
            </a:r>
            <a:r>
              <a:rPr lang="en-US" dirty="0"/>
              <a:t> applications, including cloud-based and on-premise.</a:t>
            </a:r>
          </a:p>
          <a:p>
            <a:r>
              <a:rPr lang="en-US" b="1" dirty="0" err="1"/>
              <a:t>LangChain</a:t>
            </a:r>
            <a:r>
              <a:rPr lang="en-US" b="1" dirty="0"/>
              <a:t>:</a:t>
            </a:r>
            <a:r>
              <a:rPr lang="en-US" dirty="0"/>
              <a:t> A framework for building LLM applications.</a:t>
            </a:r>
          </a:p>
          <a:p>
            <a:r>
              <a:rPr lang="en-US" b="1" dirty="0" err="1"/>
              <a:t>LangGraph</a:t>
            </a:r>
            <a:r>
              <a:rPr lang="en-US" b="1" dirty="0"/>
              <a:t>:</a:t>
            </a:r>
            <a:r>
              <a:rPr lang="en-US" dirty="0"/>
              <a:t> A tool for visualizing and understanding the architecture of LLM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251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0C88-6202-40D6-BB9D-EC6BDC85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LangSmith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5AEC8-FE54-47D2-ABFB-2CAFD1479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b="1" dirty="0" err="1"/>
              <a:t>LangSmith</a:t>
            </a:r>
            <a:r>
              <a:rPr lang="en-US" dirty="0"/>
              <a:t> is a comprehensive toolset designed to assist developers in building and managing large language model (LLM) applications. It offers a variety of features to streamline the development process and ensure efficient operation. Here's a breakdown of the key components listed under </a:t>
            </a:r>
            <a:r>
              <a:rPr lang="en-US" dirty="0" err="1"/>
              <a:t>LangSmith</a:t>
            </a:r>
            <a:r>
              <a:rPr lang="en-US" dirty="0"/>
              <a:t>:</a:t>
            </a:r>
          </a:p>
          <a:p>
            <a:pPr algn="just"/>
            <a:r>
              <a:rPr lang="en-US" b="1" dirty="0"/>
              <a:t>Debugging:</a:t>
            </a:r>
            <a:r>
              <a:rPr lang="en-US" dirty="0"/>
              <a:t> Provides tools to identify and resolve issues within LLM applications, helping developers pinpoint errors and improve performance.</a:t>
            </a:r>
          </a:p>
          <a:p>
            <a:pPr algn="just"/>
            <a:r>
              <a:rPr lang="en-US" b="1" dirty="0"/>
              <a:t>Playground:</a:t>
            </a:r>
            <a:r>
              <a:rPr lang="en-US" dirty="0"/>
              <a:t> A sandbox environment where developers can experiment with different LLM configurations, prompts, and data to fine-tune their applications.</a:t>
            </a:r>
          </a:p>
          <a:p>
            <a:pPr algn="just"/>
            <a:r>
              <a:rPr lang="en-US" b="1" dirty="0"/>
              <a:t>Prompt Management:</a:t>
            </a:r>
            <a:r>
              <a:rPr lang="en-US" dirty="0"/>
              <a:t> Manages and organizes prompts used in LLM applications, making it easier to reuse and modify them.</a:t>
            </a:r>
          </a:p>
          <a:p>
            <a:pPr algn="just"/>
            <a:r>
              <a:rPr lang="en-US" b="1" dirty="0"/>
              <a:t>Annotation:</a:t>
            </a:r>
            <a:r>
              <a:rPr lang="en-US" dirty="0"/>
              <a:t> Facilitates the process of labeling and annotating data used to train or fine-tune LLMs, improving their accuracy and performance.</a:t>
            </a:r>
          </a:p>
          <a:p>
            <a:pPr algn="just"/>
            <a:r>
              <a:rPr lang="en-US" b="1" dirty="0"/>
              <a:t>Testing:</a:t>
            </a:r>
            <a:r>
              <a:rPr lang="en-US" dirty="0"/>
              <a:t> Offers tools for testing and evaluating LLM applications to ensure they meet desired quality standards and perform as expected.</a:t>
            </a:r>
          </a:p>
          <a:p>
            <a:pPr algn="just"/>
            <a:r>
              <a:rPr lang="en-US" b="1" dirty="0"/>
              <a:t>Monitoring:</a:t>
            </a:r>
            <a:r>
              <a:rPr lang="en-US" dirty="0"/>
              <a:t> Provides insights into the performance and behavior of LLM applications, helping developers identify potential bottlenecks or issues.</a:t>
            </a:r>
          </a:p>
          <a:p>
            <a:pPr algn="just"/>
            <a:r>
              <a:rPr lang="en-US" dirty="0"/>
              <a:t>In essence, </a:t>
            </a:r>
            <a:r>
              <a:rPr lang="en-US" dirty="0" err="1"/>
              <a:t>LangSmith</a:t>
            </a:r>
            <a:r>
              <a:rPr lang="en-US" dirty="0"/>
              <a:t> empowers developers with a suite of tools to effectively build, manage, and optimize LLM applications, streamlining the development process and ensuring high-quality results.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924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09A3-0D34-48BA-B7CF-C3989024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LangSmith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3016-4052-44C9-8B63-4587C7D1E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LangSmith</a:t>
            </a:r>
            <a:r>
              <a:rPr lang="en-US" dirty="0"/>
              <a:t> is the enterprise DevOps platform built for LLMs.</a:t>
            </a:r>
          </a:p>
          <a:p>
            <a:pPr lvl="1"/>
            <a:r>
              <a:rPr lang="en-US" dirty="0"/>
              <a:t>Gain visibility to make trade offs between cost, latency, and quality.</a:t>
            </a:r>
          </a:p>
          <a:p>
            <a:pPr lvl="1"/>
            <a:r>
              <a:rPr lang="en-US" dirty="0"/>
              <a:t>Increase developer productivity.</a:t>
            </a:r>
          </a:p>
          <a:p>
            <a:pPr lvl="1"/>
            <a:r>
              <a:rPr lang="en-US" dirty="0"/>
              <a:t>Eliminate manual, error-prone testing.</a:t>
            </a:r>
          </a:p>
          <a:p>
            <a:pPr lvl="1"/>
            <a:r>
              <a:rPr lang="en-US" dirty="0"/>
              <a:t>Reduce hallucinations and improve reliability.</a:t>
            </a:r>
          </a:p>
          <a:p>
            <a:pPr lvl="1"/>
            <a:r>
              <a:rPr lang="en-US" dirty="0"/>
              <a:t>Enterprise deployment options to keep data secure.</a:t>
            </a:r>
            <a:endParaRPr lang="en-IN" dirty="0"/>
          </a:p>
          <a:p>
            <a:pPr lvl="1"/>
            <a:endParaRPr lang="en-US" dirty="0"/>
          </a:p>
          <a:p>
            <a:pPr marL="457200" lvl="1" indent="0" algn="just">
              <a:buNone/>
            </a:pPr>
            <a:r>
              <a:rPr lang="en-US" b="1" dirty="0" err="1">
                <a:solidFill>
                  <a:srgbClr val="7030A0"/>
                </a:solidFill>
              </a:rPr>
              <a:t>LangSmith</a:t>
            </a:r>
            <a:r>
              <a:rPr lang="en-US" b="1" dirty="0">
                <a:solidFill>
                  <a:srgbClr val="7030A0"/>
                </a:solidFill>
              </a:rPr>
              <a:t> is an all-in-one developer platform for every step of the LLM-powered application lifecycle, whether you’re building with </a:t>
            </a:r>
            <a:r>
              <a:rPr lang="en-US" b="1" dirty="0" err="1">
                <a:solidFill>
                  <a:srgbClr val="7030A0"/>
                </a:solidFill>
              </a:rPr>
              <a:t>LangChain</a:t>
            </a:r>
            <a:r>
              <a:rPr lang="en-US" b="1" dirty="0">
                <a:solidFill>
                  <a:srgbClr val="7030A0"/>
                </a:solidFill>
              </a:rPr>
              <a:t> or not.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Debug, collaborate, test, and monitor your LLM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110358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A7FDC-FCE1-4EF4-A7BE-ED5CB3E9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LangSmith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4A6B77-BA4B-4B23-848E-A41BD4EF7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4155" y="1825625"/>
            <a:ext cx="73236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57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0D85-F4EA-4FAC-8FDA-3A260E42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 Architecture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9F35C2-CB5A-4662-9A23-DED90694F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030" y="1248560"/>
            <a:ext cx="6735115" cy="41249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AC3FB4-B964-46BD-B78E-F4DA949A5329}"/>
              </a:ext>
            </a:extLst>
          </p:cNvPr>
          <p:cNvSpPr/>
          <p:nvPr/>
        </p:nvSpPr>
        <p:spPr>
          <a:xfrm>
            <a:off x="295836" y="5692605"/>
            <a:ext cx="11483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https://blog.stackademic.com/mastering-retrieval-augmented-generation-rag-architecture-unleash-the-power-of-large-language-a1d2be5f348c</a:t>
            </a:r>
          </a:p>
        </p:txBody>
      </p:sp>
    </p:spTree>
    <p:extLst>
      <p:ext uri="{BB962C8B-B14F-4D97-AF65-F5344CB8AC3E}">
        <p14:creationId xmlns:p14="http://schemas.microsoft.com/office/powerpoint/2010/main" val="375352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5D1A-75EA-4D66-A07F-EB29D632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Components: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2BA5D-F101-4288-B399-E265F01B3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Knowledge Base:</a:t>
            </a:r>
            <a:r>
              <a:rPr lang="en-US" dirty="0"/>
              <a:t> A repository of relevant information, such as documents, articles, or databases.</a:t>
            </a:r>
          </a:p>
          <a:p>
            <a:r>
              <a:rPr lang="en-US" b="1" dirty="0"/>
              <a:t>Query Embedding:</a:t>
            </a:r>
            <a:r>
              <a:rPr lang="en-US" dirty="0"/>
              <a:t> Converts the user's query into a numerical representation (embedding) that can be compared to the embeddings of the knowledge base.</a:t>
            </a:r>
          </a:p>
          <a:p>
            <a:r>
              <a:rPr lang="en-US" b="1" dirty="0"/>
              <a:t>Document Retrieval:</a:t>
            </a:r>
            <a:r>
              <a:rPr lang="en-US" dirty="0"/>
              <a:t> Searches the knowledge base for documents whose embeddings are most similar to the query embedding.</a:t>
            </a:r>
          </a:p>
          <a:p>
            <a:r>
              <a:rPr lang="en-US" b="1" dirty="0"/>
              <a:t>Prompt Engineering:</a:t>
            </a:r>
            <a:r>
              <a:rPr lang="en-US" dirty="0"/>
              <a:t> Constructs a prompt that combines the original query with the retrieved documents, providing context for the LLM.</a:t>
            </a:r>
          </a:p>
          <a:p>
            <a:r>
              <a:rPr lang="en-US" b="1" dirty="0"/>
              <a:t>Language Model (LLM):</a:t>
            </a:r>
            <a:r>
              <a:rPr lang="en-US" dirty="0"/>
              <a:t> Generates a response based on the prompt and its understanding of the retrieved documents.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6771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8487-B67C-4FF8-90AA-545E30C2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 Flow: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38123-4EC5-495D-A3EF-6BAEDD818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User Query:</a:t>
            </a:r>
            <a:r>
              <a:rPr lang="en-US" dirty="0"/>
              <a:t> The user submits a query.</a:t>
            </a:r>
          </a:p>
          <a:p>
            <a:r>
              <a:rPr lang="en-US" b="1" dirty="0"/>
              <a:t>Query Embedding:</a:t>
            </a:r>
            <a:r>
              <a:rPr lang="en-US" dirty="0"/>
              <a:t> The query is converted into an embedding.</a:t>
            </a:r>
          </a:p>
          <a:p>
            <a:r>
              <a:rPr lang="en-US" b="1" dirty="0"/>
              <a:t>Document Retrieval:</a:t>
            </a:r>
            <a:r>
              <a:rPr lang="en-US" dirty="0"/>
              <a:t> The most relevant documents from the knowledge base are retrieved based on their embeddings.</a:t>
            </a:r>
          </a:p>
          <a:p>
            <a:r>
              <a:rPr lang="en-US" b="1" dirty="0"/>
              <a:t>Prompt Engineering:</a:t>
            </a:r>
            <a:r>
              <a:rPr lang="en-US" dirty="0"/>
              <a:t> A prompt is created using the query and the retrieved documents.</a:t>
            </a:r>
          </a:p>
          <a:p>
            <a:r>
              <a:rPr lang="en-US" b="1" dirty="0"/>
              <a:t>LLM Generation:</a:t>
            </a:r>
            <a:r>
              <a:rPr lang="en-US" dirty="0"/>
              <a:t> The LLM processes the prompt and generates a response.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8268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C9D03-A9EB-4B2B-B7E2-DF686698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Retrieval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36C4A-ED6D-451D-9CBD-1F0BA4655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Vector Databases:</a:t>
            </a:r>
            <a:r>
              <a:rPr lang="en-IN" dirty="0"/>
              <a:t> Tools like </a:t>
            </a:r>
            <a:r>
              <a:rPr lang="en-IN" dirty="0" err="1"/>
              <a:t>Faiss</a:t>
            </a:r>
            <a:r>
              <a:rPr lang="en-IN" dirty="0"/>
              <a:t>, Annoy, or Pinecone for efficient similarity search.</a:t>
            </a:r>
          </a:p>
          <a:p>
            <a:r>
              <a:rPr lang="en-IN" b="1" dirty="0"/>
              <a:t>Indexing Techniques:</a:t>
            </a:r>
            <a:r>
              <a:rPr lang="en-IN" dirty="0"/>
              <a:t> Methods like TF-IDF, BM25, or semantic search for representing and comparing documents.</a:t>
            </a:r>
          </a:p>
          <a:p>
            <a:r>
              <a:rPr lang="en-IN" b="1" dirty="0"/>
              <a:t>Query Understanding:</a:t>
            </a:r>
            <a:r>
              <a:rPr lang="en-IN" dirty="0"/>
              <a:t> Techniques to parse and understand user queries effectively.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0121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5DED-9041-440D-8D49-F2360187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 </a:t>
            </a:r>
            <a:r>
              <a:rPr lang="en-US" dirty="0" err="1"/>
              <a:t>LangChain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4B081-4863-48D4-BB2E-E22E19C45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err="1"/>
              <a:t>LangChain</a:t>
            </a:r>
            <a:r>
              <a:rPr lang="en-US" dirty="0"/>
              <a:t> is a framework that helps developers build applications that combine large language models (LLMs) with other sources of data. It provides a modular and flexible way to integrate LLMs into your applications, making it easier to leverage their capabilities for tasks like summarization, translation, question answering, and more.</a:t>
            </a:r>
          </a:p>
          <a:p>
            <a:pPr algn="just"/>
            <a:r>
              <a:rPr lang="en-US" dirty="0"/>
              <a:t>Here are some key features of </a:t>
            </a:r>
            <a:r>
              <a:rPr lang="en-US" dirty="0" err="1"/>
              <a:t>LangChain</a:t>
            </a:r>
            <a:r>
              <a:rPr lang="en-US" dirty="0"/>
              <a:t>:</a:t>
            </a:r>
          </a:p>
          <a:p>
            <a:pPr algn="just"/>
            <a:r>
              <a:rPr lang="en-US" b="1" dirty="0"/>
              <a:t>Modularity:</a:t>
            </a:r>
            <a:r>
              <a:rPr lang="en-US" dirty="0"/>
              <a:t> </a:t>
            </a:r>
            <a:r>
              <a:rPr lang="en-US" dirty="0" err="1"/>
              <a:t>LangChain</a:t>
            </a:r>
            <a:r>
              <a:rPr lang="en-US" dirty="0"/>
              <a:t> breaks down the process of building LLM-powered applications into smaller, reusable components. This makes it easier to customize and extend your applications.</a:t>
            </a:r>
          </a:p>
          <a:p>
            <a:pPr algn="just"/>
            <a:r>
              <a:rPr lang="en-US" b="1" dirty="0"/>
              <a:t>Flexibility:</a:t>
            </a:r>
            <a:r>
              <a:rPr lang="en-US" dirty="0"/>
              <a:t> </a:t>
            </a:r>
            <a:r>
              <a:rPr lang="en-US" dirty="0" err="1"/>
              <a:t>LangChain</a:t>
            </a:r>
            <a:r>
              <a:rPr lang="en-US" dirty="0"/>
              <a:t> supports a variety of LLMs and data sources, allowing you to choose the best tools for your specific needs.</a:t>
            </a:r>
          </a:p>
          <a:p>
            <a:pPr algn="just"/>
            <a:r>
              <a:rPr lang="en-US" b="1" dirty="0"/>
              <a:t>Efficiency:</a:t>
            </a:r>
            <a:r>
              <a:rPr lang="en-US" dirty="0"/>
              <a:t> </a:t>
            </a:r>
            <a:r>
              <a:rPr lang="en-US" dirty="0" err="1"/>
              <a:t>LangChain</a:t>
            </a:r>
            <a:r>
              <a:rPr lang="en-US" dirty="0"/>
              <a:t> can help you optimize the performance of your LLM applications by caching results and using other techniques to reduce processing time.</a:t>
            </a:r>
          </a:p>
          <a:p>
            <a:pPr algn="just"/>
            <a:r>
              <a:rPr lang="en-US" b="1" dirty="0"/>
              <a:t>Ease of use:</a:t>
            </a:r>
            <a:r>
              <a:rPr lang="en-US" dirty="0"/>
              <a:t> </a:t>
            </a:r>
            <a:r>
              <a:rPr lang="en-US" dirty="0" err="1"/>
              <a:t>LangChain</a:t>
            </a:r>
            <a:r>
              <a:rPr lang="en-US" dirty="0"/>
              <a:t> provides a simple and intuitive API that makes it easy to get started with building LLM-powered applications.</a:t>
            </a:r>
          </a:p>
          <a:p>
            <a:pPr marL="0" indent="0" algn="just">
              <a:buNone/>
            </a:pPr>
            <a:r>
              <a:rPr lang="en-US" dirty="0"/>
              <a:t>If you are looking for a powerful and flexible framework for building LLM-powered applications, </a:t>
            </a:r>
            <a:r>
              <a:rPr lang="en-US" dirty="0" err="1"/>
              <a:t>LangChain</a:t>
            </a:r>
            <a:r>
              <a:rPr lang="en-US" dirty="0"/>
              <a:t> is a great option.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2231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3D97-DF1E-4360-BF04-397F64EB7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Chunking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C2DD-18EC-4B0D-99B9-87B802C4E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Document Segmentation:</a:t>
            </a:r>
            <a:r>
              <a:rPr lang="en-IN" dirty="0"/>
              <a:t> Methods to break large documents into smaller, more manageable chunks.</a:t>
            </a:r>
          </a:p>
          <a:p>
            <a:r>
              <a:rPr lang="en-IN" b="1" dirty="0"/>
              <a:t>Contextual Awareness:</a:t>
            </a:r>
            <a:r>
              <a:rPr lang="en-IN" dirty="0"/>
              <a:t> Ensuring that chunks maintain context and meaning.</a:t>
            </a:r>
          </a:p>
          <a:p>
            <a:r>
              <a:rPr lang="en-IN" b="1" dirty="0"/>
              <a:t>Chunk Length Optimization:</a:t>
            </a:r>
            <a:r>
              <a:rPr lang="en-IN" dirty="0"/>
              <a:t> Determining the optimal chunk size for efficient retrieval and generation.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73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C0A73-A92E-499B-97B7-842262B4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Semantic Search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74B91-32FD-4339-8367-30C6DA8ED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Embedding Models:</a:t>
            </a:r>
            <a:r>
              <a:rPr lang="en-IN" dirty="0"/>
              <a:t> Techniques like BERT, </a:t>
            </a:r>
            <a:r>
              <a:rPr lang="en-IN" dirty="0" err="1"/>
              <a:t>RoBERTa</a:t>
            </a:r>
            <a:r>
              <a:rPr lang="en-IN" dirty="0"/>
              <a:t>, or Sentence Transformers for creating semantic embeddings.</a:t>
            </a:r>
          </a:p>
          <a:p>
            <a:r>
              <a:rPr lang="en-IN" b="1" dirty="0"/>
              <a:t>Similarity Metrics:</a:t>
            </a:r>
            <a:r>
              <a:rPr lang="en-IN" dirty="0"/>
              <a:t> Cosine similarity, Euclidean distance, or other metrics for comparing embeddings.</a:t>
            </a:r>
          </a:p>
          <a:p>
            <a:r>
              <a:rPr lang="en-IN" b="1" dirty="0"/>
              <a:t>Semantic Understanding:</a:t>
            </a:r>
            <a:r>
              <a:rPr lang="en-IN" dirty="0"/>
              <a:t> Capturing the underlying meaning and relationships between words and concepts.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5600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1FE2-9AB3-4D99-BDA7-2766DD8B8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Prompt Engineering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6C964-EEA3-406D-8FB4-E3C559347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Prompt Templates:</a:t>
            </a:r>
            <a:r>
              <a:rPr lang="en-US" dirty="0"/>
              <a:t> Designing effective prompts that guide the LLM's response.</a:t>
            </a:r>
          </a:p>
          <a:p>
            <a:r>
              <a:rPr lang="en-US" b="1" dirty="0"/>
              <a:t>Few-Shot Learning:</a:t>
            </a:r>
            <a:r>
              <a:rPr lang="en-US" dirty="0"/>
              <a:t> Providing examples or demonstrations to help the LLM understand the task.</a:t>
            </a:r>
          </a:p>
          <a:p>
            <a:r>
              <a:rPr lang="en-US" b="1" dirty="0"/>
              <a:t>Prompt Optimization:</a:t>
            </a:r>
            <a:r>
              <a:rPr lang="en-US" dirty="0"/>
              <a:t> Iterative refinement of prompts to improve response quality.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7968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A3B72-83ED-4484-9949-C55BB9C2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LLM Integration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6C8DD-672C-40AD-AF3D-E4EEDACA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API Integration:</a:t>
            </a:r>
            <a:r>
              <a:rPr lang="en-US" dirty="0"/>
              <a:t> Connecting to LLM providers like </a:t>
            </a:r>
            <a:r>
              <a:rPr lang="en-US" dirty="0" err="1"/>
              <a:t>OpenAI</a:t>
            </a:r>
            <a:r>
              <a:rPr lang="en-US" dirty="0"/>
              <a:t>, Hugging Face, or Google AI.</a:t>
            </a:r>
          </a:p>
          <a:p>
            <a:r>
              <a:rPr lang="en-US" b="1" dirty="0"/>
              <a:t>Model Selection:</a:t>
            </a:r>
            <a:r>
              <a:rPr lang="en-US" dirty="0"/>
              <a:t> Choosing the appropriate LLM based on task requirements and performance.</a:t>
            </a:r>
          </a:p>
          <a:p>
            <a:r>
              <a:rPr lang="en-US" b="1" dirty="0"/>
              <a:t>Parameter Tuning:</a:t>
            </a:r>
            <a:r>
              <a:rPr lang="en-US" dirty="0"/>
              <a:t> Adjusting LLM parameters (e.g., temperature, </a:t>
            </a:r>
            <a:r>
              <a:rPr lang="en-US" dirty="0" err="1"/>
              <a:t>top_p</a:t>
            </a:r>
            <a:r>
              <a:rPr lang="en-US" dirty="0"/>
              <a:t>) to control the output.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0210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F2C40-9509-4763-B901-6C6D0929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ABD8B-26F8-4A10-A631-E1A6EAD6A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Metrics:</a:t>
            </a:r>
            <a:r>
              <a:rPr lang="en-US" dirty="0"/>
              <a:t> Using metrics like BLEU, ROUGE, or METEOR to assess the quality of generated responses.</a:t>
            </a:r>
          </a:p>
          <a:p>
            <a:r>
              <a:rPr lang="en-US" b="1" dirty="0"/>
              <a:t>Human Evaluation:</a:t>
            </a:r>
            <a:r>
              <a:rPr lang="en-US" dirty="0"/>
              <a:t> Gathering feedback from human experts to evaluate subjective aspects like relevance and coherence.</a:t>
            </a:r>
          </a:p>
          <a:p>
            <a:r>
              <a:rPr lang="en-US" b="1" dirty="0"/>
              <a:t>Bias and Fairness:</a:t>
            </a:r>
            <a:r>
              <a:rPr lang="en-US" dirty="0"/>
              <a:t> Ensuring the LLM's outputs are unbiased and fair.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583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AA56-384C-4988-9181-81573DB7F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Advanced RAGs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86A28-8ABD-4886-A81F-A405DFE77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Hybrid Retrieval Models</a:t>
            </a:r>
          </a:p>
          <a:p>
            <a:r>
              <a:rPr lang="en-IN" dirty="0"/>
              <a:t>Multi-Modal RAG</a:t>
            </a:r>
          </a:p>
          <a:p>
            <a:r>
              <a:rPr lang="en-IN" dirty="0"/>
              <a:t>Knowledge Graph Integration</a:t>
            </a:r>
          </a:p>
          <a:p>
            <a:r>
              <a:rPr lang="en-IN" dirty="0"/>
              <a:t>Reinforcement Learning for RAG</a:t>
            </a:r>
          </a:p>
          <a:p>
            <a:r>
              <a:rPr lang="en-IN" dirty="0"/>
              <a:t>Explainable RAG</a:t>
            </a:r>
          </a:p>
          <a:p>
            <a:r>
              <a:rPr lang="en-IN" dirty="0"/>
              <a:t>Large-Scale RAG</a:t>
            </a:r>
          </a:p>
        </p:txBody>
      </p:sp>
    </p:spTree>
    <p:extLst>
      <p:ext uri="{BB962C8B-B14F-4D97-AF65-F5344CB8AC3E}">
        <p14:creationId xmlns:p14="http://schemas.microsoft.com/office/powerpoint/2010/main" val="3908448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1D9B-F7AA-4F11-A0DB-CD818598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Hybrid Retrieval Models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0E0C2-A918-4303-BA7B-2B806CC33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Combining Different Retrieval Methods:</a:t>
            </a:r>
            <a:r>
              <a:rPr lang="en-IN" dirty="0"/>
              <a:t> Integrating semantic search with keyword-based retrieval for a more comprehensive approach.</a:t>
            </a:r>
          </a:p>
          <a:p>
            <a:r>
              <a:rPr lang="en-IN" b="1" dirty="0"/>
              <a:t>Hierarchical Retrieval:</a:t>
            </a:r>
            <a:r>
              <a:rPr lang="en-IN" dirty="0"/>
              <a:t> Organizing knowledge bases into hierarchies for more efficient retrieval.</a:t>
            </a:r>
          </a:p>
          <a:p>
            <a:r>
              <a:rPr lang="en-IN" b="1" dirty="0"/>
              <a:t>Contextual Retrieval:</a:t>
            </a:r>
            <a:r>
              <a:rPr lang="en-IN" dirty="0"/>
              <a:t> Considering the context of the query and retrieved documents for more relevant results.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2598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E4ECC-2A0C-4827-950F-78BDB678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Multi-Modal RAG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AD9DF-FB3C-4883-B2D3-C61A42674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Image and Text Integration:</a:t>
            </a:r>
            <a:r>
              <a:rPr lang="en-US" dirty="0"/>
              <a:t> Incorporating visual information to enhance understanding and response generation.</a:t>
            </a:r>
          </a:p>
          <a:p>
            <a:r>
              <a:rPr lang="en-US" b="1" dirty="0"/>
              <a:t>Audio and Text Integration:</a:t>
            </a:r>
            <a:r>
              <a:rPr lang="en-US" dirty="0"/>
              <a:t> Combining textual and auditory data for more nuanced responses.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9975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43CA-14D8-4BA2-90DD-8211D20B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Knowledge Graph Integration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3F9B8-E953-4E56-8B7A-BEA23DEFD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Semantic Relationships:</a:t>
            </a:r>
            <a:r>
              <a:rPr lang="en-US" dirty="0"/>
              <a:t> Leveraging knowledge graphs to capture relationships between entities and concepts.</a:t>
            </a:r>
          </a:p>
          <a:p>
            <a:r>
              <a:rPr lang="en-US" b="1" dirty="0"/>
              <a:t>Reasoning and Inference:</a:t>
            </a:r>
            <a:r>
              <a:rPr lang="en-US" dirty="0"/>
              <a:t> Using knowledge graphs to perform logical reasoning and draw inferences.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8395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7786-E269-469A-8C2E-37359FEE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Reinforcement Learning for RAG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4604A-2A51-4495-9A21-7C5BAC142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Reinforcement Learning for RAG</a:t>
            </a:r>
          </a:p>
          <a:p>
            <a:r>
              <a:rPr lang="en-US" b="1" dirty="0"/>
              <a:t>Reward Functions:</a:t>
            </a:r>
            <a:r>
              <a:rPr lang="en-US" dirty="0"/>
              <a:t> Designing reward functions to train RAG systems to generate more relevant and informative responses.</a:t>
            </a:r>
          </a:p>
          <a:p>
            <a:r>
              <a:rPr lang="en-US" b="1" dirty="0"/>
              <a:t>Policy Optimization:</a:t>
            </a:r>
            <a:r>
              <a:rPr lang="en-US" dirty="0"/>
              <a:t> Using reinforcement learning algorithms to optimize the system's behavior.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255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44A5-4800-47CF-A122-EA610A58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C4181-0FE9-4CA7-9ABD-F07634ACF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https://www.langchain.com/</a:t>
            </a:r>
            <a:endParaRPr lang="en-IN" dirty="0"/>
          </a:p>
          <a:p>
            <a:r>
              <a:rPr lang="en-US" dirty="0"/>
              <a:t>C</a:t>
            </a:r>
            <a:r>
              <a:rPr lang="en-IN" dirty="0" err="1"/>
              <a:t>reate</a:t>
            </a:r>
            <a:r>
              <a:rPr lang="en-IN" dirty="0"/>
              <a:t> account in </a:t>
            </a:r>
            <a:r>
              <a:rPr lang="en-IN" dirty="0" err="1"/>
              <a:t>Langchain</a:t>
            </a:r>
            <a:r>
              <a:rPr lang="en-IN" dirty="0"/>
              <a:t> (Signup Process)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1EBF3B-8BF3-474E-B6A1-CC23EAD2D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623" y="2913034"/>
            <a:ext cx="3931173" cy="308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73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ACE4-80B1-4BC3-AB27-BB10F6E7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Explainable RAG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461A7-DD79-47A3-ACB8-97237A002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Interpretability:</a:t>
            </a:r>
            <a:r>
              <a:rPr lang="en-US" dirty="0"/>
              <a:t> Developing techniques to understand how RAG systems arrive at their conclusions.</a:t>
            </a:r>
          </a:p>
          <a:p>
            <a:r>
              <a:rPr lang="en-US" b="1" dirty="0"/>
              <a:t>Bias Mitigation:</a:t>
            </a:r>
            <a:r>
              <a:rPr lang="en-US" dirty="0"/>
              <a:t> Identifying and addressing biases in the knowledge base or LLM.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4224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6243-FD3F-4A10-AA7B-5C0A17E13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Large-Scale RAG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F61D9-E85A-41E6-B98E-7B2703842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Distributed Systems:</a:t>
            </a:r>
            <a:r>
              <a:rPr lang="en-US" dirty="0"/>
              <a:t> Scaling RAG systems to handle massive datasets and complex queries.</a:t>
            </a:r>
          </a:p>
          <a:p>
            <a:r>
              <a:rPr lang="en-US" b="1" dirty="0"/>
              <a:t>Cloud-Based Solutions:</a:t>
            </a:r>
            <a:r>
              <a:rPr lang="en-US" dirty="0"/>
              <a:t> Utilizing cloud platforms for efficient deployment and management.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917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8D81-63F9-4575-9D76-80B30AF4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dirty="0" err="1"/>
              <a:t>LanChain</a:t>
            </a:r>
            <a:r>
              <a:rPr lang="en-US" dirty="0"/>
              <a:t> API Key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53F177-1FE1-4FDB-AA0D-17EBEAEBF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709" y="2416749"/>
            <a:ext cx="4586844" cy="39664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9DA099-5866-4C95-AA0A-E29FC9490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905" y="3150884"/>
            <a:ext cx="6696635" cy="168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9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9E53-9C5E-49FF-A82A-26780E36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OpenAI</a:t>
            </a:r>
            <a:r>
              <a:rPr lang="en-US" dirty="0"/>
              <a:t> API Key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00F98E-68CC-4364-B0E4-951B72848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https://platform.openai.com/settings/organization/billing/overview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8E4977-7750-4F6E-8D35-0E673614F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352" y="3007152"/>
            <a:ext cx="7817224" cy="309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2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9833-55D1-4773-BC5D-60933306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Key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0EC7D0-642E-45D4-A647-946F9EF69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0759" y="1825625"/>
            <a:ext cx="4410482" cy="405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86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4952-0BAC-4B85-A23C-D3EFC88C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LangChain</a:t>
            </a:r>
            <a:r>
              <a:rPr lang="en-US" dirty="0"/>
              <a:t>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F9B1-1B64-40C3-BED9-3D1D55DA9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Langchain</a:t>
            </a:r>
            <a:endParaRPr lang="en-US" dirty="0"/>
          </a:p>
          <a:p>
            <a:r>
              <a:rPr lang="en-US" dirty="0" err="1"/>
              <a:t>Langsmith</a:t>
            </a:r>
            <a:endParaRPr lang="en-US" dirty="0"/>
          </a:p>
          <a:p>
            <a:r>
              <a:rPr lang="en-US" dirty="0" err="1"/>
              <a:t>Langgraph</a:t>
            </a:r>
            <a:endParaRPr lang="en-US" dirty="0"/>
          </a:p>
          <a:p>
            <a:r>
              <a:rPr lang="en-US" dirty="0" err="1"/>
              <a:t>Langserve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279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BAA3-6EE5-4397-9E4B-C3423130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49B95-3C06-46DD-B804-2070C846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/>
              <a:t>LangChain</a:t>
            </a:r>
            <a:r>
              <a:rPr lang="en-US" dirty="0"/>
              <a:t> is a framework that helps developers build applications that combine large language models (LLMs) with other sources of data. It provides a modular and flexible way to integrate LLMs into your applications, making it easier to leverage their capabilities for tasks like summarization, translation, question answering, and more.</a:t>
            </a:r>
          </a:p>
          <a:p>
            <a:r>
              <a:rPr lang="en-US" b="1" dirty="0" err="1"/>
              <a:t>LangSmith</a:t>
            </a:r>
            <a:r>
              <a:rPr lang="en-US" dirty="0"/>
              <a:t> is a tool that helps developers build and manage LLM applications. It provides features such as version control, experimentation tracking, and deployment.</a:t>
            </a:r>
          </a:p>
          <a:p>
            <a:r>
              <a:rPr lang="en-US" b="1" dirty="0" err="1"/>
              <a:t>LangGraph</a:t>
            </a:r>
            <a:r>
              <a:rPr lang="en-US" dirty="0"/>
              <a:t> is a tool that helps developers visualize the architecture of their LLM applications. It can be used to identify bottlenecks and improve performance.</a:t>
            </a:r>
          </a:p>
          <a:p>
            <a:r>
              <a:rPr lang="en-IN" b="1" dirty="0" err="1"/>
              <a:t>LangServe</a:t>
            </a:r>
            <a:r>
              <a:rPr lang="en-IN" dirty="0"/>
              <a:t> is a powerful language server that provides intelligent code completion, real-time error checking, refactoring suggestions, and documentation for various programming languages. It integrates seamlessly with popular IDEs to enhance code editing experiences.</a:t>
            </a:r>
          </a:p>
        </p:txBody>
      </p:sp>
    </p:spTree>
    <p:extLst>
      <p:ext uri="{BB962C8B-B14F-4D97-AF65-F5344CB8AC3E}">
        <p14:creationId xmlns:p14="http://schemas.microsoft.com/office/powerpoint/2010/main" val="390370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D275E-70FB-447D-AAE9-22665DDF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Langchain</a:t>
            </a:r>
            <a:r>
              <a:rPr lang="en-US" dirty="0"/>
              <a:t>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F4BCD-CFA6-4D05-9850-B7F47CB2A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Retrieval:</a:t>
            </a:r>
            <a:r>
              <a:rPr lang="en-US" dirty="0"/>
              <a:t> The process of finding relevant information from a large dataset based on a given query or input.</a:t>
            </a:r>
          </a:p>
          <a:p>
            <a:r>
              <a:rPr lang="en-US" b="1" dirty="0"/>
              <a:t>Agents:</a:t>
            </a:r>
            <a:r>
              <a:rPr lang="en-US" dirty="0"/>
              <a:t> Autonomous entities that can perform tasks or interact with their environment.</a:t>
            </a:r>
          </a:p>
          <a:p>
            <a:r>
              <a:rPr lang="en-US" b="1" dirty="0"/>
              <a:t>Evaluation:</a:t>
            </a:r>
            <a:r>
              <a:rPr lang="en-US" dirty="0"/>
              <a:t> The process of assessing the performance of a system or model based on predefined metrics or criteria.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649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1578</Words>
  <Application>Microsoft Office PowerPoint</Application>
  <PresentationFormat>Widescreen</PresentationFormat>
  <Paragraphs>125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LangChain</vt:lpstr>
      <vt:lpstr>What is  LangChain</vt:lpstr>
      <vt:lpstr>Signup</vt:lpstr>
      <vt:lpstr>Get LanChain API Key</vt:lpstr>
      <vt:lpstr>OpenAI API Key</vt:lpstr>
      <vt:lpstr>Create a new Key</vt:lpstr>
      <vt:lpstr>LangChain Components</vt:lpstr>
      <vt:lpstr>Components</vt:lpstr>
      <vt:lpstr>Langchain methods</vt:lpstr>
      <vt:lpstr>Langchain usage</vt:lpstr>
      <vt:lpstr>Architecture</vt:lpstr>
      <vt:lpstr>Understanding the architecture</vt:lpstr>
      <vt:lpstr>LangSmith</vt:lpstr>
      <vt:lpstr>LangSmith</vt:lpstr>
      <vt:lpstr>LangSmith</vt:lpstr>
      <vt:lpstr>RAG Architecture</vt:lpstr>
      <vt:lpstr>Components: </vt:lpstr>
      <vt:lpstr>Process Flow: </vt:lpstr>
      <vt:lpstr>Retrieval </vt:lpstr>
      <vt:lpstr>Chunking </vt:lpstr>
      <vt:lpstr>Semantic Search </vt:lpstr>
      <vt:lpstr>Prompt Engineering </vt:lpstr>
      <vt:lpstr>LLM Integration </vt:lpstr>
      <vt:lpstr>Evaluation </vt:lpstr>
      <vt:lpstr>Advanced RAGs</vt:lpstr>
      <vt:lpstr>Hybrid Retrieval Models </vt:lpstr>
      <vt:lpstr>Multi-Modal RAG </vt:lpstr>
      <vt:lpstr>Knowledge Graph Integration </vt:lpstr>
      <vt:lpstr>Reinforcement Learning for RAG </vt:lpstr>
      <vt:lpstr>Explainable RAG </vt:lpstr>
      <vt:lpstr>Large-Scale RAG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</dc:title>
  <dc:creator>Admin</dc:creator>
  <cp:lastModifiedBy>Admin</cp:lastModifiedBy>
  <cp:revision>12</cp:revision>
  <dcterms:created xsi:type="dcterms:W3CDTF">2024-10-14T09:00:56Z</dcterms:created>
  <dcterms:modified xsi:type="dcterms:W3CDTF">2024-10-18T21:06:29Z</dcterms:modified>
</cp:coreProperties>
</file>