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70" r:id="rId12"/>
    <p:sldId id="271" r:id="rId13"/>
    <p:sldId id="272" r:id="rId14"/>
    <p:sldId id="273" r:id="rId15"/>
    <p:sldId id="275" r:id="rId16"/>
    <p:sldId id="276" r:id="rId17"/>
    <p:sldId id="274" r:id="rId18"/>
    <p:sldId id="277" r:id="rId19"/>
    <p:sldId id="269" r:id="rId20"/>
    <p:sldId id="278" r:id="rId21"/>
    <p:sldId id="279" r:id="rId22"/>
    <p:sldId id="280" r:id="rId23"/>
    <p:sldId id="281"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4B39-825A-4636-A79A-F18476DABC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C6543A-6870-41DA-AA5D-813D7AB64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CF1B-8785-42AF-8DDB-65297AFA5CAB}"/>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5" name="Footer Placeholder 4">
            <a:extLst>
              <a:ext uri="{FF2B5EF4-FFF2-40B4-BE49-F238E27FC236}">
                <a16:creationId xmlns:a16="http://schemas.microsoft.com/office/drawing/2014/main" id="{3EE4C866-CBF9-494E-9564-362EC2BDC0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09F6A-65FF-4D4E-A773-569CA8E581F2}"/>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191747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10A2-E068-48C0-BBCD-7D1F5B252C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F5C6C-B019-4502-8B24-7FAA64D500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1D901-108E-4095-AEDB-6C9615B8753D}"/>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5" name="Footer Placeholder 4">
            <a:extLst>
              <a:ext uri="{FF2B5EF4-FFF2-40B4-BE49-F238E27FC236}">
                <a16:creationId xmlns:a16="http://schemas.microsoft.com/office/drawing/2014/main" id="{221FC10C-4167-4E48-864E-F5BD4A471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FB685-9AC5-4972-841A-6A086B972574}"/>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383111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9EAEB5-3979-486A-8EEB-247360922D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52FE5C-AAB1-4A68-AFA0-68BBE4FF01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B83B8-4CE5-4887-AE7A-EC8FADC50B5F}"/>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5" name="Footer Placeholder 4">
            <a:extLst>
              <a:ext uri="{FF2B5EF4-FFF2-40B4-BE49-F238E27FC236}">
                <a16:creationId xmlns:a16="http://schemas.microsoft.com/office/drawing/2014/main" id="{32C1F586-FE83-4C9A-956C-C24252768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72B0A-B2C9-4875-8E11-E157D875C116}"/>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329320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B138-A7C5-4B1F-9FC7-0CF67C5E2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DAD6A4-4D64-478E-87F8-13162FD068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DDFAB-A2C9-4B4B-8660-F5A64D5AB8CA}"/>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5" name="Footer Placeholder 4">
            <a:extLst>
              <a:ext uri="{FF2B5EF4-FFF2-40B4-BE49-F238E27FC236}">
                <a16:creationId xmlns:a16="http://schemas.microsoft.com/office/drawing/2014/main" id="{20D960C1-C719-4D95-9849-4FDE46826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150FC-228B-410F-97B2-C81A991D0513}"/>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196755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2AF7-824F-40AE-BB08-852090663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8FBF0D-6C88-4ADB-82D1-D1941C17F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88F858-686B-44C7-BD6F-D7E400E50388}"/>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5" name="Footer Placeholder 4">
            <a:extLst>
              <a:ext uri="{FF2B5EF4-FFF2-40B4-BE49-F238E27FC236}">
                <a16:creationId xmlns:a16="http://schemas.microsoft.com/office/drawing/2014/main" id="{3CFF5CE3-9381-4D68-99EC-688D7B989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D6B44-0A55-48DA-9FEE-441146B9D8F9}"/>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237160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DD89-6A7F-4CBB-B31F-E1172BA82A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834C68-533C-4FE4-A826-028980C81C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12D1BC-D880-4E60-B0B5-FC3D636BED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535A21-61DA-4984-9523-102CC2D854CE}"/>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6" name="Footer Placeholder 5">
            <a:extLst>
              <a:ext uri="{FF2B5EF4-FFF2-40B4-BE49-F238E27FC236}">
                <a16:creationId xmlns:a16="http://schemas.microsoft.com/office/drawing/2014/main" id="{4BF539A1-376B-41C5-9287-C1E8A04197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A80DE3-5AF0-4D15-B20F-0EAE3EA06180}"/>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418298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011E-8CEB-4899-842F-0D57E588F3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AC0790-277B-40B9-B71C-840DCA6A2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EAED6E-FD8A-46BA-9100-DD755A0AA8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0A101E-F4CF-4791-B411-54DFE062C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077FC0-3E71-48B6-87EA-7DE9762790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9BBCFE-FECC-41B4-BE55-1D09B90AB196}"/>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8" name="Footer Placeholder 7">
            <a:extLst>
              <a:ext uri="{FF2B5EF4-FFF2-40B4-BE49-F238E27FC236}">
                <a16:creationId xmlns:a16="http://schemas.microsoft.com/office/drawing/2014/main" id="{145DE771-CEFE-4236-9989-31696B549A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3EC5F8-8A99-4B55-8A7C-05A316C518EB}"/>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261488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A7C8-54AA-48F7-9C3F-BAF8EEA1B4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81F31D-729A-4515-AFB2-5EE6BAA0C144}"/>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4" name="Footer Placeholder 3">
            <a:extLst>
              <a:ext uri="{FF2B5EF4-FFF2-40B4-BE49-F238E27FC236}">
                <a16:creationId xmlns:a16="http://schemas.microsoft.com/office/drawing/2014/main" id="{7FB99CC4-3F7F-4CB6-993C-63F3ED2FEF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B68209-5B7A-4021-8B6B-8182989557C0}"/>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257005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36ACD-4390-4593-925C-729E0E2FF8DA}"/>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3" name="Footer Placeholder 2">
            <a:extLst>
              <a:ext uri="{FF2B5EF4-FFF2-40B4-BE49-F238E27FC236}">
                <a16:creationId xmlns:a16="http://schemas.microsoft.com/office/drawing/2014/main" id="{A843FC55-06D5-4452-A27A-61C5277C89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2E4129-3CC6-4FAE-9DB9-E7F0CE435E82}"/>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66156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5658-6C8A-4661-BEC0-A823A7518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C25469-390E-4ED1-B7D0-70AE0AD99B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4F69CC-898D-4548-A228-9A90F59AC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5FA86D-2191-4CA3-B5DF-EFC634CBF814}"/>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6" name="Footer Placeholder 5">
            <a:extLst>
              <a:ext uri="{FF2B5EF4-FFF2-40B4-BE49-F238E27FC236}">
                <a16:creationId xmlns:a16="http://schemas.microsoft.com/office/drawing/2014/main" id="{376A9334-5813-4F22-BB6D-5EE81F4A4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986D84-91DF-4333-8E7E-8CA1FAF804A9}"/>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348340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E655-5F00-46F2-8CD2-668BEDBC2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C6061E-857E-41E2-9B90-44C6CF0A6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9E2D92-8958-451E-9A7C-6A4CE49C8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596345-28B0-4E79-9C3A-1F170FD4F283}"/>
              </a:ext>
            </a:extLst>
          </p:cNvPr>
          <p:cNvSpPr>
            <a:spLocks noGrp="1"/>
          </p:cNvSpPr>
          <p:nvPr>
            <p:ph type="dt" sz="half" idx="10"/>
          </p:nvPr>
        </p:nvSpPr>
        <p:spPr/>
        <p:txBody>
          <a:bodyPr/>
          <a:lstStyle/>
          <a:p>
            <a:fld id="{D4A3C321-E53C-4141-A6EA-48E558311964}" type="datetimeFigureOut">
              <a:rPr lang="en-IN" smtClean="0"/>
              <a:t>24-10-2024</a:t>
            </a:fld>
            <a:endParaRPr lang="en-IN"/>
          </a:p>
        </p:txBody>
      </p:sp>
      <p:sp>
        <p:nvSpPr>
          <p:cNvPr id="6" name="Footer Placeholder 5">
            <a:extLst>
              <a:ext uri="{FF2B5EF4-FFF2-40B4-BE49-F238E27FC236}">
                <a16:creationId xmlns:a16="http://schemas.microsoft.com/office/drawing/2014/main" id="{C9ED1849-2184-4CEF-9E2A-ECDF760FF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258387-E2C6-45C2-A460-926DB05F73A3}"/>
              </a:ext>
            </a:extLst>
          </p:cNvPr>
          <p:cNvSpPr>
            <a:spLocks noGrp="1"/>
          </p:cNvSpPr>
          <p:nvPr>
            <p:ph type="sldNum" sz="quarter" idx="12"/>
          </p:nvPr>
        </p:nvSpPr>
        <p:spPr/>
        <p:txBody>
          <a:bodyPr/>
          <a:lstStyle/>
          <a:p>
            <a:fld id="{59AE89FB-AAD7-4989-9F2F-DA2559CE2A49}" type="slidenum">
              <a:rPr lang="en-IN" smtClean="0"/>
              <a:t>‹#›</a:t>
            </a:fld>
            <a:endParaRPr lang="en-IN"/>
          </a:p>
        </p:txBody>
      </p:sp>
    </p:spTree>
    <p:extLst>
      <p:ext uri="{BB962C8B-B14F-4D97-AF65-F5344CB8AC3E}">
        <p14:creationId xmlns:p14="http://schemas.microsoft.com/office/powerpoint/2010/main" val="93344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DD720-3E3F-4957-9948-63E4FDFC0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85F1F-DAB2-495E-B9CF-570190D73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F6FD1-4261-48F8-B2DA-B7C1732E9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C321-E53C-4141-A6EA-48E558311964}" type="datetimeFigureOut">
              <a:rPr lang="en-IN" smtClean="0"/>
              <a:t>24-10-2024</a:t>
            </a:fld>
            <a:endParaRPr lang="en-IN"/>
          </a:p>
        </p:txBody>
      </p:sp>
      <p:sp>
        <p:nvSpPr>
          <p:cNvPr id="5" name="Footer Placeholder 4">
            <a:extLst>
              <a:ext uri="{FF2B5EF4-FFF2-40B4-BE49-F238E27FC236}">
                <a16:creationId xmlns:a16="http://schemas.microsoft.com/office/drawing/2014/main" id="{162DA8D2-C98E-4309-86D6-3BBCEBB7D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EE0418-11FC-459C-8951-8135ABB2F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E89FB-AAD7-4989-9F2F-DA2559CE2A49}" type="slidenum">
              <a:rPr lang="en-IN" smtClean="0"/>
              <a:t>‹#›</a:t>
            </a:fld>
            <a:endParaRPr lang="en-IN"/>
          </a:p>
        </p:txBody>
      </p:sp>
    </p:spTree>
    <p:extLst>
      <p:ext uri="{BB962C8B-B14F-4D97-AF65-F5344CB8AC3E}">
        <p14:creationId xmlns:p14="http://schemas.microsoft.com/office/powerpoint/2010/main" val="4034268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8078-D600-4EB3-B343-96DAF3E064E4}"/>
              </a:ext>
            </a:extLst>
          </p:cNvPr>
          <p:cNvSpPr>
            <a:spLocks noGrp="1"/>
          </p:cNvSpPr>
          <p:nvPr>
            <p:ph type="ctrTitle"/>
          </p:nvPr>
        </p:nvSpPr>
        <p:spPr/>
        <p:txBody>
          <a:bodyPr/>
          <a:lstStyle/>
          <a:p>
            <a:r>
              <a:rPr lang="en-US" dirty="0"/>
              <a:t>Prompt-Engineering</a:t>
            </a:r>
            <a:endParaRPr lang="en-IN" dirty="0"/>
          </a:p>
        </p:txBody>
      </p:sp>
      <p:sp>
        <p:nvSpPr>
          <p:cNvPr id="3" name="Subtitle 2">
            <a:extLst>
              <a:ext uri="{FF2B5EF4-FFF2-40B4-BE49-F238E27FC236}">
                <a16:creationId xmlns:a16="http://schemas.microsoft.com/office/drawing/2014/main" id="{B5BE8EAB-3632-4F77-8791-5FF20B468DF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365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8AAB-5A94-4F12-B9CF-CC656A3DD3F9}"/>
              </a:ext>
            </a:extLst>
          </p:cNvPr>
          <p:cNvSpPr>
            <a:spLocks noGrp="1"/>
          </p:cNvSpPr>
          <p:nvPr>
            <p:ph type="title"/>
          </p:nvPr>
        </p:nvSpPr>
        <p:spPr/>
        <p:txBody>
          <a:bodyPr/>
          <a:lstStyle/>
          <a:p>
            <a:r>
              <a:rPr lang="en-US" dirty="0"/>
              <a:t>Prompt Engineering Techniques</a:t>
            </a:r>
            <a:endParaRPr lang="en-IN" dirty="0"/>
          </a:p>
        </p:txBody>
      </p:sp>
      <p:sp>
        <p:nvSpPr>
          <p:cNvPr id="3" name="Content Placeholder 2">
            <a:extLst>
              <a:ext uri="{FF2B5EF4-FFF2-40B4-BE49-F238E27FC236}">
                <a16:creationId xmlns:a16="http://schemas.microsoft.com/office/drawing/2014/main" id="{D599AE8F-6EE3-498B-B27C-A42ABC3E91FA}"/>
              </a:ext>
            </a:extLst>
          </p:cNvPr>
          <p:cNvSpPr>
            <a:spLocks noGrp="1"/>
          </p:cNvSpPr>
          <p:nvPr>
            <p:ph idx="1"/>
          </p:nvPr>
        </p:nvSpPr>
        <p:spPr/>
        <p:txBody>
          <a:bodyPr>
            <a:normAutofit fontScale="55000" lnSpcReduction="20000"/>
          </a:bodyPr>
          <a:lstStyle/>
          <a:p>
            <a:r>
              <a:rPr lang="en-IN" dirty="0"/>
              <a:t>Chain-of-thought prompting</a:t>
            </a:r>
            <a:endParaRPr lang="en-IN" b="1" dirty="0"/>
          </a:p>
          <a:p>
            <a:endParaRPr lang="en-US" dirty="0"/>
          </a:p>
          <a:p>
            <a:r>
              <a:rPr lang="en-IN" dirty="0"/>
              <a:t>Tree-of-thought prompting</a:t>
            </a:r>
            <a:endParaRPr lang="en-IN" b="1" dirty="0"/>
          </a:p>
          <a:p>
            <a:endParaRPr lang="en-US" dirty="0"/>
          </a:p>
          <a:p>
            <a:r>
              <a:rPr lang="en-IN" dirty="0"/>
              <a:t>Maieutic prompting</a:t>
            </a:r>
            <a:endParaRPr lang="en-IN" b="1" dirty="0"/>
          </a:p>
          <a:p>
            <a:endParaRPr lang="en-US" dirty="0"/>
          </a:p>
          <a:p>
            <a:r>
              <a:rPr lang="en-IN" dirty="0"/>
              <a:t>Complexity-based prompting</a:t>
            </a:r>
            <a:endParaRPr lang="en-IN" b="1" dirty="0"/>
          </a:p>
          <a:p>
            <a:endParaRPr lang="en-US" dirty="0"/>
          </a:p>
          <a:p>
            <a:r>
              <a:rPr lang="en-IN" dirty="0"/>
              <a:t>Generated knowledge prompting</a:t>
            </a:r>
            <a:endParaRPr lang="en-IN" b="1" dirty="0"/>
          </a:p>
          <a:p>
            <a:endParaRPr lang="en-US" dirty="0"/>
          </a:p>
          <a:p>
            <a:r>
              <a:rPr lang="en-IN" dirty="0"/>
              <a:t>Least-to-most prompting</a:t>
            </a:r>
            <a:endParaRPr lang="en-IN" b="1" dirty="0"/>
          </a:p>
          <a:p>
            <a:endParaRPr lang="en-US" dirty="0"/>
          </a:p>
          <a:p>
            <a:r>
              <a:rPr lang="en-IN" dirty="0"/>
              <a:t>Self-refine prompting</a:t>
            </a:r>
            <a:endParaRPr lang="en-IN" b="1" dirty="0"/>
          </a:p>
          <a:p>
            <a:endParaRPr lang="en-US" dirty="0"/>
          </a:p>
          <a:p>
            <a:r>
              <a:rPr lang="en-IN" dirty="0"/>
              <a:t>Directional-stimulus prompting</a:t>
            </a:r>
            <a:endParaRPr lang="en-IN" b="1" dirty="0"/>
          </a:p>
          <a:p>
            <a:pPr marL="0" indent="0">
              <a:buNone/>
            </a:pPr>
            <a:endParaRPr lang="en-IN" dirty="0"/>
          </a:p>
        </p:txBody>
      </p:sp>
    </p:spTree>
    <p:extLst>
      <p:ext uri="{BB962C8B-B14F-4D97-AF65-F5344CB8AC3E}">
        <p14:creationId xmlns:p14="http://schemas.microsoft.com/office/powerpoint/2010/main" val="34126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11B4-5DA2-48E0-8A75-FBA174D6B507}"/>
              </a:ext>
            </a:extLst>
          </p:cNvPr>
          <p:cNvSpPr>
            <a:spLocks noGrp="1"/>
          </p:cNvSpPr>
          <p:nvPr>
            <p:ph type="title"/>
          </p:nvPr>
        </p:nvSpPr>
        <p:spPr/>
        <p:txBody>
          <a:bodyPr/>
          <a:lstStyle/>
          <a:p>
            <a:r>
              <a:rPr lang="en-IN" dirty="0"/>
              <a:t>Chain-of-thought prompting and Rollouts</a:t>
            </a:r>
            <a:br>
              <a:rPr lang="en-IN" b="1" dirty="0"/>
            </a:br>
            <a:endParaRPr lang="en-IN" dirty="0"/>
          </a:p>
        </p:txBody>
      </p:sp>
      <p:sp>
        <p:nvSpPr>
          <p:cNvPr id="3" name="Content Placeholder 2">
            <a:extLst>
              <a:ext uri="{FF2B5EF4-FFF2-40B4-BE49-F238E27FC236}">
                <a16:creationId xmlns:a16="http://schemas.microsoft.com/office/drawing/2014/main" id="{A3581245-8E00-46F3-9827-85BDFC574995}"/>
              </a:ext>
            </a:extLst>
          </p:cNvPr>
          <p:cNvSpPr>
            <a:spLocks noGrp="1"/>
          </p:cNvSpPr>
          <p:nvPr>
            <p:ph idx="1"/>
          </p:nvPr>
        </p:nvSpPr>
        <p:spPr/>
        <p:txBody>
          <a:bodyPr>
            <a:normAutofit fontScale="92500"/>
          </a:bodyPr>
          <a:lstStyle/>
          <a:p>
            <a:r>
              <a:rPr lang="en-US" dirty="0"/>
              <a:t>Chain-of-thought prompting is a technique that breaks down a complex question into smaller, logical parts that mimic a train of thought. This helps the model solve problems in a series of intermediate steps rather than directly answering the question. This enhances its reasoning ability.</a:t>
            </a:r>
          </a:p>
          <a:p>
            <a:r>
              <a:rPr lang="en-US" dirty="0"/>
              <a:t>You can perform several chain-of-though rollouts for complex tasks and choose the most commonly reached conclusion. If the rollouts disagree significantly, a person can be consulted to correct the chain of thought.</a:t>
            </a:r>
          </a:p>
          <a:p>
            <a:r>
              <a:rPr lang="en-US" dirty="0"/>
              <a:t>For example, if the question is </a:t>
            </a:r>
            <a:r>
              <a:rPr lang="en-US" i="1" dirty="0"/>
              <a:t>"What is the capital of France?"</a:t>
            </a:r>
            <a:r>
              <a:rPr lang="en-US" dirty="0"/>
              <a:t> the model might perform several rollouts leading to answers like </a:t>
            </a:r>
            <a:r>
              <a:rPr lang="en-US" i="1" dirty="0"/>
              <a:t>"Paris," "The capital of France is Paris," </a:t>
            </a:r>
            <a:r>
              <a:rPr lang="en-US" dirty="0"/>
              <a:t>and</a:t>
            </a:r>
            <a:r>
              <a:rPr lang="en-US" i="1" dirty="0"/>
              <a:t> "Paris is the capital of France." </a:t>
            </a:r>
            <a:r>
              <a:rPr lang="en-US" dirty="0"/>
              <a:t>Since all rollouts lead to the same conclusion, </a:t>
            </a:r>
            <a:r>
              <a:rPr lang="en-US" i="1" dirty="0"/>
              <a:t>"Paris"</a:t>
            </a:r>
            <a:r>
              <a:rPr lang="en-US" dirty="0"/>
              <a:t> would be selected as the final answer.</a:t>
            </a:r>
          </a:p>
          <a:p>
            <a:endParaRPr lang="en-IN" dirty="0"/>
          </a:p>
        </p:txBody>
      </p:sp>
    </p:spTree>
    <p:extLst>
      <p:ext uri="{BB962C8B-B14F-4D97-AF65-F5344CB8AC3E}">
        <p14:creationId xmlns:p14="http://schemas.microsoft.com/office/powerpoint/2010/main" val="282304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6E37-6373-4636-832D-48B9098C91CB}"/>
              </a:ext>
            </a:extLst>
          </p:cNvPr>
          <p:cNvSpPr>
            <a:spLocks noGrp="1"/>
          </p:cNvSpPr>
          <p:nvPr>
            <p:ph type="title"/>
          </p:nvPr>
        </p:nvSpPr>
        <p:spPr/>
        <p:txBody>
          <a:bodyPr/>
          <a:lstStyle/>
          <a:p>
            <a:r>
              <a:rPr lang="en-IN" dirty="0"/>
              <a:t>Tree-of-thought prompting</a:t>
            </a:r>
            <a:br>
              <a:rPr lang="en-IN" b="1" dirty="0"/>
            </a:br>
            <a:endParaRPr lang="en-IN" dirty="0"/>
          </a:p>
        </p:txBody>
      </p:sp>
      <p:sp>
        <p:nvSpPr>
          <p:cNvPr id="3" name="Content Placeholder 2">
            <a:extLst>
              <a:ext uri="{FF2B5EF4-FFF2-40B4-BE49-F238E27FC236}">
                <a16:creationId xmlns:a16="http://schemas.microsoft.com/office/drawing/2014/main" id="{E2AA0E62-6BEF-432E-8A0F-56C9F95024F1}"/>
              </a:ext>
            </a:extLst>
          </p:cNvPr>
          <p:cNvSpPr>
            <a:spLocks noGrp="1"/>
          </p:cNvSpPr>
          <p:nvPr>
            <p:ph idx="1"/>
          </p:nvPr>
        </p:nvSpPr>
        <p:spPr/>
        <p:txBody>
          <a:bodyPr/>
          <a:lstStyle/>
          <a:p>
            <a:r>
              <a:rPr lang="en-US" dirty="0"/>
              <a:t>The tree-of-thought technique generalizes chain-of-thought prompting. </a:t>
            </a:r>
            <a:r>
              <a:rPr lang="en-US" dirty="0">
                <a:solidFill>
                  <a:srgbClr val="7030A0"/>
                </a:solidFill>
              </a:rPr>
              <a:t>It prompts the model to generate one or more possible next steps.</a:t>
            </a:r>
            <a:r>
              <a:rPr lang="en-US" dirty="0"/>
              <a:t> Then it runs the model on each possible next step using a tree search method.</a:t>
            </a:r>
          </a:p>
          <a:p>
            <a:r>
              <a:rPr lang="en-US" dirty="0"/>
              <a:t>For example, if the question is </a:t>
            </a:r>
            <a:r>
              <a:rPr lang="en-US" i="1" dirty="0"/>
              <a:t>"What are the effects of climate change?"</a:t>
            </a:r>
            <a:r>
              <a:rPr lang="en-US" dirty="0"/>
              <a:t> the model might first generate possible next steps like </a:t>
            </a:r>
            <a:r>
              <a:rPr lang="en-US" i="1" dirty="0"/>
              <a:t>"List the environmental effects"</a:t>
            </a:r>
            <a:r>
              <a:rPr lang="en-US" dirty="0"/>
              <a:t> and </a:t>
            </a:r>
            <a:r>
              <a:rPr lang="en-US" i="1" dirty="0"/>
              <a:t>"List the social effects." </a:t>
            </a:r>
            <a:r>
              <a:rPr lang="en-US" dirty="0"/>
              <a:t>It would then elaborate on each of these in subsequent steps.</a:t>
            </a:r>
          </a:p>
          <a:p>
            <a:pPr marL="0" indent="0">
              <a:buNone/>
            </a:pPr>
            <a:endParaRPr lang="en-IN" dirty="0"/>
          </a:p>
        </p:txBody>
      </p:sp>
    </p:spTree>
    <p:extLst>
      <p:ext uri="{BB962C8B-B14F-4D97-AF65-F5344CB8AC3E}">
        <p14:creationId xmlns:p14="http://schemas.microsoft.com/office/powerpoint/2010/main" val="270050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0581-6799-424F-999E-3FED1F7D271B}"/>
              </a:ext>
            </a:extLst>
          </p:cNvPr>
          <p:cNvSpPr>
            <a:spLocks noGrp="1"/>
          </p:cNvSpPr>
          <p:nvPr>
            <p:ph type="title"/>
          </p:nvPr>
        </p:nvSpPr>
        <p:spPr/>
        <p:txBody>
          <a:bodyPr/>
          <a:lstStyle/>
          <a:p>
            <a:r>
              <a:rPr lang="en-IN" dirty="0"/>
              <a:t>Maieutic prompting</a:t>
            </a:r>
            <a:br>
              <a:rPr lang="en-IN" b="1" dirty="0"/>
            </a:br>
            <a:endParaRPr lang="en-IN" dirty="0"/>
          </a:p>
        </p:txBody>
      </p:sp>
      <p:sp>
        <p:nvSpPr>
          <p:cNvPr id="3" name="Content Placeholder 2">
            <a:extLst>
              <a:ext uri="{FF2B5EF4-FFF2-40B4-BE49-F238E27FC236}">
                <a16:creationId xmlns:a16="http://schemas.microsoft.com/office/drawing/2014/main" id="{89D235C3-1A67-4A03-8A65-D407BA29790A}"/>
              </a:ext>
            </a:extLst>
          </p:cNvPr>
          <p:cNvSpPr>
            <a:spLocks noGrp="1"/>
          </p:cNvSpPr>
          <p:nvPr>
            <p:ph idx="1"/>
          </p:nvPr>
        </p:nvSpPr>
        <p:spPr/>
        <p:txBody>
          <a:bodyPr>
            <a:normAutofit lnSpcReduction="10000"/>
          </a:bodyPr>
          <a:lstStyle/>
          <a:p>
            <a:r>
              <a:rPr lang="en-US" dirty="0"/>
              <a:t>Maieutic prompting is similar to tree-of-thought prompting. The model is prompted to answer a question with an explanation. The model is then prompted to explain parts of the explanation,. Inconsistent explanation trees are pruned or discarded. This improves performance on complex commonsense reasoning.</a:t>
            </a:r>
          </a:p>
          <a:p>
            <a:r>
              <a:rPr lang="en-US" dirty="0"/>
              <a:t>For example, if the question is </a:t>
            </a:r>
            <a:r>
              <a:rPr lang="en-US" i="1" dirty="0"/>
              <a:t>"Why is the sky blue?"</a:t>
            </a:r>
            <a:r>
              <a:rPr lang="en-US" dirty="0"/>
              <a:t> the model might first answer, </a:t>
            </a:r>
            <a:r>
              <a:rPr lang="en-US" i="1" dirty="0"/>
              <a:t>"The sky appears blue to the human eye because the short waves of blue light are scattered in all directions by the gases and particles in the Earth's atmosphere." </a:t>
            </a:r>
            <a:r>
              <a:rPr lang="en-US" dirty="0"/>
              <a:t>It might then expand on parts of this explanation, such as why blue light is scattered more than other colors and what the Earth's atmosphere is composed of.</a:t>
            </a:r>
          </a:p>
          <a:p>
            <a:endParaRPr lang="en-IN" dirty="0"/>
          </a:p>
        </p:txBody>
      </p:sp>
    </p:spTree>
    <p:extLst>
      <p:ext uri="{BB962C8B-B14F-4D97-AF65-F5344CB8AC3E}">
        <p14:creationId xmlns:p14="http://schemas.microsoft.com/office/powerpoint/2010/main" val="246936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4C9B-B4E9-4230-9F99-5DBD82012A99}"/>
              </a:ext>
            </a:extLst>
          </p:cNvPr>
          <p:cNvSpPr>
            <a:spLocks noGrp="1"/>
          </p:cNvSpPr>
          <p:nvPr>
            <p:ph type="title"/>
          </p:nvPr>
        </p:nvSpPr>
        <p:spPr/>
        <p:txBody>
          <a:bodyPr/>
          <a:lstStyle/>
          <a:p>
            <a:r>
              <a:rPr lang="en-IN" dirty="0"/>
              <a:t>Complexity-based prompting</a:t>
            </a:r>
            <a:br>
              <a:rPr lang="en-IN" b="1" dirty="0"/>
            </a:br>
            <a:endParaRPr lang="en-IN" dirty="0"/>
          </a:p>
        </p:txBody>
      </p:sp>
      <p:sp>
        <p:nvSpPr>
          <p:cNvPr id="3" name="Content Placeholder 2">
            <a:extLst>
              <a:ext uri="{FF2B5EF4-FFF2-40B4-BE49-F238E27FC236}">
                <a16:creationId xmlns:a16="http://schemas.microsoft.com/office/drawing/2014/main" id="{6A800637-75C1-4AB1-B301-D6494C068F08}"/>
              </a:ext>
            </a:extLst>
          </p:cNvPr>
          <p:cNvSpPr>
            <a:spLocks noGrp="1"/>
          </p:cNvSpPr>
          <p:nvPr>
            <p:ph idx="1"/>
          </p:nvPr>
        </p:nvSpPr>
        <p:spPr/>
        <p:txBody>
          <a:bodyPr/>
          <a:lstStyle/>
          <a:p>
            <a:r>
              <a:rPr lang="en-US" dirty="0"/>
              <a:t>This prompt-engineering technique involves performing several chain-of-thought rollouts. It chooses the rollouts with the longest chains of thought then chooses the most commonly reached conclusion.</a:t>
            </a:r>
          </a:p>
          <a:p>
            <a:r>
              <a:rPr lang="en-US" dirty="0"/>
              <a:t>For example, if the question is a complex math problem, the model might perform several rollouts, each involving multiple steps of calculations. It would consider the rollouts with the longest chain of thought, which for this example would be the most steps of calculations. The rollouts that reach a common conclusion with other rollouts would be selected as the final answer.</a:t>
            </a:r>
          </a:p>
          <a:p>
            <a:endParaRPr lang="en-IN" dirty="0"/>
          </a:p>
        </p:txBody>
      </p:sp>
    </p:spTree>
    <p:extLst>
      <p:ext uri="{BB962C8B-B14F-4D97-AF65-F5344CB8AC3E}">
        <p14:creationId xmlns:p14="http://schemas.microsoft.com/office/powerpoint/2010/main" val="164034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DEF7-C528-45EA-9C91-5228422B65B0}"/>
              </a:ext>
            </a:extLst>
          </p:cNvPr>
          <p:cNvSpPr>
            <a:spLocks noGrp="1"/>
          </p:cNvSpPr>
          <p:nvPr>
            <p:ph type="title"/>
          </p:nvPr>
        </p:nvSpPr>
        <p:spPr/>
        <p:txBody>
          <a:bodyPr/>
          <a:lstStyle/>
          <a:p>
            <a:r>
              <a:rPr lang="en-IN" dirty="0"/>
              <a:t>Generated knowledge prompting</a:t>
            </a:r>
            <a:br>
              <a:rPr lang="en-IN" b="1" dirty="0"/>
            </a:br>
            <a:endParaRPr lang="en-IN" dirty="0"/>
          </a:p>
        </p:txBody>
      </p:sp>
      <p:sp>
        <p:nvSpPr>
          <p:cNvPr id="3" name="Content Placeholder 2">
            <a:extLst>
              <a:ext uri="{FF2B5EF4-FFF2-40B4-BE49-F238E27FC236}">
                <a16:creationId xmlns:a16="http://schemas.microsoft.com/office/drawing/2014/main" id="{A1A58116-53DC-496D-A3DA-213BFFC1E04F}"/>
              </a:ext>
            </a:extLst>
          </p:cNvPr>
          <p:cNvSpPr>
            <a:spLocks noGrp="1"/>
          </p:cNvSpPr>
          <p:nvPr>
            <p:ph idx="1"/>
          </p:nvPr>
        </p:nvSpPr>
        <p:spPr/>
        <p:txBody>
          <a:bodyPr/>
          <a:lstStyle/>
          <a:p>
            <a:r>
              <a:rPr lang="en-US" dirty="0"/>
              <a:t>This technique involves prompting the model to first generate relevant facts needed to complete the prompt. Then it proceeds to complete the prompt. This often results in higher completion quality as the model is conditioned on relevant facts.</a:t>
            </a:r>
          </a:p>
          <a:p>
            <a:r>
              <a:rPr lang="en-US" dirty="0"/>
              <a:t>For example, imagine a user prompts the model to write an essay on the effects of deforestation. The model might first generate facts like</a:t>
            </a:r>
            <a:r>
              <a:rPr lang="en-US" i="1" dirty="0"/>
              <a:t> "deforestation contributes to climate change" </a:t>
            </a:r>
            <a:r>
              <a:rPr lang="en-US" dirty="0"/>
              <a:t>and</a:t>
            </a:r>
            <a:r>
              <a:rPr lang="en-US" i="1" dirty="0"/>
              <a:t> "deforestation leads to loss of biodiversity."</a:t>
            </a:r>
            <a:r>
              <a:rPr lang="en-US" dirty="0"/>
              <a:t> Then it would elaborate on the points in the essay.</a:t>
            </a:r>
          </a:p>
          <a:p>
            <a:pPr marL="0" indent="0">
              <a:buNone/>
            </a:pPr>
            <a:endParaRPr lang="en-IN" dirty="0"/>
          </a:p>
        </p:txBody>
      </p:sp>
    </p:spTree>
    <p:extLst>
      <p:ext uri="{BB962C8B-B14F-4D97-AF65-F5344CB8AC3E}">
        <p14:creationId xmlns:p14="http://schemas.microsoft.com/office/powerpoint/2010/main" val="1187873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5A21-9B56-47DA-8DCA-D2B9BA29EBF0}"/>
              </a:ext>
            </a:extLst>
          </p:cNvPr>
          <p:cNvSpPr>
            <a:spLocks noGrp="1"/>
          </p:cNvSpPr>
          <p:nvPr>
            <p:ph type="title"/>
          </p:nvPr>
        </p:nvSpPr>
        <p:spPr/>
        <p:txBody>
          <a:bodyPr/>
          <a:lstStyle/>
          <a:p>
            <a:r>
              <a:rPr lang="en-IN" dirty="0"/>
              <a:t>Least-to-most prompting</a:t>
            </a:r>
            <a:br>
              <a:rPr lang="en-IN" b="1" dirty="0"/>
            </a:br>
            <a:endParaRPr lang="en-IN" dirty="0"/>
          </a:p>
        </p:txBody>
      </p:sp>
      <p:sp>
        <p:nvSpPr>
          <p:cNvPr id="3" name="Content Placeholder 2">
            <a:extLst>
              <a:ext uri="{FF2B5EF4-FFF2-40B4-BE49-F238E27FC236}">
                <a16:creationId xmlns:a16="http://schemas.microsoft.com/office/drawing/2014/main" id="{5A163D2D-1263-4443-AF88-C3775B5A2176}"/>
              </a:ext>
            </a:extLst>
          </p:cNvPr>
          <p:cNvSpPr>
            <a:spLocks noGrp="1"/>
          </p:cNvSpPr>
          <p:nvPr>
            <p:ph idx="1"/>
          </p:nvPr>
        </p:nvSpPr>
        <p:spPr/>
        <p:txBody>
          <a:bodyPr/>
          <a:lstStyle/>
          <a:p>
            <a:r>
              <a:rPr lang="en-US" dirty="0"/>
              <a:t>In this prompt engineering technique, the model is prompted first to list the subproblems of a problem, and then solve them in sequence. This approach ensures that later subproblems can be solved with the help of answers to previous subproblems.</a:t>
            </a:r>
          </a:p>
          <a:p>
            <a:r>
              <a:rPr lang="en-US" dirty="0"/>
              <a:t>For example, imagine that a user prompts the model with a math problem like </a:t>
            </a:r>
            <a:r>
              <a:rPr lang="en-US" i="1" dirty="0"/>
              <a:t>"Solve for x in equation 2x + 3 = 11</a:t>
            </a:r>
            <a:r>
              <a:rPr lang="en-US" dirty="0"/>
              <a:t>." The model might first list the subproblems as </a:t>
            </a:r>
            <a:r>
              <a:rPr lang="en-US" i="1" dirty="0"/>
              <a:t>"Subtract 3 from both sides"</a:t>
            </a:r>
            <a:r>
              <a:rPr lang="en-US" dirty="0"/>
              <a:t> and </a:t>
            </a:r>
            <a:r>
              <a:rPr lang="en-US" i="1" dirty="0"/>
              <a:t>"Divide by 2"</a:t>
            </a:r>
            <a:r>
              <a:rPr lang="en-US" dirty="0"/>
              <a:t>. It would then solve them in sequence to get the final answer.</a:t>
            </a:r>
          </a:p>
          <a:p>
            <a:endParaRPr lang="en-IN" dirty="0"/>
          </a:p>
        </p:txBody>
      </p:sp>
    </p:spTree>
    <p:extLst>
      <p:ext uri="{BB962C8B-B14F-4D97-AF65-F5344CB8AC3E}">
        <p14:creationId xmlns:p14="http://schemas.microsoft.com/office/powerpoint/2010/main" val="223497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BF08-9720-4C99-A1CC-82CEFC280DAB}"/>
              </a:ext>
            </a:extLst>
          </p:cNvPr>
          <p:cNvSpPr>
            <a:spLocks noGrp="1"/>
          </p:cNvSpPr>
          <p:nvPr>
            <p:ph type="title"/>
          </p:nvPr>
        </p:nvSpPr>
        <p:spPr/>
        <p:txBody>
          <a:bodyPr/>
          <a:lstStyle/>
          <a:p>
            <a:r>
              <a:rPr lang="en-IN" dirty="0"/>
              <a:t>Self-refine prompting</a:t>
            </a:r>
            <a:br>
              <a:rPr lang="en-IN" b="1" dirty="0"/>
            </a:br>
            <a:endParaRPr lang="en-IN" dirty="0"/>
          </a:p>
        </p:txBody>
      </p:sp>
      <p:sp>
        <p:nvSpPr>
          <p:cNvPr id="3" name="Content Placeholder 2">
            <a:extLst>
              <a:ext uri="{FF2B5EF4-FFF2-40B4-BE49-F238E27FC236}">
                <a16:creationId xmlns:a16="http://schemas.microsoft.com/office/drawing/2014/main" id="{A8658D46-8545-480E-A9C3-CFEE0A1FE065}"/>
              </a:ext>
            </a:extLst>
          </p:cNvPr>
          <p:cNvSpPr>
            <a:spLocks noGrp="1"/>
          </p:cNvSpPr>
          <p:nvPr>
            <p:ph idx="1"/>
          </p:nvPr>
        </p:nvSpPr>
        <p:spPr/>
        <p:txBody>
          <a:bodyPr>
            <a:normAutofit lnSpcReduction="10000"/>
          </a:bodyPr>
          <a:lstStyle/>
          <a:p>
            <a:r>
              <a:rPr lang="en-US" dirty="0"/>
              <a:t>In this technique, the model is prompted to solve the problem, critique its solution, and then resolve the problem considering the problem, solution, and critique. The problem-solving process repeats until a it reaches a predetermined reason to stop. For example, it could run out of tokens or time, or the model could output a stop token.</a:t>
            </a:r>
          </a:p>
          <a:p>
            <a:r>
              <a:rPr lang="en-US" dirty="0"/>
              <a:t>For example, imagine a user prompts a model, </a:t>
            </a:r>
            <a:r>
              <a:rPr lang="en-US" i="1" dirty="0"/>
              <a:t>"Write a short essay on literature."</a:t>
            </a:r>
            <a:r>
              <a:rPr lang="en-US" dirty="0"/>
              <a:t> The model might draft an essay, critique it for lack of specific examples, and rewrite the essay to include specific examples. This process would repeat until the essay is deemed satisfactory or a stop criterion is met.</a:t>
            </a:r>
          </a:p>
          <a:p>
            <a:endParaRPr lang="en-IN" dirty="0"/>
          </a:p>
        </p:txBody>
      </p:sp>
    </p:spTree>
    <p:extLst>
      <p:ext uri="{BB962C8B-B14F-4D97-AF65-F5344CB8AC3E}">
        <p14:creationId xmlns:p14="http://schemas.microsoft.com/office/powerpoint/2010/main" val="52444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E995-39EE-455C-862E-088527FC763C}"/>
              </a:ext>
            </a:extLst>
          </p:cNvPr>
          <p:cNvSpPr>
            <a:spLocks noGrp="1"/>
          </p:cNvSpPr>
          <p:nvPr>
            <p:ph type="title"/>
          </p:nvPr>
        </p:nvSpPr>
        <p:spPr/>
        <p:txBody>
          <a:bodyPr/>
          <a:lstStyle/>
          <a:p>
            <a:r>
              <a:rPr lang="en-IN" dirty="0"/>
              <a:t>Directional-stimulus prompting</a:t>
            </a:r>
            <a:br>
              <a:rPr lang="en-IN" b="1" dirty="0"/>
            </a:br>
            <a:endParaRPr lang="en-IN" dirty="0"/>
          </a:p>
        </p:txBody>
      </p:sp>
      <p:sp>
        <p:nvSpPr>
          <p:cNvPr id="3" name="Content Placeholder 2">
            <a:extLst>
              <a:ext uri="{FF2B5EF4-FFF2-40B4-BE49-F238E27FC236}">
                <a16:creationId xmlns:a16="http://schemas.microsoft.com/office/drawing/2014/main" id="{CB71BA8F-5210-468E-AB22-27E898DBC17E}"/>
              </a:ext>
            </a:extLst>
          </p:cNvPr>
          <p:cNvSpPr>
            <a:spLocks noGrp="1"/>
          </p:cNvSpPr>
          <p:nvPr>
            <p:ph idx="1"/>
          </p:nvPr>
        </p:nvSpPr>
        <p:spPr/>
        <p:txBody>
          <a:bodyPr/>
          <a:lstStyle/>
          <a:p>
            <a:r>
              <a:rPr lang="en-US" dirty="0"/>
              <a:t>This prompt engineering technique includes a hint or cue, such as desired keywords, to guide the language model toward the desired output.</a:t>
            </a:r>
          </a:p>
          <a:p>
            <a:r>
              <a:rPr lang="en-US" dirty="0"/>
              <a:t>For example, if the prompt is to write a poem about love, the prompt engineer may craft prompts that include </a:t>
            </a:r>
            <a:r>
              <a:rPr lang="en-US" i="1" dirty="0"/>
              <a:t>"heart,"</a:t>
            </a:r>
            <a:r>
              <a:rPr lang="en-US" dirty="0"/>
              <a:t> </a:t>
            </a:r>
            <a:r>
              <a:rPr lang="en-US" i="1" dirty="0"/>
              <a:t>"passion,"</a:t>
            </a:r>
            <a:r>
              <a:rPr lang="en-US" dirty="0"/>
              <a:t> and </a:t>
            </a:r>
            <a:r>
              <a:rPr lang="en-US" i="1" dirty="0"/>
              <a:t>"eternal."</a:t>
            </a:r>
            <a:r>
              <a:rPr lang="en-US" dirty="0"/>
              <a:t> The model might be prompted, </a:t>
            </a:r>
            <a:r>
              <a:rPr lang="en-US" i="1" dirty="0"/>
              <a:t>"Write a poem about love that includes the words 'heart,' 'passion,' and 'eternal'." </a:t>
            </a:r>
            <a:r>
              <a:rPr lang="en-US" dirty="0"/>
              <a:t>This would guide the model to craft a poem with these keywords.</a:t>
            </a:r>
          </a:p>
          <a:p>
            <a:endParaRPr lang="en-IN" dirty="0"/>
          </a:p>
        </p:txBody>
      </p:sp>
    </p:spTree>
    <p:extLst>
      <p:ext uri="{BB962C8B-B14F-4D97-AF65-F5344CB8AC3E}">
        <p14:creationId xmlns:p14="http://schemas.microsoft.com/office/powerpoint/2010/main" val="4442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C6D1-7A0B-437D-92B9-FD641FD0DABE}"/>
              </a:ext>
            </a:extLst>
          </p:cNvPr>
          <p:cNvSpPr>
            <a:spLocks noGrp="1"/>
          </p:cNvSpPr>
          <p:nvPr>
            <p:ph type="title"/>
          </p:nvPr>
        </p:nvSpPr>
        <p:spPr/>
        <p:txBody>
          <a:bodyPr/>
          <a:lstStyle/>
          <a:p>
            <a:r>
              <a:rPr lang="en-US" dirty="0"/>
              <a:t>Prompt Engineering Best Practices</a:t>
            </a:r>
            <a:endParaRPr lang="en-IN" dirty="0"/>
          </a:p>
        </p:txBody>
      </p:sp>
      <p:sp>
        <p:nvSpPr>
          <p:cNvPr id="3" name="Content Placeholder 2">
            <a:extLst>
              <a:ext uri="{FF2B5EF4-FFF2-40B4-BE49-F238E27FC236}">
                <a16:creationId xmlns:a16="http://schemas.microsoft.com/office/drawing/2014/main" id="{27FDA04B-E3C3-426A-8DB3-F59E01D78B7E}"/>
              </a:ext>
            </a:extLst>
          </p:cNvPr>
          <p:cNvSpPr>
            <a:spLocks noGrp="1"/>
          </p:cNvSpPr>
          <p:nvPr>
            <p:ph idx="1"/>
          </p:nvPr>
        </p:nvSpPr>
        <p:spPr/>
        <p:txBody>
          <a:bodyPr/>
          <a:lstStyle/>
          <a:p>
            <a:r>
              <a:rPr lang="en-IN" dirty="0"/>
              <a:t>Unambiguous prompts</a:t>
            </a:r>
            <a:endParaRPr lang="en-IN" b="1" dirty="0"/>
          </a:p>
          <a:p>
            <a:endParaRPr lang="en-US" dirty="0"/>
          </a:p>
          <a:p>
            <a:r>
              <a:rPr lang="en-US" dirty="0"/>
              <a:t>Adequate context within the prompt</a:t>
            </a:r>
            <a:endParaRPr lang="en-US" b="1" dirty="0"/>
          </a:p>
          <a:p>
            <a:endParaRPr lang="en-US" dirty="0"/>
          </a:p>
          <a:p>
            <a:r>
              <a:rPr lang="en-US" dirty="0"/>
              <a:t>Balance between targeted information and desired output</a:t>
            </a:r>
          </a:p>
          <a:p>
            <a:pPr marL="0" indent="0">
              <a:buNone/>
            </a:pPr>
            <a:endParaRPr lang="en-US" b="1" dirty="0"/>
          </a:p>
          <a:p>
            <a:r>
              <a:rPr lang="en-US" dirty="0"/>
              <a:t>Experiment and refine the prompt</a:t>
            </a:r>
            <a:endParaRPr lang="en-US" b="1" dirty="0"/>
          </a:p>
          <a:p>
            <a:endParaRPr lang="en-IN" dirty="0"/>
          </a:p>
        </p:txBody>
      </p:sp>
    </p:spTree>
    <p:extLst>
      <p:ext uri="{BB962C8B-B14F-4D97-AF65-F5344CB8AC3E}">
        <p14:creationId xmlns:p14="http://schemas.microsoft.com/office/powerpoint/2010/main" val="128734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670D-6D89-4C5D-B970-D92F2D4A8DA4}"/>
              </a:ext>
            </a:extLst>
          </p:cNvPr>
          <p:cNvSpPr>
            <a:spLocks noGrp="1"/>
          </p:cNvSpPr>
          <p:nvPr>
            <p:ph type="title"/>
          </p:nvPr>
        </p:nvSpPr>
        <p:spPr/>
        <p:txBody>
          <a:bodyPr/>
          <a:lstStyle/>
          <a:p>
            <a:r>
              <a:rPr lang="en-US" dirty="0"/>
              <a:t>What is a prompt ?</a:t>
            </a:r>
            <a:endParaRPr lang="en-IN" dirty="0"/>
          </a:p>
        </p:txBody>
      </p:sp>
      <p:sp>
        <p:nvSpPr>
          <p:cNvPr id="3" name="Content Placeholder 2">
            <a:extLst>
              <a:ext uri="{FF2B5EF4-FFF2-40B4-BE49-F238E27FC236}">
                <a16:creationId xmlns:a16="http://schemas.microsoft.com/office/drawing/2014/main" id="{96D4D3FF-DE76-459E-9D09-7219C5DADC80}"/>
              </a:ext>
            </a:extLst>
          </p:cNvPr>
          <p:cNvSpPr>
            <a:spLocks noGrp="1"/>
          </p:cNvSpPr>
          <p:nvPr>
            <p:ph idx="1"/>
          </p:nvPr>
        </p:nvSpPr>
        <p:spPr/>
        <p:txBody>
          <a:bodyPr/>
          <a:lstStyle/>
          <a:p>
            <a:r>
              <a:rPr lang="en-US" b="1" dirty="0"/>
              <a:t>A prompt is a piece of text or other input that is used to stimulate a response from a language model.</a:t>
            </a:r>
          </a:p>
          <a:p>
            <a:r>
              <a:rPr lang="en-US" dirty="0"/>
              <a:t>In simpler terms, it's like a question or a starting point that guides the model to generate a specific output.</a:t>
            </a:r>
          </a:p>
          <a:p>
            <a:r>
              <a:rPr lang="en-US" dirty="0"/>
              <a:t>For example, if you ask a language model, "What is the capital of India?“ then it is a prompt. The model's response, “New Delhi" is the output.</a:t>
            </a:r>
            <a:endParaRPr lang="en-IN" dirty="0"/>
          </a:p>
        </p:txBody>
      </p:sp>
    </p:spTree>
    <p:extLst>
      <p:ext uri="{BB962C8B-B14F-4D97-AF65-F5344CB8AC3E}">
        <p14:creationId xmlns:p14="http://schemas.microsoft.com/office/powerpoint/2010/main" val="408983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BC35-BB09-4260-B061-FC0BF7924D7A}"/>
              </a:ext>
            </a:extLst>
          </p:cNvPr>
          <p:cNvSpPr>
            <a:spLocks noGrp="1"/>
          </p:cNvSpPr>
          <p:nvPr>
            <p:ph type="title"/>
          </p:nvPr>
        </p:nvSpPr>
        <p:spPr/>
        <p:txBody>
          <a:bodyPr/>
          <a:lstStyle/>
          <a:p>
            <a:r>
              <a:rPr lang="en-IN" dirty="0"/>
              <a:t>Unambiguous prompts</a:t>
            </a:r>
            <a:br>
              <a:rPr lang="en-IN" b="1" dirty="0"/>
            </a:br>
            <a:endParaRPr lang="en-IN" dirty="0"/>
          </a:p>
        </p:txBody>
      </p:sp>
      <p:sp>
        <p:nvSpPr>
          <p:cNvPr id="3" name="Content Placeholder 2">
            <a:extLst>
              <a:ext uri="{FF2B5EF4-FFF2-40B4-BE49-F238E27FC236}">
                <a16:creationId xmlns:a16="http://schemas.microsoft.com/office/drawing/2014/main" id="{CADABC2B-8CD9-435A-B644-07AB74337DB9}"/>
              </a:ext>
            </a:extLst>
          </p:cNvPr>
          <p:cNvSpPr>
            <a:spLocks noGrp="1"/>
          </p:cNvSpPr>
          <p:nvPr>
            <p:ph idx="1"/>
          </p:nvPr>
        </p:nvSpPr>
        <p:spPr/>
        <p:txBody>
          <a:bodyPr/>
          <a:lstStyle/>
          <a:p>
            <a:r>
              <a:rPr lang="en-US" dirty="0"/>
              <a:t>Clearly define the desired response in your prompt to avoid misinterpretation by the AI. </a:t>
            </a:r>
          </a:p>
          <a:p>
            <a:r>
              <a:rPr lang="en-US" dirty="0"/>
              <a:t>For instance, if you are asking for a novel summary, clearly state that you are looking for a summary, not a detailed analysis. </a:t>
            </a:r>
          </a:p>
          <a:p>
            <a:r>
              <a:rPr lang="en-US" dirty="0"/>
              <a:t>This helps the AI to focus only on your request and provide a response that aligns with your objective.</a:t>
            </a:r>
            <a:endParaRPr lang="en-IN" dirty="0"/>
          </a:p>
        </p:txBody>
      </p:sp>
    </p:spTree>
    <p:extLst>
      <p:ext uri="{BB962C8B-B14F-4D97-AF65-F5344CB8AC3E}">
        <p14:creationId xmlns:p14="http://schemas.microsoft.com/office/powerpoint/2010/main" val="34917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770D-2688-41B4-8B6E-6C5A0E4850DD}"/>
              </a:ext>
            </a:extLst>
          </p:cNvPr>
          <p:cNvSpPr>
            <a:spLocks noGrp="1"/>
          </p:cNvSpPr>
          <p:nvPr>
            <p:ph type="title"/>
          </p:nvPr>
        </p:nvSpPr>
        <p:spPr/>
        <p:txBody>
          <a:bodyPr/>
          <a:lstStyle/>
          <a:p>
            <a:r>
              <a:rPr lang="en-US" dirty="0"/>
              <a:t>Adequate context within the prompt</a:t>
            </a:r>
            <a:br>
              <a:rPr lang="en-US" b="1" dirty="0"/>
            </a:br>
            <a:endParaRPr lang="en-IN" dirty="0"/>
          </a:p>
        </p:txBody>
      </p:sp>
      <p:sp>
        <p:nvSpPr>
          <p:cNvPr id="3" name="Content Placeholder 2">
            <a:extLst>
              <a:ext uri="{FF2B5EF4-FFF2-40B4-BE49-F238E27FC236}">
                <a16:creationId xmlns:a16="http://schemas.microsoft.com/office/drawing/2014/main" id="{829B7525-C196-47A5-9A65-72E8F51A2DE5}"/>
              </a:ext>
            </a:extLst>
          </p:cNvPr>
          <p:cNvSpPr>
            <a:spLocks noGrp="1"/>
          </p:cNvSpPr>
          <p:nvPr>
            <p:ph idx="1"/>
          </p:nvPr>
        </p:nvSpPr>
        <p:spPr/>
        <p:txBody>
          <a:bodyPr/>
          <a:lstStyle/>
          <a:p>
            <a:r>
              <a:rPr lang="en-US" dirty="0"/>
              <a:t>Provide adequate context within the prompt and include output requirements in your prompt input, confining it to a specific format. </a:t>
            </a:r>
          </a:p>
          <a:p>
            <a:r>
              <a:rPr lang="en-US" dirty="0"/>
              <a:t>For instance, say you want a list of the most popular movies of the 1990s in a table. To get the exact result, you should explicitly state how many movies you want to be listed and ask for table formatting.</a:t>
            </a:r>
            <a:endParaRPr lang="en-IN" dirty="0"/>
          </a:p>
        </p:txBody>
      </p:sp>
    </p:spTree>
    <p:extLst>
      <p:ext uri="{BB962C8B-B14F-4D97-AF65-F5344CB8AC3E}">
        <p14:creationId xmlns:p14="http://schemas.microsoft.com/office/powerpoint/2010/main" val="121930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7085-8BA8-48DC-8938-6997E593F866}"/>
              </a:ext>
            </a:extLst>
          </p:cNvPr>
          <p:cNvSpPr>
            <a:spLocks noGrp="1"/>
          </p:cNvSpPr>
          <p:nvPr>
            <p:ph type="title"/>
          </p:nvPr>
        </p:nvSpPr>
        <p:spPr/>
        <p:txBody>
          <a:bodyPr>
            <a:normAutofit fontScale="90000"/>
          </a:bodyPr>
          <a:lstStyle/>
          <a:p>
            <a:r>
              <a:rPr lang="en-US" dirty="0"/>
              <a:t>Balance between targeted information and desired output</a:t>
            </a:r>
            <a:br>
              <a:rPr lang="en-US" dirty="0"/>
            </a:br>
            <a:endParaRPr lang="en-IN" dirty="0"/>
          </a:p>
        </p:txBody>
      </p:sp>
      <p:sp>
        <p:nvSpPr>
          <p:cNvPr id="3" name="Content Placeholder 2">
            <a:extLst>
              <a:ext uri="{FF2B5EF4-FFF2-40B4-BE49-F238E27FC236}">
                <a16:creationId xmlns:a16="http://schemas.microsoft.com/office/drawing/2014/main" id="{B7CB29B7-A9AB-4AED-9EB5-0A9AB8412C1D}"/>
              </a:ext>
            </a:extLst>
          </p:cNvPr>
          <p:cNvSpPr>
            <a:spLocks noGrp="1"/>
          </p:cNvSpPr>
          <p:nvPr>
            <p:ph idx="1"/>
          </p:nvPr>
        </p:nvSpPr>
        <p:spPr/>
        <p:txBody>
          <a:bodyPr/>
          <a:lstStyle/>
          <a:p>
            <a:r>
              <a:rPr lang="en-US" dirty="0"/>
              <a:t>Balance simplicity and complexity in your prompt to avoid vague, unrelated, or unexpected answers. </a:t>
            </a:r>
          </a:p>
          <a:p>
            <a:r>
              <a:rPr lang="en-US" dirty="0"/>
              <a:t>A prompt that is too simple may lack context, while a prompt that is too complex may confuse the AI. </a:t>
            </a:r>
          </a:p>
          <a:p>
            <a:r>
              <a:rPr lang="en-US" dirty="0"/>
              <a:t>This is especially important for complex topics or domain-specific language, may be domain specific abbreviations,  which may be less familiar to the AI. </a:t>
            </a:r>
          </a:p>
          <a:p>
            <a:r>
              <a:rPr lang="en-US" dirty="0"/>
              <a:t>Instead, use simple language and reduce the prompt size to make your question more understandable.</a:t>
            </a:r>
            <a:endParaRPr lang="en-IN" dirty="0"/>
          </a:p>
        </p:txBody>
      </p:sp>
    </p:spTree>
    <p:extLst>
      <p:ext uri="{BB962C8B-B14F-4D97-AF65-F5344CB8AC3E}">
        <p14:creationId xmlns:p14="http://schemas.microsoft.com/office/powerpoint/2010/main" val="69738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1D1F-D3EF-402B-BA5E-8F6DFD7C4290}"/>
              </a:ext>
            </a:extLst>
          </p:cNvPr>
          <p:cNvSpPr>
            <a:spLocks noGrp="1"/>
          </p:cNvSpPr>
          <p:nvPr>
            <p:ph type="title"/>
          </p:nvPr>
        </p:nvSpPr>
        <p:spPr/>
        <p:txBody>
          <a:bodyPr/>
          <a:lstStyle/>
          <a:p>
            <a:r>
              <a:rPr lang="en-US" dirty="0"/>
              <a:t>Experiment and refine the prompt</a:t>
            </a:r>
            <a:br>
              <a:rPr lang="en-US" b="1" dirty="0"/>
            </a:br>
            <a:endParaRPr lang="en-IN" dirty="0"/>
          </a:p>
        </p:txBody>
      </p:sp>
      <p:sp>
        <p:nvSpPr>
          <p:cNvPr id="3" name="Content Placeholder 2">
            <a:extLst>
              <a:ext uri="{FF2B5EF4-FFF2-40B4-BE49-F238E27FC236}">
                <a16:creationId xmlns:a16="http://schemas.microsoft.com/office/drawing/2014/main" id="{1CF9D2D1-660C-4713-A3CD-A6ABC4FE7646}"/>
              </a:ext>
            </a:extLst>
          </p:cNvPr>
          <p:cNvSpPr>
            <a:spLocks noGrp="1"/>
          </p:cNvSpPr>
          <p:nvPr>
            <p:ph idx="1"/>
          </p:nvPr>
        </p:nvSpPr>
        <p:spPr/>
        <p:txBody>
          <a:bodyPr/>
          <a:lstStyle/>
          <a:p>
            <a:r>
              <a:rPr lang="en-US" dirty="0"/>
              <a:t>Prompt engineering is an iterative process. It's essential to experiment with different ideas and test the AI prompts to see the results. </a:t>
            </a:r>
          </a:p>
          <a:p>
            <a:r>
              <a:rPr lang="en-US" dirty="0"/>
              <a:t>You may need multiple tries to optimize for accuracy and relevance. Continuous testing and iteration reduce the prompt size and help the model generate better output. </a:t>
            </a:r>
          </a:p>
          <a:p>
            <a:r>
              <a:rPr lang="en-US" dirty="0"/>
              <a:t>There are no fixed rules for how the AI outputs information, so flexibility and adaptability are essential.</a:t>
            </a:r>
            <a:endParaRPr lang="en-IN" dirty="0"/>
          </a:p>
        </p:txBody>
      </p:sp>
    </p:spTree>
    <p:extLst>
      <p:ext uri="{BB962C8B-B14F-4D97-AF65-F5344CB8AC3E}">
        <p14:creationId xmlns:p14="http://schemas.microsoft.com/office/powerpoint/2010/main" val="1366611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649E-2101-46C5-BD79-D8303C468B88}"/>
              </a:ext>
            </a:extLst>
          </p:cNvPr>
          <p:cNvSpPr>
            <a:spLocks noGrp="1"/>
          </p:cNvSpPr>
          <p:nvPr>
            <p:ph type="title"/>
          </p:nvPr>
        </p:nvSpPr>
        <p:spPr/>
        <p:txBody>
          <a:bodyPr/>
          <a:lstStyle/>
          <a:p>
            <a:r>
              <a:rPr lang="en-IN" dirty="0"/>
              <a:t>Training methodologies for language models</a:t>
            </a:r>
          </a:p>
        </p:txBody>
      </p:sp>
      <p:sp>
        <p:nvSpPr>
          <p:cNvPr id="3" name="Content Placeholder 2">
            <a:extLst>
              <a:ext uri="{FF2B5EF4-FFF2-40B4-BE49-F238E27FC236}">
                <a16:creationId xmlns:a16="http://schemas.microsoft.com/office/drawing/2014/main" id="{E114F5F2-0004-413F-A73B-5ECB411339EF}"/>
              </a:ext>
            </a:extLst>
          </p:cNvPr>
          <p:cNvSpPr>
            <a:spLocks noGrp="1"/>
          </p:cNvSpPr>
          <p:nvPr>
            <p:ph idx="1"/>
          </p:nvPr>
        </p:nvSpPr>
        <p:spPr/>
        <p:txBody>
          <a:bodyPr>
            <a:normAutofit lnSpcReduction="10000"/>
          </a:bodyPr>
          <a:lstStyle/>
          <a:p>
            <a:r>
              <a:rPr lang="en-US" b="1" dirty="0"/>
              <a:t>Zero-shot learning:</a:t>
            </a:r>
            <a:r>
              <a:rPr lang="en-US" dirty="0"/>
              <a:t> A model trained on a large dataset can be expected to perform tasks it hasn't seen before, even without specific training examples. For instance, a model trained on a massive corpus of text might be able to translate a sentence it has never encountered before.</a:t>
            </a:r>
          </a:p>
          <a:p>
            <a:endParaRPr lang="en-US" dirty="0"/>
          </a:p>
          <a:p>
            <a:r>
              <a:rPr lang="en-US" b="1" dirty="0"/>
              <a:t>Few-shot learning:</a:t>
            </a:r>
            <a:r>
              <a:rPr lang="en-US" dirty="0"/>
              <a:t> A model is trained on a small number of examples before being asked to perform a task. For example, a model might be trained on a few examples of sentiment analysis (e.g., "The movie was great" is positive) and then be able to classify new sentences as positive, negative, or neutral.</a:t>
            </a:r>
            <a:endParaRPr lang="en-IN" dirty="0"/>
          </a:p>
        </p:txBody>
      </p:sp>
    </p:spTree>
    <p:extLst>
      <p:ext uri="{BB962C8B-B14F-4D97-AF65-F5344CB8AC3E}">
        <p14:creationId xmlns:p14="http://schemas.microsoft.com/office/powerpoint/2010/main" val="142267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C652-BA22-4F83-937E-ECBDC570F7B7}"/>
              </a:ext>
            </a:extLst>
          </p:cNvPr>
          <p:cNvSpPr>
            <a:spLocks noGrp="1"/>
          </p:cNvSpPr>
          <p:nvPr>
            <p:ph type="title"/>
          </p:nvPr>
        </p:nvSpPr>
        <p:spPr/>
        <p:txBody>
          <a:bodyPr/>
          <a:lstStyle/>
          <a:p>
            <a:r>
              <a:rPr lang="en-IN" dirty="0"/>
              <a:t>Training methodologies for language models</a:t>
            </a:r>
          </a:p>
        </p:txBody>
      </p:sp>
      <p:sp>
        <p:nvSpPr>
          <p:cNvPr id="3" name="Content Placeholder 2">
            <a:extLst>
              <a:ext uri="{FF2B5EF4-FFF2-40B4-BE49-F238E27FC236}">
                <a16:creationId xmlns:a16="http://schemas.microsoft.com/office/drawing/2014/main" id="{C86483D6-AA9E-4BD6-BD68-2B4CEEEFE45C}"/>
              </a:ext>
            </a:extLst>
          </p:cNvPr>
          <p:cNvSpPr>
            <a:spLocks noGrp="1"/>
          </p:cNvSpPr>
          <p:nvPr>
            <p:ph idx="1"/>
          </p:nvPr>
        </p:nvSpPr>
        <p:spPr/>
        <p:txBody>
          <a:bodyPr>
            <a:normAutofit lnSpcReduction="10000"/>
          </a:bodyPr>
          <a:lstStyle/>
          <a:p>
            <a:pPr marL="0" indent="0">
              <a:buNone/>
            </a:pPr>
            <a:r>
              <a:rPr lang="en-US" b="1" dirty="0"/>
              <a:t>3. Fine-tuning</a:t>
            </a:r>
            <a:r>
              <a:rPr lang="en-US" dirty="0"/>
              <a:t> involves taking a pre-trained language model (often trained on a massive dataset) and adapting it to a specific task by training it on a smaller, more relevant dataset.</a:t>
            </a:r>
          </a:p>
          <a:p>
            <a:r>
              <a:rPr lang="en-US" b="1" dirty="0"/>
              <a:t>Here's how it works:</a:t>
            </a:r>
            <a:endParaRPr lang="en-US" dirty="0"/>
          </a:p>
          <a:p>
            <a:r>
              <a:rPr lang="en-US" b="1" dirty="0"/>
              <a:t>Start with a pre-trained model:</a:t>
            </a:r>
            <a:r>
              <a:rPr lang="en-US" dirty="0"/>
              <a:t> This model has already learned a lot about language from its initial training.</a:t>
            </a:r>
          </a:p>
          <a:p>
            <a:r>
              <a:rPr lang="en-US" b="1" dirty="0"/>
              <a:t>Gather a smaller, task-specific dataset:</a:t>
            </a:r>
            <a:r>
              <a:rPr lang="en-US" dirty="0"/>
              <a:t> This dataset should be relevant to the task you want the model to perform.</a:t>
            </a:r>
          </a:p>
          <a:p>
            <a:r>
              <a:rPr lang="en-US" b="1" dirty="0"/>
              <a:t>Train the model on the new dataset:</a:t>
            </a:r>
            <a:r>
              <a:rPr lang="en-US" dirty="0"/>
              <a:t> The model's parameters are adjusted to better fit the specific task.</a:t>
            </a:r>
          </a:p>
          <a:p>
            <a:endParaRPr lang="en-IN" dirty="0"/>
          </a:p>
        </p:txBody>
      </p:sp>
    </p:spTree>
    <p:extLst>
      <p:ext uri="{BB962C8B-B14F-4D97-AF65-F5344CB8AC3E}">
        <p14:creationId xmlns:p14="http://schemas.microsoft.com/office/powerpoint/2010/main" val="402670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8560-2FDA-4037-9322-3E6A7D61D4C2}"/>
              </a:ext>
            </a:extLst>
          </p:cNvPr>
          <p:cNvSpPr>
            <a:spLocks noGrp="1"/>
          </p:cNvSpPr>
          <p:nvPr>
            <p:ph type="title"/>
          </p:nvPr>
        </p:nvSpPr>
        <p:spPr/>
        <p:txBody>
          <a:bodyPr/>
          <a:lstStyle/>
          <a:p>
            <a:r>
              <a:rPr lang="en-US" dirty="0"/>
              <a:t>What is prompt engineering?</a:t>
            </a:r>
            <a:endParaRPr lang="en-IN" dirty="0"/>
          </a:p>
        </p:txBody>
      </p:sp>
      <p:sp>
        <p:nvSpPr>
          <p:cNvPr id="3" name="Content Placeholder 2">
            <a:extLst>
              <a:ext uri="{FF2B5EF4-FFF2-40B4-BE49-F238E27FC236}">
                <a16:creationId xmlns:a16="http://schemas.microsoft.com/office/drawing/2014/main" id="{1BC52AD8-55E0-4EFE-BF88-BD2C1EC2B2AB}"/>
              </a:ext>
            </a:extLst>
          </p:cNvPr>
          <p:cNvSpPr>
            <a:spLocks noGrp="1"/>
          </p:cNvSpPr>
          <p:nvPr>
            <p:ph idx="1"/>
          </p:nvPr>
        </p:nvSpPr>
        <p:spPr/>
        <p:txBody>
          <a:bodyPr/>
          <a:lstStyle/>
          <a:p>
            <a:pPr algn="just"/>
            <a:r>
              <a:rPr lang="en-US" dirty="0"/>
              <a:t>Prompt engineering is the process of crafting effective prompts to elicit desired responses from large language models (LLMs). It involves understanding the capabilities and limitations of the LLM, as well as the specific task or goal at hand, in order to construct prompts that maximize the model's potential.</a:t>
            </a:r>
            <a:endParaRPr lang="en-IN" dirty="0"/>
          </a:p>
        </p:txBody>
      </p:sp>
    </p:spTree>
    <p:extLst>
      <p:ext uri="{BB962C8B-B14F-4D97-AF65-F5344CB8AC3E}">
        <p14:creationId xmlns:p14="http://schemas.microsoft.com/office/powerpoint/2010/main" val="60255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C9C8-40D2-4C43-9D92-BF6A69CC994A}"/>
              </a:ext>
            </a:extLst>
          </p:cNvPr>
          <p:cNvSpPr>
            <a:spLocks noGrp="1"/>
          </p:cNvSpPr>
          <p:nvPr>
            <p:ph type="title"/>
          </p:nvPr>
        </p:nvSpPr>
        <p:spPr/>
        <p:txBody>
          <a:bodyPr/>
          <a:lstStyle/>
          <a:p>
            <a:r>
              <a:rPr lang="en-US" dirty="0"/>
              <a:t>Key aspects of a prompt</a:t>
            </a:r>
            <a:endParaRPr lang="en-IN" dirty="0"/>
          </a:p>
        </p:txBody>
      </p:sp>
      <p:sp>
        <p:nvSpPr>
          <p:cNvPr id="3" name="Content Placeholder 2">
            <a:extLst>
              <a:ext uri="{FF2B5EF4-FFF2-40B4-BE49-F238E27FC236}">
                <a16:creationId xmlns:a16="http://schemas.microsoft.com/office/drawing/2014/main" id="{068B88A8-CC6D-4AF7-BC0E-7404ABA200C3}"/>
              </a:ext>
            </a:extLst>
          </p:cNvPr>
          <p:cNvSpPr>
            <a:spLocks noGrp="1"/>
          </p:cNvSpPr>
          <p:nvPr>
            <p:ph idx="1"/>
          </p:nvPr>
        </p:nvSpPr>
        <p:spPr/>
        <p:txBody>
          <a:bodyPr>
            <a:normAutofit fontScale="92500" lnSpcReduction="10000"/>
          </a:bodyPr>
          <a:lstStyle/>
          <a:p>
            <a:pPr algn="just"/>
            <a:r>
              <a:rPr lang="en-US" b="1" dirty="0"/>
              <a:t>Prompt structure:</a:t>
            </a:r>
            <a:r>
              <a:rPr lang="en-US" dirty="0"/>
              <a:t> The way a prompt is structured can significantly impact the quality of the response. Common prompt structures include questions, instructions, or examples. </a:t>
            </a:r>
          </a:p>
          <a:p>
            <a:pPr algn="just"/>
            <a:r>
              <a:rPr lang="en-US" b="1" dirty="0"/>
              <a:t>Prompt clarity:</a:t>
            </a:r>
            <a:r>
              <a:rPr lang="en-US" dirty="0"/>
              <a:t> The prompt should be clear and unambiguous to avoid misunderstandings. </a:t>
            </a:r>
          </a:p>
          <a:p>
            <a:pPr algn="just"/>
            <a:r>
              <a:rPr lang="en-US" b="1" dirty="0"/>
              <a:t>Prompt specificity:</a:t>
            </a:r>
            <a:r>
              <a:rPr lang="en-US" dirty="0"/>
              <a:t> The prompt should be specific enough to guide the LLM towards the desired outcome. </a:t>
            </a:r>
          </a:p>
          <a:p>
            <a:pPr algn="just"/>
            <a:r>
              <a:rPr lang="en-US" b="1" dirty="0"/>
              <a:t>Prompt length:</a:t>
            </a:r>
            <a:r>
              <a:rPr lang="en-US" dirty="0"/>
              <a:t> The length of the prompt can vary depending on the complexity of the task. </a:t>
            </a:r>
          </a:p>
          <a:p>
            <a:pPr algn="just"/>
            <a:r>
              <a:rPr lang="en-US" b="1" dirty="0"/>
              <a:t>Prompt context:</a:t>
            </a:r>
            <a:r>
              <a:rPr lang="en-US" dirty="0"/>
              <a:t> Providing additional context can help the LLM better understand the prompt and generate more relevant responses.</a:t>
            </a:r>
            <a:endParaRPr lang="en-IN" dirty="0"/>
          </a:p>
        </p:txBody>
      </p:sp>
    </p:spTree>
    <p:extLst>
      <p:ext uri="{BB962C8B-B14F-4D97-AF65-F5344CB8AC3E}">
        <p14:creationId xmlns:p14="http://schemas.microsoft.com/office/powerpoint/2010/main" val="326916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5D69-7801-477C-AB81-A60A01F70323}"/>
              </a:ext>
            </a:extLst>
          </p:cNvPr>
          <p:cNvSpPr>
            <a:spLocks noGrp="1"/>
          </p:cNvSpPr>
          <p:nvPr>
            <p:ph type="title"/>
          </p:nvPr>
        </p:nvSpPr>
        <p:spPr/>
        <p:txBody>
          <a:bodyPr/>
          <a:lstStyle/>
          <a:p>
            <a:r>
              <a:rPr lang="en-US" dirty="0"/>
              <a:t>How to write a better prompt</a:t>
            </a:r>
            <a:endParaRPr lang="en-IN" dirty="0"/>
          </a:p>
        </p:txBody>
      </p:sp>
      <p:sp>
        <p:nvSpPr>
          <p:cNvPr id="3" name="Content Placeholder 2">
            <a:extLst>
              <a:ext uri="{FF2B5EF4-FFF2-40B4-BE49-F238E27FC236}">
                <a16:creationId xmlns:a16="http://schemas.microsoft.com/office/drawing/2014/main" id="{D55B562A-692C-45D0-9283-2EC8D716E91B}"/>
              </a:ext>
            </a:extLst>
          </p:cNvPr>
          <p:cNvSpPr>
            <a:spLocks noGrp="1"/>
          </p:cNvSpPr>
          <p:nvPr>
            <p:ph idx="1"/>
          </p:nvPr>
        </p:nvSpPr>
        <p:spPr/>
        <p:txBody>
          <a:bodyPr>
            <a:normAutofit fontScale="92500" lnSpcReduction="10000"/>
          </a:bodyPr>
          <a:lstStyle/>
          <a:p>
            <a:pPr marL="0" indent="0">
              <a:buNone/>
            </a:pPr>
            <a:r>
              <a:rPr lang="en-US" b="1" dirty="0"/>
              <a:t>1. Clarity and Specificity:</a:t>
            </a:r>
          </a:p>
          <a:p>
            <a:r>
              <a:rPr lang="en-US" b="1" dirty="0"/>
              <a:t>Be direct:</a:t>
            </a:r>
            <a:r>
              <a:rPr lang="en-US" dirty="0"/>
              <a:t> Clearly state your desired outcome.</a:t>
            </a:r>
          </a:p>
          <a:p>
            <a:r>
              <a:rPr lang="en-US" b="1" dirty="0"/>
              <a:t>Avoid ambiguity:</a:t>
            </a:r>
            <a:r>
              <a:rPr lang="en-US" dirty="0"/>
              <a:t> Use precise language and avoid vague terms.</a:t>
            </a:r>
          </a:p>
          <a:p>
            <a:r>
              <a:rPr lang="en-US" b="1" dirty="0"/>
              <a:t>Provide context:</a:t>
            </a:r>
            <a:r>
              <a:rPr lang="en-US" dirty="0"/>
              <a:t> If necessary, give the model additional information to understand the prompt.</a:t>
            </a:r>
          </a:p>
          <a:p>
            <a:pPr marL="0" indent="0">
              <a:buNone/>
            </a:pPr>
            <a:r>
              <a:rPr lang="en-US" b="1" dirty="0"/>
              <a:t>2. Structure and Format:</a:t>
            </a:r>
          </a:p>
          <a:p>
            <a:r>
              <a:rPr lang="en-US" b="1" dirty="0"/>
              <a:t>Question format:</a:t>
            </a:r>
            <a:r>
              <a:rPr lang="en-US" dirty="0"/>
              <a:t> Ask a direct question.</a:t>
            </a:r>
          </a:p>
          <a:p>
            <a:r>
              <a:rPr lang="en-US" b="1" dirty="0"/>
              <a:t>Instruction format:</a:t>
            </a:r>
            <a:r>
              <a:rPr lang="en-US" dirty="0"/>
              <a:t> Provide a clear instruction or task.</a:t>
            </a:r>
          </a:p>
          <a:p>
            <a:r>
              <a:rPr lang="en-US" b="1" dirty="0"/>
              <a:t>Example format:</a:t>
            </a:r>
            <a:r>
              <a:rPr lang="en-US" dirty="0"/>
              <a:t> Give the model an example of the desired output.</a:t>
            </a:r>
          </a:p>
          <a:p>
            <a:r>
              <a:rPr lang="en-US" b="1" dirty="0"/>
              <a:t>Template format:</a:t>
            </a:r>
            <a:r>
              <a:rPr lang="en-US" dirty="0"/>
              <a:t> Use a predefined template to guide the response.</a:t>
            </a:r>
          </a:p>
          <a:p>
            <a:endParaRPr lang="en-IN" dirty="0"/>
          </a:p>
        </p:txBody>
      </p:sp>
    </p:spTree>
    <p:extLst>
      <p:ext uri="{BB962C8B-B14F-4D97-AF65-F5344CB8AC3E}">
        <p14:creationId xmlns:p14="http://schemas.microsoft.com/office/powerpoint/2010/main" val="124668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F47F-A0E6-49DD-99BB-D72DCA8F6E39}"/>
              </a:ext>
            </a:extLst>
          </p:cNvPr>
          <p:cNvSpPr>
            <a:spLocks noGrp="1"/>
          </p:cNvSpPr>
          <p:nvPr>
            <p:ph type="title"/>
          </p:nvPr>
        </p:nvSpPr>
        <p:spPr/>
        <p:txBody>
          <a:bodyPr/>
          <a:lstStyle/>
          <a:p>
            <a:r>
              <a:rPr lang="en-US" dirty="0"/>
              <a:t>How to write a better prompt</a:t>
            </a:r>
            <a:endParaRPr lang="en-IN" dirty="0"/>
          </a:p>
        </p:txBody>
      </p:sp>
      <p:sp>
        <p:nvSpPr>
          <p:cNvPr id="3" name="Content Placeholder 2">
            <a:extLst>
              <a:ext uri="{FF2B5EF4-FFF2-40B4-BE49-F238E27FC236}">
                <a16:creationId xmlns:a16="http://schemas.microsoft.com/office/drawing/2014/main" id="{E44FC0E6-6360-49E8-BC18-609D43F93A38}"/>
              </a:ext>
            </a:extLst>
          </p:cNvPr>
          <p:cNvSpPr>
            <a:spLocks noGrp="1"/>
          </p:cNvSpPr>
          <p:nvPr>
            <p:ph idx="1"/>
          </p:nvPr>
        </p:nvSpPr>
        <p:spPr/>
        <p:txBody>
          <a:bodyPr/>
          <a:lstStyle/>
          <a:p>
            <a:pPr marL="0" indent="0">
              <a:buNone/>
            </a:pPr>
            <a:r>
              <a:rPr lang="en-US" b="1" dirty="0"/>
              <a:t>3. Length and Complexity:</a:t>
            </a:r>
          </a:p>
          <a:p>
            <a:r>
              <a:rPr lang="en-US" b="1" dirty="0"/>
              <a:t>Adjust length:</a:t>
            </a:r>
            <a:r>
              <a:rPr lang="en-US" dirty="0"/>
              <a:t> Tailor the prompt length to the complexity of the task.</a:t>
            </a:r>
          </a:p>
          <a:p>
            <a:r>
              <a:rPr lang="en-US" b="1" dirty="0"/>
              <a:t>Avoid overcomplication:</a:t>
            </a:r>
            <a:r>
              <a:rPr lang="en-US" dirty="0"/>
              <a:t> Keep the prompt concise and focused.</a:t>
            </a:r>
          </a:p>
          <a:p>
            <a:pPr marL="0" indent="0">
              <a:buNone/>
            </a:pPr>
            <a:r>
              <a:rPr lang="en-US" b="1" dirty="0"/>
              <a:t>4. Tone and Style:</a:t>
            </a:r>
          </a:p>
          <a:p>
            <a:r>
              <a:rPr lang="en-US" b="1" dirty="0"/>
              <a:t>Match the desired tone:</a:t>
            </a:r>
            <a:r>
              <a:rPr lang="en-US" dirty="0"/>
              <a:t> Set the tone of the response (e.g., formal, informal, humorous).</a:t>
            </a:r>
          </a:p>
          <a:p>
            <a:r>
              <a:rPr lang="en-US" b="1" dirty="0"/>
              <a:t>Consider style:</a:t>
            </a:r>
            <a:r>
              <a:rPr lang="en-US" dirty="0"/>
              <a:t> Guide the style of the output (e.g., persuasive, informative, creative).</a:t>
            </a:r>
          </a:p>
          <a:p>
            <a:pPr marL="0" indent="0">
              <a:buNone/>
            </a:pPr>
            <a:endParaRPr lang="en-IN" dirty="0"/>
          </a:p>
        </p:txBody>
      </p:sp>
    </p:spTree>
    <p:extLst>
      <p:ext uri="{BB962C8B-B14F-4D97-AF65-F5344CB8AC3E}">
        <p14:creationId xmlns:p14="http://schemas.microsoft.com/office/powerpoint/2010/main" val="428069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FA1-848A-4029-94A3-109373515A8C}"/>
              </a:ext>
            </a:extLst>
          </p:cNvPr>
          <p:cNvSpPr>
            <a:spLocks noGrp="1"/>
          </p:cNvSpPr>
          <p:nvPr>
            <p:ph type="title"/>
          </p:nvPr>
        </p:nvSpPr>
        <p:spPr/>
        <p:txBody>
          <a:bodyPr/>
          <a:lstStyle/>
          <a:p>
            <a:r>
              <a:rPr lang="en-US" dirty="0"/>
              <a:t>How to write a better prompt</a:t>
            </a:r>
            <a:endParaRPr lang="en-IN" dirty="0"/>
          </a:p>
        </p:txBody>
      </p:sp>
      <p:sp>
        <p:nvSpPr>
          <p:cNvPr id="3" name="Content Placeholder 2">
            <a:extLst>
              <a:ext uri="{FF2B5EF4-FFF2-40B4-BE49-F238E27FC236}">
                <a16:creationId xmlns:a16="http://schemas.microsoft.com/office/drawing/2014/main" id="{7A42EDFA-851D-4D6A-BF52-1FE496C8B119}"/>
              </a:ext>
            </a:extLst>
          </p:cNvPr>
          <p:cNvSpPr>
            <a:spLocks noGrp="1"/>
          </p:cNvSpPr>
          <p:nvPr>
            <p:ph idx="1"/>
          </p:nvPr>
        </p:nvSpPr>
        <p:spPr/>
        <p:txBody>
          <a:bodyPr/>
          <a:lstStyle/>
          <a:p>
            <a:pPr marL="0" indent="0">
              <a:buNone/>
            </a:pPr>
            <a:r>
              <a:rPr lang="en-US" b="1" dirty="0"/>
              <a:t>5. Conciseness and Efficiency:</a:t>
            </a:r>
          </a:p>
          <a:p>
            <a:r>
              <a:rPr lang="en-US" b="1" dirty="0"/>
              <a:t>Remove unnecessary words:</a:t>
            </a:r>
            <a:r>
              <a:rPr lang="en-US" dirty="0"/>
              <a:t> Keep the prompt as concise as possible.</a:t>
            </a:r>
          </a:p>
          <a:p>
            <a:r>
              <a:rPr lang="en-US" b="1" dirty="0"/>
              <a:t>Focus on the essentials:</a:t>
            </a:r>
            <a:r>
              <a:rPr lang="en-US" dirty="0"/>
              <a:t> Highlight the key points of your request.</a:t>
            </a:r>
          </a:p>
          <a:p>
            <a:pPr marL="0" indent="0">
              <a:buNone/>
            </a:pPr>
            <a:r>
              <a:rPr lang="en-US" b="1" dirty="0"/>
              <a:t>6. Leverage Examples:</a:t>
            </a:r>
          </a:p>
          <a:p>
            <a:r>
              <a:rPr lang="en-US" b="1" dirty="0"/>
              <a:t>Provide examples:</a:t>
            </a:r>
            <a:r>
              <a:rPr lang="en-US" dirty="0"/>
              <a:t> Show the model what you expect.</a:t>
            </a:r>
          </a:p>
          <a:p>
            <a:r>
              <a:rPr lang="en-US" b="1" dirty="0"/>
              <a:t>Use contrasting examples:</a:t>
            </a:r>
            <a:r>
              <a:rPr lang="en-US" dirty="0"/>
              <a:t> Demonstrate the desired output versus an undesired one.</a:t>
            </a:r>
          </a:p>
          <a:p>
            <a:endParaRPr lang="en-IN" dirty="0"/>
          </a:p>
        </p:txBody>
      </p:sp>
    </p:spTree>
    <p:extLst>
      <p:ext uri="{BB962C8B-B14F-4D97-AF65-F5344CB8AC3E}">
        <p14:creationId xmlns:p14="http://schemas.microsoft.com/office/powerpoint/2010/main" val="341188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23DF-E48B-4620-BC9F-3219700736A5}"/>
              </a:ext>
            </a:extLst>
          </p:cNvPr>
          <p:cNvSpPr>
            <a:spLocks noGrp="1"/>
          </p:cNvSpPr>
          <p:nvPr>
            <p:ph type="title"/>
          </p:nvPr>
        </p:nvSpPr>
        <p:spPr/>
        <p:txBody>
          <a:bodyPr/>
          <a:lstStyle/>
          <a:p>
            <a:r>
              <a:rPr lang="en-US" dirty="0"/>
              <a:t>How to write a better prompt</a:t>
            </a:r>
            <a:endParaRPr lang="en-IN" dirty="0"/>
          </a:p>
        </p:txBody>
      </p:sp>
      <p:sp>
        <p:nvSpPr>
          <p:cNvPr id="3" name="Content Placeholder 2">
            <a:extLst>
              <a:ext uri="{FF2B5EF4-FFF2-40B4-BE49-F238E27FC236}">
                <a16:creationId xmlns:a16="http://schemas.microsoft.com/office/drawing/2014/main" id="{BCDA8C85-8E33-4E4C-B679-84153B7A9B0D}"/>
              </a:ext>
            </a:extLst>
          </p:cNvPr>
          <p:cNvSpPr>
            <a:spLocks noGrp="1"/>
          </p:cNvSpPr>
          <p:nvPr>
            <p:ph idx="1"/>
          </p:nvPr>
        </p:nvSpPr>
        <p:spPr/>
        <p:txBody>
          <a:bodyPr/>
          <a:lstStyle/>
          <a:p>
            <a:pPr marL="0" indent="0">
              <a:buNone/>
            </a:pPr>
            <a:r>
              <a:rPr lang="en-US" b="1" dirty="0"/>
              <a:t>7. Experiment and Iterate:</a:t>
            </a:r>
          </a:p>
          <a:p>
            <a:r>
              <a:rPr lang="en-US" b="1" dirty="0"/>
              <a:t>Try different approaches:</a:t>
            </a:r>
            <a:r>
              <a:rPr lang="en-US" dirty="0"/>
              <a:t> Test various prompt formats and styles.</a:t>
            </a:r>
          </a:p>
          <a:p>
            <a:r>
              <a:rPr lang="en-US" b="1" dirty="0"/>
              <a:t>Refine based on results:</a:t>
            </a:r>
            <a:r>
              <a:rPr lang="en-US" dirty="0"/>
              <a:t> Adjust the prompt based on the quality of the responses.</a:t>
            </a:r>
          </a:p>
          <a:p>
            <a:pPr marL="0" indent="0">
              <a:buNone/>
            </a:pPr>
            <a:r>
              <a:rPr lang="en-US" b="1" dirty="0"/>
              <a:t>8. Consider Model Capabilities:</a:t>
            </a:r>
          </a:p>
          <a:p>
            <a:r>
              <a:rPr lang="en-US" b="1" dirty="0"/>
              <a:t>Understand limitations:</a:t>
            </a:r>
            <a:r>
              <a:rPr lang="en-US" dirty="0"/>
              <a:t> Be aware of the model's strengths and weaknesses.</a:t>
            </a:r>
          </a:p>
          <a:p>
            <a:r>
              <a:rPr lang="en-US" b="1" dirty="0"/>
              <a:t>Tailor prompts accordingly:</a:t>
            </a:r>
            <a:r>
              <a:rPr lang="en-US" dirty="0"/>
              <a:t> Adapt your prompts to match the model's capabilities.</a:t>
            </a:r>
          </a:p>
          <a:p>
            <a:endParaRPr lang="en-IN" dirty="0"/>
          </a:p>
        </p:txBody>
      </p:sp>
    </p:spTree>
    <p:extLst>
      <p:ext uri="{BB962C8B-B14F-4D97-AF65-F5344CB8AC3E}">
        <p14:creationId xmlns:p14="http://schemas.microsoft.com/office/powerpoint/2010/main" val="241158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4293-3302-4602-A6D9-5CFCC3D7F947}"/>
              </a:ext>
            </a:extLst>
          </p:cNvPr>
          <p:cNvSpPr>
            <a:spLocks noGrp="1"/>
          </p:cNvSpPr>
          <p:nvPr>
            <p:ph type="title"/>
          </p:nvPr>
        </p:nvSpPr>
        <p:spPr/>
        <p:txBody>
          <a:bodyPr/>
          <a:lstStyle/>
          <a:p>
            <a:r>
              <a:rPr lang="en-US" dirty="0"/>
              <a:t>How to write a better prompt</a:t>
            </a:r>
            <a:endParaRPr lang="en-IN" dirty="0"/>
          </a:p>
        </p:txBody>
      </p:sp>
      <p:sp>
        <p:nvSpPr>
          <p:cNvPr id="3" name="Content Placeholder 2">
            <a:extLst>
              <a:ext uri="{FF2B5EF4-FFF2-40B4-BE49-F238E27FC236}">
                <a16:creationId xmlns:a16="http://schemas.microsoft.com/office/drawing/2014/main" id="{BEFA766D-6FCA-4B7E-866C-1B02099200FB}"/>
              </a:ext>
            </a:extLst>
          </p:cNvPr>
          <p:cNvSpPr>
            <a:spLocks noGrp="1"/>
          </p:cNvSpPr>
          <p:nvPr>
            <p:ph idx="1"/>
          </p:nvPr>
        </p:nvSpPr>
        <p:spPr/>
        <p:txBody>
          <a:bodyPr/>
          <a:lstStyle/>
          <a:p>
            <a:pPr marL="0" indent="0">
              <a:buNone/>
            </a:pPr>
            <a:r>
              <a:rPr lang="en-US" b="1" dirty="0"/>
              <a:t>9. Use Prompts as Tools:</a:t>
            </a:r>
          </a:p>
          <a:p>
            <a:r>
              <a:rPr lang="en-US" b="1" dirty="0"/>
              <a:t>Combine techniques:</a:t>
            </a:r>
            <a:r>
              <a:rPr lang="en-US" dirty="0"/>
              <a:t> Experiment with different prompt elements.</a:t>
            </a:r>
          </a:p>
          <a:p>
            <a:r>
              <a:rPr lang="en-US" b="1" dirty="0"/>
              <a:t>Iterate and refine:</a:t>
            </a:r>
            <a:r>
              <a:rPr lang="en-US" dirty="0"/>
              <a:t> Continuously improve your prompts based on feedback.</a:t>
            </a:r>
          </a:p>
          <a:p>
            <a:pPr marL="0" indent="0">
              <a:buNone/>
            </a:pPr>
            <a:endParaRPr lang="en-IN" dirty="0"/>
          </a:p>
        </p:txBody>
      </p:sp>
    </p:spTree>
    <p:extLst>
      <p:ext uri="{BB962C8B-B14F-4D97-AF65-F5344CB8AC3E}">
        <p14:creationId xmlns:p14="http://schemas.microsoft.com/office/powerpoint/2010/main" val="1827613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2113</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Prompt-Engineering</vt:lpstr>
      <vt:lpstr>What is a prompt ?</vt:lpstr>
      <vt:lpstr>What is prompt engineering?</vt:lpstr>
      <vt:lpstr>Key aspects of a prompt</vt:lpstr>
      <vt:lpstr>How to write a better prompt</vt:lpstr>
      <vt:lpstr>How to write a better prompt</vt:lpstr>
      <vt:lpstr>How to write a better prompt</vt:lpstr>
      <vt:lpstr>How to write a better prompt</vt:lpstr>
      <vt:lpstr>How to write a better prompt</vt:lpstr>
      <vt:lpstr>Prompt Engineering Techniques</vt:lpstr>
      <vt:lpstr>Chain-of-thought prompting and Rollouts </vt:lpstr>
      <vt:lpstr>Tree-of-thought prompting </vt:lpstr>
      <vt:lpstr>Maieutic prompting </vt:lpstr>
      <vt:lpstr>Complexity-based prompting </vt:lpstr>
      <vt:lpstr>Generated knowledge prompting </vt:lpstr>
      <vt:lpstr>Least-to-most prompting </vt:lpstr>
      <vt:lpstr>Self-refine prompting </vt:lpstr>
      <vt:lpstr>Directional-stimulus prompting </vt:lpstr>
      <vt:lpstr>Prompt Engineering Best Practices</vt:lpstr>
      <vt:lpstr>Unambiguous prompts </vt:lpstr>
      <vt:lpstr>Adequate context within the prompt </vt:lpstr>
      <vt:lpstr>Balance between targeted information and desired output </vt:lpstr>
      <vt:lpstr>Experiment and refine the prompt </vt:lpstr>
      <vt:lpstr>Training methodologies for language models</vt:lpstr>
      <vt:lpstr>Training methodologies for language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Prompt-Engineering</dc:title>
  <dc:creator>Admin</dc:creator>
  <cp:lastModifiedBy>Admin</cp:lastModifiedBy>
  <cp:revision>7</cp:revision>
  <dcterms:created xsi:type="dcterms:W3CDTF">2024-10-24T16:15:34Z</dcterms:created>
  <dcterms:modified xsi:type="dcterms:W3CDTF">2024-10-25T16:16:13Z</dcterms:modified>
</cp:coreProperties>
</file>