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12" r:id="rId52"/>
    <p:sldId id="306" r:id="rId53"/>
    <p:sldId id="307" r:id="rId54"/>
    <p:sldId id="308" r:id="rId55"/>
    <p:sldId id="309" r:id="rId56"/>
    <p:sldId id="310" r:id="rId57"/>
    <p:sldId id="31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0828-3E54-4816-8A8D-931AB9D768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8BEB04-2D5B-4292-89C9-31D0DAF97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6A98CF-1ACF-4F33-8F2B-B7C657BBB0B5}"/>
              </a:ext>
            </a:extLst>
          </p:cNvPr>
          <p:cNvSpPr>
            <a:spLocks noGrp="1"/>
          </p:cNvSpPr>
          <p:nvPr>
            <p:ph type="dt" sz="half" idx="10"/>
          </p:nvPr>
        </p:nvSpPr>
        <p:spPr/>
        <p:txBody>
          <a:bodyPr/>
          <a:lstStyle/>
          <a:p>
            <a:fld id="{04119EEE-2253-4EBC-B688-3E9EAE85027B}" type="datetimeFigureOut">
              <a:rPr lang="en-IN" smtClean="0"/>
              <a:t>11-11-2024</a:t>
            </a:fld>
            <a:endParaRPr lang="en-IN"/>
          </a:p>
        </p:txBody>
      </p:sp>
      <p:sp>
        <p:nvSpPr>
          <p:cNvPr id="5" name="Footer Placeholder 4">
            <a:extLst>
              <a:ext uri="{FF2B5EF4-FFF2-40B4-BE49-F238E27FC236}">
                <a16:creationId xmlns:a16="http://schemas.microsoft.com/office/drawing/2014/main" id="{EB77C515-090B-4537-A467-16AA8B5952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568AB2-81C4-416A-8F8B-CB3AC6442D60}"/>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1356339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7803-9F13-470D-91AC-96A078C807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BCD82B-FBE2-4A0B-9CD2-31693D2987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09E152-7761-4B21-BF88-D124F6A726F0}"/>
              </a:ext>
            </a:extLst>
          </p:cNvPr>
          <p:cNvSpPr>
            <a:spLocks noGrp="1"/>
          </p:cNvSpPr>
          <p:nvPr>
            <p:ph type="dt" sz="half" idx="10"/>
          </p:nvPr>
        </p:nvSpPr>
        <p:spPr/>
        <p:txBody>
          <a:bodyPr/>
          <a:lstStyle/>
          <a:p>
            <a:fld id="{04119EEE-2253-4EBC-B688-3E9EAE85027B}" type="datetimeFigureOut">
              <a:rPr lang="en-IN" smtClean="0"/>
              <a:t>11-11-2024</a:t>
            </a:fld>
            <a:endParaRPr lang="en-IN"/>
          </a:p>
        </p:txBody>
      </p:sp>
      <p:sp>
        <p:nvSpPr>
          <p:cNvPr id="5" name="Footer Placeholder 4">
            <a:extLst>
              <a:ext uri="{FF2B5EF4-FFF2-40B4-BE49-F238E27FC236}">
                <a16:creationId xmlns:a16="http://schemas.microsoft.com/office/drawing/2014/main" id="{BACB97E9-687C-47A9-A036-CAFC2BE644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281366-97FD-41E7-BF2B-DB241BE399FA}"/>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3747237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A12BEA-2449-410A-8404-B280D73474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96150E-5C08-4084-904B-9E3F875DC88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409314-3E08-41B9-A4AA-8747949AB1CF}"/>
              </a:ext>
            </a:extLst>
          </p:cNvPr>
          <p:cNvSpPr>
            <a:spLocks noGrp="1"/>
          </p:cNvSpPr>
          <p:nvPr>
            <p:ph type="dt" sz="half" idx="10"/>
          </p:nvPr>
        </p:nvSpPr>
        <p:spPr/>
        <p:txBody>
          <a:bodyPr/>
          <a:lstStyle/>
          <a:p>
            <a:fld id="{04119EEE-2253-4EBC-B688-3E9EAE85027B}" type="datetimeFigureOut">
              <a:rPr lang="en-IN" smtClean="0"/>
              <a:t>11-11-2024</a:t>
            </a:fld>
            <a:endParaRPr lang="en-IN"/>
          </a:p>
        </p:txBody>
      </p:sp>
      <p:sp>
        <p:nvSpPr>
          <p:cNvPr id="5" name="Footer Placeholder 4">
            <a:extLst>
              <a:ext uri="{FF2B5EF4-FFF2-40B4-BE49-F238E27FC236}">
                <a16:creationId xmlns:a16="http://schemas.microsoft.com/office/drawing/2014/main" id="{95271571-3553-402B-825B-7B82A333C7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D7C34A-9E17-4A57-8907-28E70F842AD8}"/>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42736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49EF3-EEB5-41CF-9DBF-442C0C61B4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AD339A-5CF6-4AE4-8E1B-0D1FDCBF3A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11E187-C549-416C-B0F9-8BAAE51AF37B}"/>
              </a:ext>
            </a:extLst>
          </p:cNvPr>
          <p:cNvSpPr>
            <a:spLocks noGrp="1"/>
          </p:cNvSpPr>
          <p:nvPr>
            <p:ph type="dt" sz="half" idx="10"/>
          </p:nvPr>
        </p:nvSpPr>
        <p:spPr/>
        <p:txBody>
          <a:bodyPr/>
          <a:lstStyle/>
          <a:p>
            <a:fld id="{04119EEE-2253-4EBC-B688-3E9EAE85027B}" type="datetimeFigureOut">
              <a:rPr lang="en-IN" smtClean="0"/>
              <a:t>11-11-2024</a:t>
            </a:fld>
            <a:endParaRPr lang="en-IN"/>
          </a:p>
        </p:txBody>
      </p:sp>
      <p:sp>
        <p:nvSpPr>
          <p:cNvPr id="5" name="Footer Placeholder 4">
            <a:extLst>
              <a:ext uri="{FF2B5EF4-FFF2-40B4-BE49-F238E27FC236}">
                <a16:creationId xmlns:a16="http://schemas.microsoft.com/office/drawing/2014/main" id="{973BFD96-BCDF-4604-A9CB-A550ED77C2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ED0DAC-845B-454A-9C36-86B62B2ACDE2}"/>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651074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DB46-3942-4B63-8BD5-94C563A984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FF83AC-7714-4949-99D8-F5DAB01FF9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869EF5-DD34-40A8-AA45-21D04EAE5FA9}"/>
              </a:ext>
            </a:extLst>
          </p:cNvPr>
          <p:cNvSpPr>
            <a:spLocks noGrp="1"/>
          </p:cNvSpPr>
          <p:nvPr>
            <p:ph type="dt" sz="half" idx="10"/>
          </p:nvPr>
        </p:nvSpPr>
        <p:spPr/>
        <p:txBody>
          <a:bodyPr/>
          <a:lstStyle/>
          <a:p>
            <a:fld id="{04119EEE-2253-4EBC-B688-3E9EAE85027B}" type="datetimeFigureOut">
              <a:rPr lang="en-IN" smtClean="0"/>
              <a:t>11-11-2024</a:t>
            </a:fld>
            <a:endParaRPr lang="en-IN"/>
          </a:p>
        </p:txBody>
      </p:sp>
      <p:sp>
        <p:nvSpPr>
          <p:cNvPr id="5" name="Footer Placeholder 4">
            <a:extLst>
              <a:ext uri="{FF2B5EF4-FFF2-40B4-BE49-F238E27FC236}">
                <a16:creationId xmlns:a16="http://schemas.microsoft.com/office/drawing/2014/main" id="{DB3C11F1-70E2-40B3-89CD-AD89CE8068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ABFE94-494A-4FC4-8A93-76068495353D}"/>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339165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F584-6433-43B0-8117-4F8FF0F299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2A51A8-049D-43A5-AB11-0D8B27D4E00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3D136A-0C69-414E-AF9F-8BE7E12AEC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F98FA1-2EB1-45E7-B1EC-79DF3A01A897}"/>
              </a:ext>
            </a:extLst>
          </p:cNvPr>
          <p:cNvSpPr>
            <a:spLocks noGrp="1"/>
          </p:cNvSpPr>
          <p:nvPr>
            <p:ph type="dt" sz="half" idx="10"/>
          </p:nvPr>
        </p:nvSpPr>
        <p:spPr/>
        <p:txBody>
          <a:bodyPr/>
          <a:lstStyle/>
          <a:p>
            <a:fld id="{04119EEE-2253-4EBC-B688-3E9EAE85027B}" type="datetimeFigureOut">
              <a:rPr lang="en-IN" smtClean="0"/>
              <a:t>11-11-2024</a:t>
            </a:fld>
            <a:endParaRPr lang="en-IN"/>
          </a:p>
        </p:txBody>
      </p:sp>
      <p:sp>
        <p:nvSpPr>
          <p:cNvPr id="6" name="Footer Placeholder 5">
            <a:extLst>
              <a:ext uri="{FF2B5EF4-FFF2-40B4-BE49-F238E27FC236}">
                <a16:creationId xmlns:a16="http://schemas.microsoft.com/office/drawing/2014/main" id="{8E923C92-9A1F-4144-8071-8B11AE10E6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A72069-15A8-4CF4-B33D-68DCE444D3EF}"/>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346169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D8B33-DA01-4D10-A116-207EA06E41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2F0414-7F88-40B6-9F72-217358090A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62E5CA5-145C-4AC2-A5B2-E1DA6296E1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F27D76-3809-4DE2-BA8A-0C0039FFA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FEB0FE-BDA8-44FB-BC04-7B50AA2E88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0A60F5-D121-4456-81CE-BEE5747ABC6A}"/>
              </a:ext>
            </a:extLst>
          </p:cNvPr>
          <p:cNvSpPr>
            <a:spLocks noGrp="1"/>
          </p:cNvSpPr>
          <p:nvPr>
            <p:ph type="dt" sz="half" idx="10"/>
          </p:nvPr>
        </p:nvSpPr>
        <p:spPr/>
        <p:txBody>
          <a:bodyPr/>
          <a:lstStyle/>
          <a:p>
            <a:fld id="{04119EEE-2253-4EBC-B688-3E9EAE85027B}" type="datetimeFigureOut">
              <a:rPr lang="en-IN" smtClean="0"/>
              <a:t>11-11-2024</a:t>
            </a:fld>
            <a:endParaRPr lang="en-IN"/>
          </a:p>
        </p:txBody>
      </p:sp>
      <p:sp>
        <p:nvSpPr>
          <p:cNvPr id="8" name="Footer Placeholder 7">
            <a:extLst>
              <a:ext uri="{FF2B5EF4-FFF2-40B4-BE49-F238E27FC236}">
                <a16:creationId xmlns:a16="http://schemas.microsoft.com/office/drawing/2014/main" id="{16F14326-05B6-47BC-8042-E90221FC9D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CBA090-990A-4D5A-BBF9-D247020E202D}"/>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290321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C989-0EB3-47DD-AF47-DC33BDC868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6CA04E-19D1-49F2-A972-F8C43547570D}"/>
              </a:ext>
            </a:extLst>
          </p:cNvPr>
          <p:cNvSpPr>
            <a:spLocks noGrp="1"/>
          </p:cNvSpPr>
          <p:nvPr>
            <p:ph type="dt" sz="half" idx="10"/>
          </p:nvPr>
        </p:nvSpPr>
        <p:spPr/>
        <p:txBody>
          <a:bodyPr/>
          <a:lstStyle/>
          <a:p>
            <a:fld id="{04119EEE-2253-4EBC-B688-3E9EAE85027B}" type="datetimeFigureOut">
              <a:rPr lang="en-IN" smtClean="0"/>
              <a:t>11-11-2024</a:t>
            </a:fld>
            <a:endParaRPr lang="en-IN"/>
          </a:p>
        </p:txBody>
      </p:sp>
      <p:sp>
        <p:nvSpPr>
          <p:cNvPr id="4" name="Footer Placeholder 3">
            <a:extLst>
              <a:ext uri="{FF2B5EF4-FFF2-40B4-BE49-F238E27FC236}">
                <a16:creationId xmlns:a16="http://schemas.microsoft.com/office/drawing/2014/main" id="{2D86C4DE-1257-418C-96C8-FA499FAD89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ECEC7D-129E-4ED4-B75D-0739B6FDDE71}"/>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392353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A29C21-F174-4665-A344-268DC06440E8}"/>
              </a:ext>
            </a:extLst>
          </p:cNvPr>
          <p:cNvSpPr>
            <a:spLocks noGrp="1"/>
          </p:cNvSpPr>
          <p:nvPr>
            <p:ph type="dt" sz="half" idx="10"/>
          </p:nvPr>
        </p:nvSpPr>
        <p:spPr/>
        <p:txBody>
          <a:bodyPr/>
          <a:lstStyle/>
          <a:p>
            <a:fld id="{04119EEE-2253-4EBC-B688-3E9EAE85027B}" type="datetimeFigureOut">
              <a:rPr lang="en-IN" smtClean="0"/>
              <a:t>11-11-2024</a:t>
            </a:fld>
            <a:endParaRPr lang="en-IN"/>
          </a:p>
        </p:txBody>
      </p:sp>
      <p:sp>
        <p:nvSpPr>
          <p:cNvPr id="3" name="Footer Placeholder 2">
            <a:extLst>
              <a:ext uri="{FF2B5EF4-FFF2-40B4-BE49-F238E27FC236}">
                <a16:creationId xmlns:a16="http://schemas.microsoft.com/office/drawing/2014/main" id="{9FF361C5-FE52-4071-A297-A0EC685DB6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01ECA5-3D12-460D-A09F-63956C06E4A8}"/>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123325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6321-38CB-408D-ABEF-C6892EF2D9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D837A4-D9FD-410B-934A-91EBE9CF45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339B7C-CF61-48A6-9E00-2B5E06A30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3F5DCB-AB05-4B83-A8E1-52C0892C5974}"/>
              </a:ext>
            </a:extLst>
          </p:cNvPr>
          <p:cNvSpPr>
            <a:spLocks noGrp="1"/>
          </p:cNvSpPr>
          <p:nvPr>
            <p:ph type="dt" sz="half" idx="10"/>
          </p:nvPr>
        </p:nvSpPr>
        <p:spPr/>
        <p:txBody>
          <a:bodyPr/>
          <a:lstStyle/>
          <a:p>
            <a:fld id="{04119EEE-2253-4EBC-B688-3E9EAE85027B}" type="datetimeFigureOut">
              <a:rPr lang="en-IN" smtClean="0"/>
              <a:t>11-11-2024</a:t>
            </a:fld>
            <a:endParaRPr lang="en-IN"/>
          </a:p>
        </p:txBody>
      </p:sp>
      <p:sp>
        <p:nvSpPr>
          <p:cNvPr id="6" name="Footer Placeholder 5">
            <a:extLst>
              <a:ext uri="{FF2B5EF4-FFF2-40B4-BE49-F238E27FC236}">
                <a16:creationId xmlns:a16="http://schemas.microsoft.com/office/drawing/2014/main" id="{FD05F8E9-9B87-4A8C-AC7B-068F52E490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1C5565-6D46-4807-8B11-426FFD2CCBA9}"/>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4151350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4A22-ED90-479D-A58C-8B1871952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8D12DB-DB33-4723-A530-A5CC9DE22C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85A300-12E7-4F51-BB0D-7721060A9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60D639-E88F-4C34-9CF1-DCC567EC4560}"/>
              </a:ext>
            </a:extLst>
          </p:cNvPr>
          <p:cNvSpPr>
            <a:spLocks noGrp="1"/>
          </p:cNvSpPr>
          <p:nvPr>
            <p:ph type="dt" sz="half" idx="10"/>
          </p:nvPr>
        </p:nvSpPr>
        <p:spPr/>
        <p:txBody>
          <a:bodyPr/>
          <a:lstStyle/>
          <a:p>
            <a:fld id="{04119EEE-2253-4EBC-B688-3E9EAE85027B}" type="datetimeFigureOut">
              <a:rPr lang="en-IN" smtClean="0"/>
              <a:t>11-11-2024</a:t>
            </a:fld>
            <a:endParaRPr lang="en-IN"/>
          </a:p>
        </p:txBody>
      </p:sp>
      <p:sp>
        <p:nvSpPr>
          <p:cNvPr id="6" name="Footer Placeholder 5">
            <a:extLst>
              <a:ext uri="{FF2B5EF4-FFF2-40B4-BE49-F238E27FC236}">
                <a16:creationId xmlns:a16="http://schemas.microsoft.com/office/drawing/2014/main" id="{A7EC2DCD-2F4F-4428-95DD-E70548EE6C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245EC1-2F29-43D6-9A42-084401D57F21}"/>
              </a:ext>
            </a:extLst>
          </p:cNvPr>
          <p:cNvSpPr>
            <a:spLocks noGrp="1"/>
          </p:cNvSpPr>
          <p:nvPr>
            <p:ph type="sldNum" sz="quarter" idx="12"/>
          </p:nvPr>
        </p:nvSpPr>
        <p:spPr/>
        <p:txBody>
          <a:bodyPr/>
          <a:lstStyle/>
          <a:p>
            <a:fld id="{86005760-45D1-4B3C-BE34-4A96BB2A7A8C}" type="slidenum">
              <a:rPr lang="en-IN" smtClean="0"/>
              <a:t>‹#›</a:t>
            </a:fld>
            <a:endParaRPr lang="en-IN"/>
          </a:p>
        </p:txBody>
      </p:sp>
    </p:spTree>
    <p:extLst>
      <p:ext uri="{BB962C8B-B14F-4D97-AF65-F5344CB8AC3E}">
        <p14:creationId xmlns:p14="http://schemas.microsoft.com/office/powerpoint/2010/main" val="203341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651DC7-BBC1-43E5-8A48-FFE8C1F7DC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2BCC34-43D0-4586-9B9C-8BF432E5E4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546D62-75E0-4D4C-8A01-45F44C322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19EEE-2253-4EBC-B688-3E9EAE85027B}" type="datetimeFigureOut">
              <a:rPr lang="en-IN" smtClean="0"/>
              <a:t>11-11-2024</a:t>
            </a:fld>
            <a:endParaRPr lang="en-IN"/>
          </a:p>
        </p:txBody>
      </p:sp>
      <p:sp>
        <p:nvSpPr>
          <p:cNvPr id="5" name="Footer Placeholder 4">
            <a:extLst>
              <a:ext uri="{FF2B5EF4-FFF2-40B4-BE49-F238E27FC236}">
                <a16:creationId xmlns:a16="http://schemas.microsoft.com/office/drawing/2014/main" id="{018FE25D-6EDD-4157-AEC2-32D7ED67BC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E1EA81-AD5F-4576-84F4-7F251F53A4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05760-45D1-4B3C-BE34-4A96BB2A7A8C}" type="slidenum">
              <a:rPr lang="en-IN" smtClean="0"/>
              <a:t>‹#›</a:t>
            </a:fld>
            <a:endParaRPr lang="en-IN"/>
          </a:p>
        </p:txBody>
      </p:sp>
    </p:spTree>
    <p:extLst>
      <p:ext uri="{BB962C8B-B14F-4D97-AF65-F5344CB8AC3E}">
        <p14:creationId xmlns:p14="http://schemas.microsoft.com/office/powerpoint/2010/main" val="2601427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xample.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56447-F7C7-44FC-A9B5-ADFA9ACF2A73}"/>
              </a:ext>
            </a:extLst>
          </p:cNvPr>
          <p:cNvSpPr>
            <a:spLocks noGrp="1"/>
          </p:cNvSpPr>
          <p:nvPr>
            <p:ph type="ctrTitle"/>
          </p:nvPr>
        </p:nvSpPr>
        <p:spPr/>
        <p:txBody>
          <a:bodyPr/>
          <a:lstStyle/>
          <a:p>
            <a:r>
              <a:rPr lang="en-US" dirty="0"/>
              <a:t>NLP Basics</a:t>
            </a:r>
            <a:endParaRPr lang="en-IN" dirty="0"/>
          </a:p>
        </p:txBody>
      </p:sp>
      <p:sp>
        <p:nvSpPr>
          <p:cNvPr id="3" name="Subtitle 2">
            <a:extLst>
              <a:ext uri="{FF2B5EF4-FFF2-40B4-BE49-F238E27FC236}">
                <a16:creationId xmlns:a16="http://schemas.microsoft.com/office/drawing/2014/main" id="{028FDFAB-F690-4DC4-99CE-6135726557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21778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B390-2605-4D67-B709-E67144A6B63E}"/>
              </a:ext>
            </a:extLst>
          </p:cNvPr>
          <p:cNvSpPr>
            <a:spLocks noGrp="1"/>
          </p:cNvSpPr>
          <p:nvPr>
            <p:ph type="title"/>
          </p:nvPr>
        </p:nvSpPr>
        <p:spPr/>
        <p:txBody>
          <a:bodyPr/>
          <a:lstStyle/>
          <a:p>
            <a:r>
              <a:rPr lang="en-IN" dirty="0"/>
              <a:t>N-Gram Tokenization</a:t>
            </a:r>
            <a:br>
              <a:rPr lang="en-IN" dirty="0"/>
            </a:br>
            <a:endParaRPr lang="en-IN" dirty="0"/>
          </a:p>
        </p:txBody>
      </p:sp>
      <p:sp>
        <p:nvSpPr>
          <p:cNvPr id="4" name="Rectangle 1">
            <a:extLst>
              <a:ext uri="{FF2B5EF4-FFF2-40B4-BE49-F238E27FC236}">
                <a16:creationId xmlns:a16="http://schemas.microsoft.com/office/drawing/2014/main" id="{62A74730-868C-41CC-AFD1-46FDCD8BCA98}"/>
              </a:ext>
            </a:extLst>
          </p:cNvPr>
          <p:cNvSpPr>
            <a:spLocks noGrp="1" noChangeArrowheads="1"/>
          </p:cNvSpPr>
          <p:nvPr>
            <p:ph idx="1"/>
          </p:nvPr>
        </p:nvSpPr>
        <p:spPr bwMode="auto">
          <a:xfrm>
            <a:off x="838200" y="2293136"/>
            <a:ext cx="1051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 Breaks text into continuous sequences of </a:t>
            </a:r>
            <a:r>
              <a:rPr kumimoji="0" lang="en-US" altLang="en-US" sz="1000" b="0" i="0" u="none" strike="noStrike" cap="none" normalizeH="0" baseline="0" dirty="0">
                <a:ln>
                  <a:noFill/>
                </a:ln>
                <a:solidFill>
                  <a:schemeClr val="tx1"/>
                </a:solidFill>
                <a:effectLst/>
                <a:latin typeface="Arial Unicode MS"/>
              </a:rPr>
              <a:t>n</a:t>
            </a:r>
            <a:r>
              <a:rPr kumimoji="0" lang="en-US" altLang="en-US" sz="800" b="0" i="0" u="none" strike="noStrike" cap="none" normalizeH="0" baseline="0" dirty="0">
                <a:ln>
                  <a:noFill/>
                </a:ln>
                <a:solidFill>
                  <a:schemeClr val="tx1"/>
                </a:solidFill>
                <a:effectLst/>
              </a:rPr>
              <a:t> words or characters, known as n-grams. Common values are bigrams (2 words), trigrams (3 words), etc.</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the sentence "I love NLP," bigram tokenization produces </a:t>
            </a:r>
            <a:r>
              <a:rPr kumimoji="0" lang="en-US" altLang="en-US" sz="1000" b="0" i="0" u="none" strike="noStrike" cap="none" normalizeH="0" baseline="0" dirty="0">
                <a:ln>
                  <a:noFill/>
                </a:ln>
                <a:solidFill>
                  <a:schemeClr val="tx1"/>
                </a:solidFill>
                <a:effectLst/>
                <a:latin typeface="Arial Unicode MS"/>
              </a:rPr>
              <a:t>['I love', 'love NLP’]</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Cases</a:t>
            </a:r>
            <a:r>
              <a:rPr kumimoji="0" lang="en-US" altLang="en-US" sz="1800" b="0" i="0" u="none" strike="noStrike" cap="none" normalizeH="0" baseline="0" dirty="0">
                <a:ln>
                  <a:noFill/>
                </a:ln>
                <a:solidFill>
                  <a:schemeClr val="tx1"/>
                </a:solidFill>
                <a:effectLst/>
                <a:latin typeface="Arial" panose="020B0604020202020204" pitchFamily="34" charset="0"/>
              </a:rPr>
              <a:t>: Useful in text classification, sentiment analysis, and language modeling, as it captures context within neighboring tokens.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Pros</a:t>
            </a:r>
            <a:r>
              <a:rPr kumimoji="0" lang="en-US" altLang="en-US" sz="1800" b="0" i="0" u="none" strike="noStrike" cap="none" normalizeH="0" baseline="0" dirty="0">
                <a:ln>
                  <a:noFill/>
                </a:ln>
                <a:solidFill>
                  <a:schemeClr val="tx1"/>
                </a:solidFill>
                <a:effectLst/>
                <a:latin typeface="Arial" panose="020B0604020202020204" pitchFamily="34" charset="0"/>
              </a:rPr>
              <a:t>: Captures local context and word associations, making it effective for analyzing phrases or short sequences.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a:t>
            </a:r>
            <a:r>
              <a:rPr kumimoji="0" lang="en-US" altLang="en-US" sz="1800" b="0" i="0" u="none" strike="noStrike" cap="none" normalizeH="0" baseline="0" dirty="0">
                <a:ln>
                  <a:noFill/>
                </a:ln>
                <a:solidFill>
                  <a:schemeClr val="tx1"/>
                </a:solidFill>
                <a:effectLst/>
                <a:latin typeface="Arial" panose="020B0604020202020204" pitchFamily="34" charset="0"/>
              </a:rPr>
              <a:t>: Large n-grams can lead to very large feature spaces, which increases computational cost. </a:t>
            </a:r>
          </a:p>
        </p:txBody>
      </p:sp>
    </p:spTree>
    <p:extLst>
      <p:ext uri="{BB962C8B-B14F-4D97-AF65-F5344CB8AC3E}">
        <p14:creationId xmlns:p14="http://schemas.microsoft.com/office/powerpoint/2010/main" val="3450278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CF96-30AD-4539-8CD2-8498E2F9FB92}"/>
              </a:ext>
            </a:extLst>
          </p:cNvPr>
          <p:cNvSpPr>
            <a:spLocks noGrp="1"/>
          </p:cNvSpPr>
          <p:nvPr>
            <p:ph type="title"/>
          </p:nvPr>
        </p:nvSpPr>
        <p:spPr/>
        <p:txBody>
          <a:bodyPr/>
          <a:lstStyle/>
          <a:p>
            <a:r>
              <a:rPr lang="en-IN" dirty="0"/>
              <a:t>Syllable-Level Tokenization</a:t>
            </a:r>
            <a:br>
              <a:rPr lang="en-IN" dirty="0"/>
            </a:br>
            <a:endParaRPr lang="en-IN" dirty="0"/>
          </a:p>
        </p:txBody>
      </p:sp>
      <p:sp>
        <p:nvSpPr>
          <p:cNvPr id="4" name="Rectangle 1">
            <a:extLst>
              <a:ext uri="{FF2B5EF4-FFF2-40B4-BE49-F238E27FC236}">
                <a16:creationId xmlns:a16="http://schemas.microsoft.com/office/drawing/2014/main" id="{F7C63B24-6F06-4FDC-AEC7-0F9F14449FF2}"/>
              </a:ext>
            </a:extLst>
          </p:cNvPr>
          <p:cNvSpPr>
            <a:spLocks noGrp="1" noChangeArrowheads="1"/>
          </p:cNvSpPr>
          <p:nvPr>
            <p:ph idx="1"/>
          </p:nvPr>
        </p:nvSpPr>
        <p:spPr bwMode="auto">
          <a:xfrm>
            <a:off x="838200" y="1720840"/>
            <a:ext cx="1051559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 Divides words into syllables, which are intermediate units smaller than words but larger than characters.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the word "tokenization," syllable tokenization might produce </a:t>
            </a:r>
            <a:r>
              <a:rPr kumimoji="0" lang="en-US" altLang="en-US" sz="1000" b="0" i="0" u="none" strike="noStrike" cap="none" normalizeH="0" baseline="0" dirty="0">
                <a:ln>
                  <a:noFill/>
                </a:ln>
                <a:solidFill>
                  <a:schemeClr val="tx1"/>
                </a:solidFill>
                <a:effectLst/>
                <a:latin typeface="Arial Unicode MS"/>
              </a:rPr>
              <a:t>['to', 'ken', '</a:t>
            </a:r>
            <a:r>
              <a:rPr kumimoji="0" lang="en-US" altLang="en-US" sz="1000" b="0" i="0" u="none" strike="noStrike" cap="none" normalizeH="0" baseline="0" dirty="0" err="1">
                <a:ln>
                  <a:noFill/>
                </a:ln>
                <a:solidFill>
                  <a:schemeClr val="tx1"/>
                </a:solidFill>
                <a:effectLst/>
                <a:latin typeface="Arial Unicode MS"/>
              </a:rPr>
              <a:t>i</a:t>
            </a:r>
            <a:r>
              <a:rPr kumimoji="0" lang="en-US" altLang="en-US" sz="1000" b="0" i="0" u="none" strike="noStrike" cap="none" normalizeH="0" baseline="0" dirty="0">
                <a:ln>
                  <a:noFill/>
                </a:ln>
                <a:solidFill>
                  <a:schemeClr val="tx1"/>
                </a:solidFill>
                <a:effectLst/>
                <a:latin typeface="Arial Unicode MS"/>
              </a:rPr>
              <a:t>', 'za', '</a:t>
            </a:r>
            <a:r>
              <a:rPr kumimoji="0" lang="en-US" altLang="en-US" sz="1000" b="0" i="0" u="none" strike="noStrike" cap="none" normalizeH="0" baseline="0" dirty="0" err="1">
                <a:ln>
                  <a:noFill/>
                </a:ln>
                <a:solidFill>
                  <a:schemeClr val="tx1"/>
                </a:solidFill>
                <a:effectLst/>
                <a:latin typeface="Arial Unicode MS"/>
              </a:rPr>
              <a:t>tion</a:t>
            </a:r>
            <a:r>
              <a:rPr kumimoji="0" lang="en-US" altLang="en-US" sz="1000" b="0" i="0" u="none" strike="noStrike" cap="none" normalizeH="0" baseline="0" dirty="0">
                <a:ln>
                  <a:noFill/>
                </a:ln>
                <a:solidFill>
                  <a:schemeClr val="tx1"/>
                </a:solidFill>
                <a:effectLst/>
                <a:latin typeface="Arial Unicode MS"/>
              </a:rPr>
              <a:t>’]</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Cases</a:t>
            </a:r>
            <a:r>
              <a:rPr kumimoji="0" lang="en-US" altLang="en-US" sz="1800" b="0" i="0" u="none" strike="noStrike" cap="none" normalizeH="0" baseline="0" dirty="0">
                <a:ln>
                  <a:noFill/>
                </a:ln>
                <a:solidFill>
                  <a:schemeClr val="tx1"/>
                </a:solidFill>
                <a:effectLst/>
                <a:latin typeface="Arial" panose="020B0604020202020204" pitchFamily="34" charset="0"/>
              </a:rPr>
              <a:t>: Primarily used in speech processing, text-to-speech (TTS), and poetry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Pros</a:t>
            </a:r>
            <a:r>
              <a:rPr kumimoji="0" lang="en-US" altLang="en-US" sz="1800" b="0" i="0" u="none" strike="noStrike" cap="none" normalizeH="0" baseline="0" dirty="0">
                <a:ln>
                  <a:noFill/>
                </a:ln>
                <a:solidFill>
                  <a:schemeClr val="tx1"/>
                </a:solidFill>
                <a:effectLst/>
                <a:latin typeface="Arial" panose="020B0604020202020204" pitchFamily="34" charset="0"/>
              </a:rPr>
              <a:t>: Useful in languages where syllables have meaning or in tasks where pronunciation is important.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a:t>
            </a:r>
            <a:r>
              <a:rPr kumimoji="0" lang="en-US" altLang="en-US" sz="1800" b="0" i="0" u="none" strike="noStrike" cap="none" normalizeH="0" baseline="0" dirty="0">
                <a:ln>
                  <a:noFill/>
                </a:ln>
                <a:solidFill>
                  <a:schemeClr val="tx1"/>
                </a:solidFill>
                <a:effectLst/>
                <a:latin typeface="Arial" panose="020B0604020202020204" pitchFamily="34" charset="0"/>
              </a:rPr>
              <a:t>: Language-dependent and challenging for languages with complex syllable rules. </a:t>
            </a:r>
          </a:p>
        </p:txBody>
      </p:sp>
    </p:spTree>
    <p:extLst>
      <p:ext uri="{BB962C8B-B14F-4D97-AF65-F5344CB8AC3E}">
        <p14:creationId xmlns:p14="http://schemas.microsoft.com/office/powerpoint/2010/main" val="233041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AF13-E595-4406-AEAD-B3F65032AE71}"/>
              </a:ext>
            </a:extLst>
          </p:cNvPr>
          <p:cNvSpPr>
            <a:spLocks noGrp="1"/>
          </p:cNvSpPr>
          <p:nvPr>
            <p:ph type="title"/>
          </p:nvPr>
        </p:nvSpPr>
        <p:spPr/>
        <p:txBody>
          <a:bodyPr/>
          <a:lstStyle/>
          <a:p>
            <a:r>
              <a:rPr lang="en-IN" dirty="0"/>
              <a:t>Entity-Level Tokenization</a:t>
            </a:r>
            <a:br>
              <a:rPr lang="en-IN" dirty="0"/>
            </a:br>
            <a:endParaRPr lang="en-IN" dirty="0"/>
          </a:p>
        </p:txBody>
      </p:sp>
      <p:sp>
        <p:nvSpPr>
          <p:cNvPr id="4" name="Rectangle 1">
            <a:extLst>
              <a:ext uri="{FF2B5EF4-FFF2-40B4-BE49-F238E27FC236}">
                <a16:creationId xmlns:a16="http://schemas.microsoft.com/office/drawing/2014/main" id="{610B2593-0875-4A2E-87CC-5829437E43AA}"/>
              </a:ext>
            </a:extLst>
          </p:cNvPr>
          <p:cNvSpPr>
            <a:spLocks noGrp="1" noChangeArrowheads="1"/>
          </p:cNvSpPr>
          <p:nvPr>
            <p:ph idx="1"/>
          </p:nvPr>
        </p:nvSpPr>
        <p:spPr bwMode="auto">
          <a:xfrm>
            <a:off x="838200" y="2431635"/>
            <a:ext cx="105156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 Segments text based on meaningful entities like names, locations, dates, or organizations, often used in Named Entity Recognition (NER).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the sentence "John lives in New York," entity tokenization might produce tokens like </a:t>
            </a:r>
            <a:r>
              <a:rPr kumimoji="0" lang="en-US" altLang="en-US" sz="1000" b="0" i="0" u="none" strike="noStrike" cap="none" normalizeH="0" baseline="0" dirty="0">
                <a:ln>
                  <a:noFill/>
                </a:ln>
                <a:solidFill>
                  <a:schemeClr val="tx1"/>
                </a:solidFill>
                <a:effectLst/>
                <a:latin typeface="Arial Unicode MS"/>
              </a:rPr>
              <a:t>['John', 'New York’]</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Cases</a:t>
            </a:r>
            <a:r>
              <a:rPr kumimoji="0" lang="en-US" altLang="en-US" sz="1800" b="0" i="0" u="none" strike="noStrike" cap="none" normalizeH="0" baseline="0" dirty="0">
                <a:ln>
                  <a:noFill/>
                </a:ln>
                <a:solidFill>
                  <a:schemeClr val="tx1"/>
                </a:solidFill>
                <a:effectLst/>
                <a:latin typeface="Arial" panose="020B0604020202020204" pitchFamily="34" charset="0"/>
              </a:rPr>
              <a:t>: Common in NLP tasks like information retrieval, question answering, and NER.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Pros</a:t>
            </a:r>
            <a:r>
              <a:rPr kumimoji="0" lang="en-US" altLang="en-US" sz="1800" b="0" i="0" u="none" strike="noStrike" cap="none" normalizeH="0" baseline="0" dirty="0">
                <a:ln>
                  <a:noFill/>
                </a:ln>
                <a:solidFill>
                  <a:schemeClr val="tx1"/>
                </a:solidFill>
                <a:effectLst/>
                <a:latin typeface="Arial" panose="020B0604020202020204" pitchFamily="34" charset="0"/>
              </a:rPr>
              <a:t>: Captures meaningful entities that are semantically important, reducing irrelevant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a:t>
            </a:r>
            <a:r>
              <a:rPr kumimoji="0" lang="en-US" altLang="en-US" sz="1800" b="0" i="0" u="none" strike="noStrike" cap="none" normalizeH="0" baseline="0" dirty="0">
                <a:ln>
                  <a:noFill/>
                </a:ln>
                <a:solidFill>
                  <a:schemeClr val="tx1"/>
                </a:solidFill>
                <a:effectLst/>
                <a:latin typeface="Arial" panose="020B0604020202020204" pitchFamily="34" charset="0"/>
              </a:rPr>
              <a:t>: Requires entity recognition models or tagging, which may vary across contexts. </a:t>
            </a:r>
          </a:p>
        </p:txBody>
      </p:sp>
    </p:spTree>
    <p:extLst>
      <p:ext uri="{BB962C8B-B14F-4D97-AF65-F5344CB8AC3E}">
        <p14:creationId xmlns:p14="http://schemas.microsoft.com/office/powerpoint/2010/main" val="477760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751EB-1E9E-4B5E-A066-FA4C26007CD3}"/>
              </a:ext>
            </a:extLst>
          </p:cNvPr>
          <p:cNvSpPr>
            <a:spLocks noGrp="1"/>
          </p:cNvSpPr>
          <p:nvPr>
            <p:ph type="title"/>
          </p:nvPr>
        </p:nvSpPr>
        <p:spPr/>
        <p:txBody>
          <a:bodyPr/>
          <a:lstStyle/>
          <a:p>
            <a:r>
              <a:rPr lang="en-IN" dirty="0"/>
              <a:t>Regex-Based Tokenization</a:t>
            </a:r>
            <a:br>
              <a:rPr lang="en-IN" dirty="0"/>
            </a:br>
            <a:endParaRPr lang="en-IN" dirty="0"/>
          </a:p>
        </p:txBody>
      </p:sp>
      <p:sp>
        <p:nvSpPr>
          <p:cNvPr id="4" name="Rectangle 1">
            <a:extLst>
              <a:ext uri="{FF2B5EF4-FFF2-40B4-BE49-F238E27FC236}">
                <a16:creationId xmlns:a16="http://schemas.microsoft.com/office/drawing/2014/main" id="{78AA27CC-8A80-48D8-A7A3-34C4D4FB24AB}"/>
              </a:ext>
            </a:extLst>
          </p:cNvPr>
          <p:cNvSpPr>
            <a:spLocks noGrp="1" noChangeArrowheads="1"/>
          </p:cNvSpPr>
          <p:nvPr>
            <p:ph idx="1"/>
          </p:nvPr>
        </p:nvSpPr>
        <p:spPr bwMode="auto">
          <a:xfrm>
            <a:off x="838200" y="2154636"/>
            <a:ext cx="10515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 Uses regular expressions to define custom patterns for tokenization, often for domain-specific applications.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Splitting text based on dates or URLs, like turning "See more at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https://example.com</a:t>
            </a:r>
            <a:r>
              <a:rPr kumimoji="0" lang="en-US" altLang="en-US" sz="1800" b="0" i="0" u="none" strike="noStrike" cap="none" normalizeH="0" baseline="0" dirty="0">
                <a:ln>
                  <a:noFill/>
                </a:ln>
                <a:solidFill>
                  <a:schemeClr val="tx1"/>
                </a:solidFill>
                <a:effectLst/>
                <a:latin typeface="Arial" panose="020B0604020202020204" pitchFamily="34" charset="0"/>
              </a:rPr>
              <a:t> on 12/12/2023" into </a:t>
            </a:r>
            <a:r>
              <a:rPr kumimoji="0" lang="en-US" altLang="en-US" sz="1000" b="0" i="0" u="none" strike="noStrike" cap="none" normalizeH="0" baseline="0" dirty="0">
                <a:ln>
                  <a:noFill/>
                </a:ln>
                <a:solidFill>
                  <a:schemeClr val="tx1"/>
                </a:solidFill>
                <a:effectLst/>
                <a:latin typeface="Arial Unicode MS"/>
              </a:rPr>
              <a:t>['https://example.com', '12/12/2023’]</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Cases</a:t>
            </a:r>
            <a:r>
              <a:rPr kumimoji="0" lang="en-US" altLang="en-US" sz="1800" b="0" i="0" u="none" strike="noStrike" cap="none" normalizeH="0" baseline="0" dirty="0">
                <a:ln>
                  <a:noFill/>
                </a:ln>
                <a:solidFill>
                  <a:schemeClr val="tx1"/>
                </a:solidFill>
                <a:effectLst/>
                <a:latin typeface="Arial" panose="020B0604020202020204" pitchFamily="34" charset="0"/>
              </a:rPr>
              <a:t>: Useful in text preprocessing for cleaning or splitting based on specific patterns.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Pros</a:t>
            </a:r>
            <a:r>
              <a:rPr kumimoji="0" lang="en-US" altLang="en-US" sz="1800" b="0" i="0" u="none" strike="noStrike" cap="none" normalizeH="0" baseline="0" dirty="0">
                <a:ln>
                  <a:noFill/>
                </a:ln>
                <a:solidFill>
                  <a:schemeClr val="tx1"/>
                </a:solidFill>
                <a:effectLst/>
                <a:latin typeface="Arial" panose="020B0604020202020204" pitchFamily="34" charset="0"/>
              </a:rPr>
              <a:t>: Highly customizable for specific tokenization needs, especially in preprocessing.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a:t>
            </a:r>
            <a:r>
              <a:rPr kumimoji="0" lang="en-US" altLang="en-US" sz="1800" b="0" i="0" u="none" strike="noStrike" cap="none" normalizeH="0" baseline="0" dirty="0">
                <a:ln>
                  <a:noFill/>
                </a:ln>
                <a:solidFill>
                  <a:schemeClr val="tx1"/>
                </a:solidFill>
                <a:effectLst/>
                <a:latin typeface="Arial" panose="020B0604020202020204" pitchFamily="34" charset="0"/>
              </a:rPr>
              <a:t>: Requires expertise in regular expressions and can be error-prone if patterns are not defined carefully. </a:t>
            </a:r>
          </a:p>
        </p:txBody>
      </p:sp>
    </p:spTree>
    <p:extLst>
      <p:ext uri="{BB962C8B-B14F-4D97-AF65-F5344CB8AC3E}">
        <p14:creationId xmlns:p14="http://schemas.microsoft.com/office/powerpoint/2010/main" val="3922435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C99B-9272-4146-AE0F-B9F03251E39A}"/>
              </a:ext>
            </a:extLst>
          </p:cNvPr>
          <p:cNvSpPr>
            <a:spLocks noGrp="1"/>
          </p:cNvSpPr>
          <p:nvPr>
            <p:ph type="title"/>
          </p:nvPr>
        </p:nvSpPr>
        <p:spPr>
          <a:xfrm>
            <a:off x="838200" y="2476314"/>
            <a:ext cx="10515600" cy="1325563"/>
          </a:xfrm>
        </p:spPr>
        <p:txBody>
          <a:bodyPr/>
          <a:lstStyle/>
          <a:p>
            <a:r>
              <a:rPr lang="en-US" dirty="0"/>
              <a:t>Vectorization</a:t>
            </a:r>
            <a:endParaRPr lang="en-IN" dirty="0"/>
          </a:p>
        </p:txBody>
      </p:sp>
    </p:spTree>
    <p:extLst>
      <p:ext uri="{BB962C8B-B14F-4D97-AF65-F5344CB8AC3E}">
        <p14:creationId xmlns:p14="http://schemas.microsoft.com/office/powerpoint/2010/main" val="907092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06202-9063-40BD-B8D0-C77FB840EF38}"/>
              </a:ext>
            </a:extLst>
          </p:cNvPr>
          <p:cNvSpPr>
            <a:spLocks noGrp="1"/>
          </p:cNvSpPr>
          <p:nvPr>
            <p:ph type="title"/>
          </p:nvPr>
        </p:nvSpPr>
        <p:spPr/>
        <p:txBody>
          <a:bodyPr/>
          <a:lstStyle/>
          <a:p>
            <a:r>
              <a:rPr lang="en-US" dirty="0"/>
              <a:t>Vectorization</a:t>
            </a:r>
            <a:endParaRPr lang="en-IN" dirty="0"/>
          </a:p>
        </p:txBody>
      </p:sp>
      <p:sp>
        <p:nvSpPr>
          <p:cNvPr id="3" name="Content Placeholder 2">
            <a:extLst>
              <a:ext uri="{FF2B5EF4-FFF2-40B4-BE49-F238E27FC236}">
                <a16:creationId xmlns:a16="http://schemas.microsoft.com/office/drawing/2014/main" id="{F4D587CF-2A82-48D7-BE79-F50948B185DA}"/>
              </a:ext>
            </a:extLst>
          </p:cNvPr>
          <p:cNvSpPr>
            <a:spLocks noGrp="1"/>
          </p:cNvSpPr>
          <p:nvPr>
            <p:ph idx="1"/>
          </p:nvPr>
        </p:nvSpPr>
        <p:spPr/>
        <p:txBody>
          <a:bodyPr>
            <a:normAutofit lnSpcReduction="10000"/>
          </a:bodyPr>
          <a:lstStyle/>
          <a:p>
            <a:r>
              <a:rPr lang="en-US" dirty="0"/>
              <a:t>Vectorization is the process of converting textual data into numerical vectors so that machine learning models can process and learn from it. Different vectorization methods are used depending on the complexity, context requirements, and applications.</a:t>
            </a:r>
          </a:p>
          <a:p>
            <a:pPr marL="971550" lvl="1" indent="-514350">
              <a:buFont typeface="+mj-lt"/>
              <a:buAutoNum type="arabicPeriod"/>
            </a:pPr>
            <a:r>
              <a:rPr lang="en-IN" dirty="0"/>
              <a:t>Count Vectorization (Term Frequency)</a:t>
            </a:r>
          </a:p>
          <a:p>
            <a:pPr marL="971550" lvl="1" indent="-514350">
              <a:buFont typeface="+mj-lt"/>
              <a:buAutoNum type="arabicPeriod"/>
            </a:pPr>
            <a:r>
              <a:rPr lang="en-US" dirty="0"/>
              <a:t>Term Frequency-Inverse Document Frequency (TF-IDF)</a:t>
            </a:r>
          </a:p>
          <a:p>
            <a:pPr marL="971550" lvl="1" indent="-514350">
              <a:buFont typeface="+mj-lt"/>
              <a:buAutoNum type="arabicPeriod"/>
            </a:pPr>
            <a:r>
              <a:rPr lang="en-US" dirty="0"/>
              <a:t>Word Embeddings (e.g., Word2Vec, </a:t>
            </a:r>
            <a:r>
              <a:rPr lang="en-US" dirty="0" err="1"/>
              <a:t>GloVe</a:t>
            </a:r>
            <a:r>
              <a:rPr lang="en-US" dirty="0"/>
              <a:t>)</a:t>
            </a:r>
          </a:p>
          <a:p>
            <a:pPr marL="971550" lvl="1" indent="-514350">
              <a:buFont typeface="+mj-lt"/>
              <a:buAutoNum type="arabicPeriod"/>
            </a:pPr>
            <a:r>
              <a:rPr lang="en-IN" dirty="0" err="1"/>
              <a:t>FastText</a:t>
            </a:r>
            <a:endParaRPr lang="en-IN" dirty="0"/>
          </a:p>
          <a:p>
            <a:pPr marL="971550" lvl="1" indent="-514350">
              <a:buFont typeface="+mj-lt"/>
              <a:buAutoNum type="arabicPeriod"/>
            </a:pPr>
            <a:r>
              <a:rPr lang="en-IN" dirty="0"/>
              <a:t>Contextualized Embeddings (</a:t>
            </a:r>
            <a:r>
              <a:rPr lang="en-IN" dirty="0" err="1"/>
              <a:t>ELMo</a:t>
            </a:r>
            <a:r>
              <a:rPr lang="en-IN" dirty="0"/>
              <a:t>, BERT)</a:t>
            </a:r>
          </a:p>
          <a:p>
            <a:pPr marL="971550" lvl="1" indent="-514350">
              <a:buFont typeface="+mj-lt"/>
              <a:buAutoNum type="arabicPeriod"/>
            </a:pPr>
            <a:r>
              <a:rPr lang="en-US" dirty="0"/>
              <a:t>Transformer-Based Models and Beyond (GPT, T5)</a:t>
            </a:r>
          </a:p>
          <a:p>
            <a:pPr marL="971550" lvl="1" indent="-514350">
              <a:buFont typeface="+mj-lt"/>
              <a:buAutoNum type="arabicPeriod"/>
            </a:pPr>
            <a:r>
              <a:rPr lang="fr-FR" dirty="0"/>
              <a:t>Sentence </a:t>
            </a:r>
            <a:r>
              <a:rPr lang="fr-FR" dirty="0" err="1"/>
              <a:t>Embeddings</a:t>
            </a:r>
            <a:r>
              <a:rPr lang="fr-FR" dirty="0"/>
              <a:t> (Sentence-BERT, Universal Sentence Encoder)</a:t>
            </a:r>
            <a:endParaRPr lang="en-IN" dirty="0"/>
          </a:p>
        </p:txBody>
      </p:sp>
    </p:spTree>
    <p:extLst>
      <p:ext uri="{BB962C8B-B14F-4D97-AF65-F5344CB8AC3E}">
        <p14:creationId xmlns:p14="http://schemas.microsoft.com/office/powerpoint/2010/main" val="59779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a:extLst>
              <a:ext uri="{FF2B5EF4-FFF2-40B4-BE49-F238E27FC236}">
                <a16:creationId xmlns:a16="http://schemas.microsoft.com/office/drawing/2014/main" id="{A3BEB68F-44A0-44E8-9E3F-DF74BC695A22}"/>
              </a:ext>
            </a:extLst>
          </p:cNvPr>
          <p:cNvGraphicFramePr>
            <a:graphicFrameLocks noGrp="1"/>
          </p:cNvGraphicFramePr>
          <p:nvPr>
            <p:ph idx="1"/>
            <p:extLst>
              <p:ext uri="{D42A27DB-BD31-4B8C-83A1-F6EECF244321}">
                <p14:modId xmlns:p14="http://schemas.microsoft.com/office/powerpoint/2010/main" val="2595217670"/>
              </p:ext>
            </p:extLst>
          </p:nvPr>
        </p:nvGraphicFramePr>
        <p:xfrm>
          <a:off x="159122" y="830543"/>
          <a:ext cx="11873755" cy="5400040"/>
        </p:xfrm>
        <a:graphic>
          <a:graphicData uri="http://schemas.openxmlformats.org/drawingml/2006/table">
            <a:tbl>
              <a:tblPr firstRow="1" bandRow="1">
                <a:tableStyleId>{5C22544A-7EE6-4342-B048-85BDC9FD1C3A}</a:tableStyleId>
              </a:tblPr>
              <a:tblGrid>
                <a:gridCol w="2374751">
                  <a:extLst>
                    <a:ext uri="{9D8B030D-6E8A-4147-A177-3AD203B41FA5}">
                      <a16:colId xmlns:a16="http://schemas.microsoft.com/office/drawing/2014/main" val="4050116750"/>
                    </a:ext>
                  </a:extLst>
                </a:gridCol>
                <a:gridCol w="2374751">
                  <a:extLst>
                    <a:ext uri="{9D8B030D-6E8A-4147-A177-3AD203B41FA5}">
                      <a16:colId xmlns:a16="http://schemas.microsoft.com/office/drawing/2014/main" val="862812902"/>
                    </a:ext>
                  </a:extLst>
                </a:gridCol>
                <a:gridCol w="2374751">
                  <a:extLst>
                    <a:ext uri="{9D8B030D-6E8A-4147-A177-3AD203B41FA5}">
                      <a16:colId xmlns:a16="http://schemas.microsoft.com/office/drawing/2014/main" val="3569265899"/>
                    </a:ext>
                  </a:extLst>
                </a:gridCol>
                <a:gridCol w="2374751">
                  <a:extLst>
                    <a:ext uri="{9D8B030D-6E8A-4147-A177-3AD203B41FA5}">
                      <a16:colId xmlns:a16="http://schemas.microsoft.com/office/drawing/2014/main" val="2711681938"/>
                    </a:ext>
                  </a:extLst>
                </a:gridCol>
                <a:gridCol w="2374751">
                  <a:extLst>
                    <a:ext uri="{9D8B030D-6E8A-4147-A177-3AD203B41FA5}">
                      <a16:colId xmlns:a16="http://schemas.microsoft.com/office/drawing/2014/main" val="3275122027"/>
                    </a:ext>
                  </a:extLst>
                </a:gridCol>
              </a:tblGrid>
              <a:tr h="370840">
                <a:tc>
                  <a:txBody>
                    <a:bodyPr/>
                    <a:lstStyle/>
                    <a:p>
                      <a:r>
                        <a:rPr lang="en-IN" dirty="0"/>
                        <a:t>Method</a:t>
                      </a:r>
                    </a:p>
                  </a:txBody>
                  <a:tcPr anchor="ctr"/>
                </a:tc>
                <a:tc>
                  <a:txBody>
                    <a:bodyPr/>
                    <a:lstStyle/>
                    <a:p>
                      <a:r>
                        <a:rPr lang="en-IN" dirty="0"/>
                        <a:t>Level</a:t>
                      </a:r>
                    </a:p>
                  </a:txBody>
                  <a:tcPr/>
                </a:tc>
                <a:tc>
                  <a:txBody>
                    <a:bodyPr/>
                    <a:lstStyle/>
                    <a:p>
                      <a:r>
                        <a:rPr lang="en-IN" dirty="0"/>
                        <a:t>Contextual?</a:t>
                      </a:r>
                    </a:p>
                  </a:txBody>
                  <a:tcPr/>
                </a:tc>
                <a:tc>
                  <a:txBody>
                    <a:bodyPr/>
                    <a:lstStyle/>
                    <a:p>
                      <a:r>
                        <a:rPr lang="en-IN" dirty="0"/>
                        <a:t>Handles Polysemy</a:t>
                      </a:r>
                    </a:p>
                  </a:txBody>
                  <a:tcPr anchor="ctr"/>
                </a:tc>
                <a:tc>
                  <a:txBody>
                    <a:bodyPr/>
                    <a:lstStyle/>
                    <a:p>
                      <a:r>
                        <a:rPr lang="en-IN" dirty="0"/>
                        <a:t>Common Use Cases</a:t>
                      </a:r>
                    </a:p>
                  </a:txBody>
                  <a:tcPr/>
                </a:tc>
                <a:extLst>
                  <a:ext uri="{0D108BD9-81ED-4DB2-BD59-A6C34878D82A}">
                    <a16:rowId xmlns:a16="http://schemas.microsoft.com/office/drawing/2014/main" val="2367081652"/>
                  </a:ext>
                </a:extLst>
              </a:tr>
              <a:tr h="370840">
                <a:tc>
                  <a:txBody>
                    <a:bodyPr/>
                    <a:lstStyle/>
                    <a:p>
                      <a:r>
                        <a:rPr lang="en-IN" dirty="0"/>
                        <a:t>Common Use Cases</a:t>
                      </a:r>
                    </a:p>
                  </a:txBody>
                  <a:tcPr/>
                </a:tc>
                <a:tc>
                  <a:txBody>
                    <a:bodyPr/>
                    <a:lstStyle/>
                    <a:p>
                      <a:r>
                        <a:rPr lang="en-IN" dirty="0"/>
                        <a:t>Word-level</a:t>
                      </a:r>
                    </a:p>
                  </a:txBody>
                  <a:tcPr/>
                </a:tc>
                <a:tc>
                  <a:txBody>
                    <a:bodyPr/>
                    <a:lstStyle/>
                    <a:p>
                      <a:r>
                        <a:rPr lang="en-IN"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a:t>
                      </a:r>
                    </a:p>
                    <a:p>
                      <a:endParaRPr lang="en-IN" dirty="0"/>
                    </a:p>
                  </a:txBody>
                  <a:tcPr/>
                </a:tc>
                <a:tc>
                  <a:txBody>
                    <a:bodyPr/>
                    <a:lstStyle/>
                    <a:p>
                      <a:r>
                        <a:rPr lang="en-US" dirty="0"/>
                        <a:t> </a:t>
                      </a:r>
                      <a:r>
                        <a:rPr lang="en-IN" dirty="0"/>
                        <a:t>Simple text classification</a:t>
                      </a:r>
                    </a:p>
                  </a:txBody>
                  <a:tcPr anchor="ctr"/>
                </a:tc>
                <a:extLst>
                  <a:ext uri="{0D108BD9-81ED-4DB2-BD59-A6C34878D82A}">
                    <a16:rowId xmlns:a16="http://schemas.microsoft.com/office/drawing/2014/main" val="1689440061"/>
                  </a:ext>
                </a:extLst>
              </a:tr>
              <a:tr h="370840">
                <a:tc>
                  <a:txBody>
                    <a:bodyPr/>
                    <a:lstStyle/>
                    <a:p>
                      <a:r>
                        <a:rPr lang="en-IN" dirty="0"/>
                        <a:t> </a:t>
                      </a:r>
                    </a:p>
                  </a:txBody>
                  <a:tcPr/>
                </a:tc>
                <a:tc>
                  <a:txBody>
                    <a:bodyPr/>
                    <a:lstStyle/>
                    <a:p>
                      <a:r>
                        <a:rPr lang="en-IN" dirty="0"/>
                        <a:t>Word-level</a:t>
                      </a:r>
                    </a:p>
                  </a:txBody>
                  <a:tcPr/>
                </a:tc>
                <a:tc>
                  <a:txBody>
                    <a:bodyPr/>
                    <a:lstStyle/>
                    <a:p>
                      <a:r>
                        <a:rPr lang="en-IN"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a:t>
                      </a:r>
                    </a:p>
                    <a:p>
                      <a:endParaRPr lang="en-IN" dirty="0"/>
                    </a:p>
                  </a:txBody>
                  <a:tcPr/>
                </a:tc>
                <a:tc>
                  <a:txBody>
                    <a:bodyPr/>
                    <a:lstStyle/>
                    <a:p>
                      <a:r>
                        <a:rPr lang="en-IN" dirty="0"/>
                        <a:t>Text classification, relevance ranking</a:t>
                      </a:r>
                    </a:p>
                  </a:txBody>
                  <a:tcPr/>
                </a:tc>
                <a:extLst>
                  <a:ext uri="{0D108BD9-81ED-4DB2-BD59-A6C34878D82A}">
                    <a16:rowId xmlns:a16="http://schemas.microsoft.com/office/drawing/2014/main" val="3180523087"/>
                  </a:ext>
                </a:extLst>
              </a:tr>
              <a:tr h="370840">
                <a:tc>
                  <a:txBody>
                    <a:bodyPr/>
                    <a:lstStyle/>
                    <a:p>
                      <a:r>
                        <a:rPr lang="en-IN" dirty="0"/>
                        <a:t>Word2Vec / </a:t>
                      </a:r>
                      <a:r>
                        <a:rPr lang="en-IN" dirty="0" err="1"/>
                        <a:t>GloVe</a:t>
                      </a:r>
                      <a:endParaRPr lang="en-IN" dirty="0"/>
                    </a:p>
                  </a:txBody>
                  <a:tcPr/>
                </a:tc>
                <a:tc>
                  <a:txBody>
                    <a:bodyPr/>
                    <a:lstStyle/>
                    <a:p>
                      <a:r>
                        <a:rPr lang="en-IN" dirty="0"/>
                        <a:t>Word embeddings</a:t>
                      </a:r>
                    </a:p>
                  </a:txBody>
                  <a:tcPr/>
                </a:tc>
                <a:tc>
                  <a:txBody>
                    <a:bodyPr/>
                    <a:lstStyle/>
                    <a:p>
                      <a:r>
                        <a:rPr lang="en-IN"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a:t>
                      </a:r>
                    </a:p>
                    <a:p>
                      <a:endParaRPr lang="en-IN" dirty="0"/>
                    </a:p>
                  </a:txBody>
                  <a:tcPr/>
                </a:tc>
                <a:tc>
                  <a:txBody>
                    <a:bodyPr/>
                    <a:lstStyle/>
                    <a:p>
                      <a:r>
                        <a:rPr lang="en-IN" dirty="0"/>
                        <a:t>Sentiment analysis, word similarity</a:t>
                      </a:r>
                    </a:p>
                  </a:txBody>
                  <a:tcPr/>
                </a:tc>
                <a:extLst>
                  <a:ext uri="{0D108BD9-81ED-4DB2-BD59-A6C34878D82A}">
                    <a16:rowId xmlns:a16="http://schemas.microsoft.com/office/drawing/2014/main" val="2894771306"/>
                  </a:ext>
                </a:extLst>
              </a:tr>
              <a:tr h="370840">
                <a:tc>
                  <a:txBody>
                    <a:bodyPr/>
                    <a:lstStyle/>
                    <a:p>
                      <a:r>
                        <a:rPr lang="en-IN" dirty="0" err="1"/>
                        <a:t>FastText</a:t>
                      </a:r>
                      <a:endParaRPr lang="en-IN" dirty="0"/>
                    </a:p>
                  </a:txBody>
                  <a:tcPr/>
                </a:tc>
                <a:tc>
                  <a:txBody>
                    <a:bodyPr/>
                    <a:lstStyle/>
                    <a:p>
                      <a:r>
                        <a:rPr lang="en-IN" dirty="0" err="1"/>
                        <a:t>Subword</a:t>
                      </a:r>
                      <a:r>
                        <a:rPr lang="en-IN" dirty="0"/>
                        <a:t> embeddings</a:t>
                      </a:r>
                    </a:p>
                  </a:txBody>
                  <a:tcPr/>
                </a:tc>
                <a:tc>
                  <a:txBody>
                    <a:bodyPr/>
                    <a:lstStyle/>
                    <a:p>
                      <a:r>
                        <a:rPr lang="en-IN" dirty="0"/>
                        <a:t>No</a:t>
                      </a:r>
                    </a:p>
                  </a:txBody>
                  <a:tcPr/>
                </a:tc>
                <a:tc>
                  <a:txBody>
                    <a:bodyPr/>
                    <a:lstStyle/>
                    <a:p>
                      <a:r>
                        <a:rPr lang="en-IN" dirty="0"/>
                        <a:t>Partial</a:t>
                      </a:r>
                    </a:p>
                  </a:txBody>
                  <a:tcPr/>
                </a:tc>
                <a:tc>
                  <a:txBody>
                    <a:bodyPr/>
                    <a:lstStyle/>
                    <a:p>
                      <a:r>
                        <a:rPr lang="en-US" dirty="0"/>
                        <a:t>Text classification, languages with complex morphology</a:t>
                      </a:r>
                      <a:endParaRPr lang="en-IN" dirty="0"/>
                    </a:p>
                  </a:txBody>
                  <a:tcPr/>
                </a:tc>
                <a:extLst>
                  <a:ext uri="{0D108BD9-81ED-4DB2-BD59-A6C34878D82A}">
                    <a16:rowId xmlns:a16="http://schemas.microsoft.com/office/drawing/2014/main" val="204975232"/>
                  </a:ext>
                </a:extLst>
              </a:tr>
              <a:tr h="370840">
                <a:tc>
                  <a:txBody>
                    <a:bodyPr/>
                    <a:lstStyle/>
                    <a:p>
                      <a:r>
                        <a:rPr lang="en-IN" dirty="0" err="1"/>
                        <a:t>ELMo</a:t>
                      </a:r>
                      <a:endParaRPr lang="en-IN" dirty="0"/>
                    </a:p>
                  </a:txBody>
                  <a:tcPr/>
                </a:tc>
                <a:tc>
                  <a:txBody>
                    <a:bodyPr/>
                    <a:lstStyle/>
                    <a:p>
                      <a:r>
                        <a:rPr lang="en-IN" dirty="0"/>
                        <a:t>Contextual word embeddings</a:t>
                      </a:r>
                    </a:p>
                  </a:txBody>
                  <a:tcPr/>
                </a:tc>
                <a:tc>
                  <a:txBody>
                    <a:bodyPr/>
                    <a:lstStyle/>
                    <a:p>
                      <a:r>
                        <a:rPr lang="en-IN"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Yes</a:t>
                      </a:r>
                    </a:p>
                    <a:p>
                      <a:endParaRPr lang="en-IN" dirty="0"/>
                    </a:p>
                  </a:txBody>
                  <a:tcPr/>
                </a:tc>
                <a:tc>
                  <a:txBody>
                    <a:bodyPr/>
                    <a:lstStyle/>
                    <a:p>
                      <a:r>
                        <a:rPr lang="en-US" dirty="0"/>
                        <a:t>Named entity recognition, part-of-speech tagging</a:t>
                      </a:r>
                      <a:endParaRPr lang="en-IN" dirty="0"/>
                    </a:p>
                  </a:txBody>
                  <a:tcPr/>
                </a:tc>
                <a:extLst>
                  <a:ext uri="{0D108BD9-81ED-4DB2-BD59-A6C34878D82A}">
                    <a16:rowId xmlns:a16="http://schemas.microsoft.com/office/drawing/2014/main" val="703711979"/>
                  </a:ext>
                </a:extLst>
              </a:tr>
              <a:tr h="370840">
                <a:tc>
                  <a:txBody>
                    <a:bodyPr/>
                    <a:lstStyle/>
                    <a:p>
                      <a:r>
                        <a:rPr lang="en-IN" dirty="0"/>
                        <a:t>BERT</a:t>
                      </a:r>
                    </a:p>
                  </a:txBody>
                  <a:tcPr/>
                </a:tc>
                <a:tc>
                  <a:txBody>
                    <a:bodyPr/>
                    <a:lstStyle/>
                    <a:p>
                      <a:r>
                        <a:rPr lang="en-IN" dirty="0"/>
                        <a:t>Contextual word embeddings</a:t>
                      </a:r>
                    </a:p>
                  </a:txBody>
                  <a:tcPr/>
                </a:tc>
                <a:tc>
                  <a:txBody>
                    <a:bodyPr/>
                    <a:lstStyle/>
                    <a:p>
                      <a:r>
                        <a:rPr lang="en-IN"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Yes</a:t>
                      </a:r>
                    </a:p>
                    <a:p>
                      <a:endParaRPr lang="en-IN" dirty="0"/>
                    </a:p>
                  </a:txBody>
                  <a:tcPr/>
                </a:tc>
                <a:tc>
                  <a:txBody>
                    <a:bodyPr/>
                    <a:lstStyle/>
                    <a:p>
                      <a:r>
                        <a:rPr lang="en-US" dirty="0"/>
                        <a:t>QA systems, language inference, translation</a:t>
                      </a:r>
                      <a:endParaRPr lang="en-IN" dirty="0"/>
                    </a:p>
                  </a:txBody>
                  <a:tcPr/>
                </a:tc>
                <a:extLst>
                  <a:ext uri="{0D108BD9-81ED-4DB2-BD59-A6C34878D82A}">
                    <a16:rowId xmlns:a16="http://schemas.microsoft.com/office/drawing/2014/main" val="1726885046"/>
                  </a:ext>
                </a:extLst>
              </a:tr>
              <a:tr h="370840">
                <a:tc>
                  <a:txBody>
                    <a:bodyPr/>
                    <a:lstStyle/>
                    <a:p>
                      <a:r>
                        <a:rPr lang="en-IN" dirty="0"/>
                        <a:t>Sentence-BERT / USE</a:t>
                      </a:r>
                    </a:p>
                  </a:txBody>
                  <a:tcPr/>
                </a:tc>
                <a:tc>
                  <a:txBody>
                    <a:bodyPr/>
                    <a:lstStyle/>
                    <a:p>
                      <a:r>
                        <a:rPr lang="en-IN" dirty="0"/>
                        <a:t>Sentence embeddings</a:t>
                      </a:r>
                    </a:p>
                  </a:txBody>
                  <a:tcPr/>
                </a:tc>
                <a:tc>
                  <a:txBody>
                    <a:bodyPr/>
                    <a:lstStyle/>
                    <a:p>
                      <a:r>
                        <a:rPr lang="en-IN"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Yes</a:t>
                      </a:r>
                    </a:p>
                    <a:p>
                      <a:endParaRPr lang="en-IN" dirty="0"/>
                    </a:p>
                  </a:txBody>
                  <a:tcPr/>
                </a:tc>
                <a:tc>
                  <a:txBody>
                    <a:bodyPr/>
                    <a:lstStyle/>
                    <a:p>
                      <a:r>
                        <a:rPr lang="en-IN" dirty="0"/>
                        <a:t>Semantic similarity, document clustering</a:t>
                      </a:r>
                    </a:p>
                  </a:txBody>
                  <a:tcPr/>
                </a:tc>
                <a:extLst>
                  <a:ext uri="{0D108BD9-81ED-4DB2-BD59-A6C34878D82A}">
                    <a16:rowId xmlns:a16="http://schemas.microsoft.com/office/drawing/2014/main" val="2314470080"/>
                  </a:ext>
                </a:extLst>
              </a:tr>
            </a:tbl>
          </a:graphicData>
        </a:graphic>
      </p:graphicFrame>
    </p:spTree>
    <p:extLst>
      <p:ext uri="{BB962C8B-B14F-4D97-AF65-F5344CB8AC3E}">
        <p14:creationId xmlns:p14="http://schemas.microsoft.com/office/powerpoint/2010/main" val="1714643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910B-BE45-4DC6-B8C0-86003ADDAD65}"/>
              </a:ext>
            </a:extLst>
          </p:cNvPr>
          <p:cNvSpPr>
            <a:spLocks noGrp="1"/>
          </p:cNvSpPr>
          <p:nvPr>
            <p:ph type="title"/>
          </p:nvPr>
        </p:nvSpPr>
        <p:spPr/>
        <p:txBody>
          <a:bodyPr/>
          <a:lstStyle/>
          <a:p>
            <a:r>
              <a:rPr lang="en-IN" dirty="0"/>
              <a:t>Count Vectorization (Term Frequency)</a:t>
            </a:r>
            <a:br>
              <a:rPr lang="en-IN" dirty="0"/>
            </a:br>
            <a:endParaRPr lang="en-IN" dirty="0"/>
          </a:p>
        </p:txBody>
      </p:sp>
      <p:sp>
        <p:nvSpPr>
          <p:cNvPr id="3" name="Content Placeholder 2">
            <a:extLst>
              <a:ext uri="{FF2B5EF4-FFF2-40B4-BE49-F238E27FC236}">
                <a16:creationId xmlns:a16="http://schemas.microsoft.com/office/drawing/2014/main" id="{B236AA8E-1AFA-4B7E-9D30-83C3321D2037}"/>
              </a:ext>
            </a:extLst>
          </p:cNvPr>
          <p:cNvSpPr>
            <a:spLocks noGrp="1"/>
          </p:cNvSpPr>
          <p:nvPr>
            <p:ph idx="1"/>
          </p:nvPr>
        </p:nvSpPr>
        <p:spPr/>
        <p:txBody>
          <a:bodyPr>
            <a:normAutofit fontScale="92500" lnSpcReduction="10000"/>
          </a:bodyPr>
          <a:lstStyle/>
          <a:p>
            <a:r>
              <a:rPr lang="en-US" b="1" dirty="0"/>
              <a:t>Count Vectorization</a:t>
            </a:r>
            <a:r>
              <a:rPr lang="en-US" dirty="0"/>
              <a:t> converts text to vectors by counting the occurrences of each word in a document. Each unique word becomes a feature, and its value is the number of times it appears in the document.</a:t>
            </a:r>
          </a:p>
          <a:p>
            <a:r>
              <a:rPr lang="en-US" b="1" dirty="0"/>
              <a:t>Example</a:t>
            </a:r>
            <a:r>
              <a:rPr lang="en-US" dirty="0"/>
              <a:t>: For two documents, "I love NLP" and "NLP is great," the count vector might look like:</a:t>
            </a:r>
          </a:p>
          <a:p>
            <a:endParaRPr lang="en-US" dirty="0"/>
          </a:p>
          <a:p>
            <a:endParaRPr lang="en-US" dirty="0"/>
          </a:p>
          <a:p>
            <a:endParaRPr lang="en-US" dirty="0"/>
          </a:p>
          <a:p>
            <a:r>
              <a:rPr lang="en-US" b="1" dirty="0"/>
              <a:t>Limitations</a:t>
            </a:r>
            <a:r>
              <a:rPr lang="en-US" dirty="0"/>
              <a:t>: High dimensionality and inability to capture semantic relationships. It only tells you if a word appears and how often, not its importance.</a:t>
            </a:r>
            <a:endParaRPr lang="en-IN" dirty="0"/>
          </a:p>
        </p:txBody>
      </p:sp>
      <p:graphicFrame>
        <p:nvGraphicFramePr>
          <p:cNvPr id="4" name="Table 3">
            <a:extLst>
              <a:ext uri="{FF2B5EF4-FFF2-40B4-BE49-F238E27FC236}">
                <a16:creationId xmlns:a16="http://schemas.microsoft.com/office/drawing/2014/main" id="{3F7C7B7E-083A-495C-8C1D-68B2CE0D7830}"/>
              </a:ext>
            </a:extLst>
          </p:cNvPr>
          <p:cNvGraphicFramePr>
            <a:graphicFrameLocks noGrp="1"/>
          </p:cNvGraphicFramePr>
          <p:nvPr>
            <p:extLst>
              <p:ext uri="{D42A27DB-BD31-4B8C-83A1-F6EECF244321}">
                <p14:modId xmlns:p14="http://schemas.microsoft.com/office/powerpoint/2010/main" val="3400463826"/>
              </p:ext>
            </p:extLst>
          </p:nvPr>
        </p:nvGraphicFramePr>
        <p:xfrm>
          <a:off x="2448859" y="3678019"/>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521276908"/>
                    </a:ext>
                  </a:extLst>
                </a:gridCol>
                <a:gridCol w="1625600">
                  <a:extLst>
                    <a:ext uri="{9D8B030D-6E8A-4147-A177-3AD203B41FA5}">
                      <a16:colId xmlns:a16="http://schemas.microsoft.com/office/drawing/2014/main" val="1183300046"/>
                    </a:ext>
                  </a:extLst>
                </a:gridCol>
                <a:gridCol w="1625600">
                  <a:extLst>
                    <a:ext uri="{9D8B030D-6E8A-4147-A177-3AD203B41FA5}">
                      <a16:colId xmlns:a16="http://schemas.microsoft.com/office/drawing/2014/main" val="319315372"/>
                    </a:ext>
                  </a:extLst>
                </a:gridCol>
                <a:gridCol w="1625600">
                  <a:extLst>
                    <a:ext uri="{9D8B030D-6E8A-4147-A177-3AD203B41FA5}">
                      <a16:colId xmlns:a16="http://schemas.microsoft.com/office/drawing/2014/main" val="608010574"/>
                    </a:ext>
                  </a:extLst>
                </a:gridCol>
                <a:gridCol w="1625600">
                  <a:extLst>
                    <a:ext uri="{9D8B030D-6E8A-4147-A177-3AD203B41FA5}">
                      <a16:colId xmlns:a16="http://schemas.microsoft.com/office/drawing/2014/main" val="1711777109"/>
                    </a:ext>
                  </a:extLst>
                </a:gridCol>
              </a:tblGrid>
              <a:tr h="370840">
                <a:tc>
                  <a:txBody>
                    <a:bodyPr/>
                    <a:lstStyle/>
                    <a:p>
                      <a:r>
                        <a:rPr lang="en-US" dirty="0"/>
                        <a:t>I</a:t>
                      </a:r>
                      <a:endParaRPr lang="en-IN" dirty="0"/>
                    </a:p>
                  </a:txBody>
                  <a:tcPr/>
                </a:tc>
                <a:tc>
                  <a:txBody>
                    <a:bodyPr/>
                    <a:lstStyle/>
                    <a:p>
                      <a:r>
                        <a:rPr lang="en-US" dirty="0"/>
                        <a:t>love</a:t>
                      </a:r>
                      <a:endParaRPr lang="en-IN" dirty="0"/>
                    </a:p>
                  </a:txBody>
                  <a:tcPr/>
                </a:tc>
                <a:tc>
                  <a:txBody>
                    <a:bodyPr/>
                    <a:lstStyle/>
                    <a:p>
                      <a:r>
                        <a:rPr lang="en-US" dirty="0"/>
                        <a:t>NLP</a:t>
                      </a:r>
                      <a:endParaRPr lang="en-IN" dirty="0"/>
                    </a:p>
                  </a:txBody>
                  <a:tcPr/>
                </a:tc>
                <a:tc>
                  <a:txBody>
                    <a:bodyPr/>
                    <a:lstStyle/>
                    <a:p>
                      <a:r>
                        <a:rPr lang="en-US" dirty="0"/>
                        <a:t>is</a:t>
                      </a:r>
                      <a:endParaRPr lang="en-IN" dirty="0"/>
                    </a:p>
                  </a:txBody>
                  <a:tcPr/>
                </a:tc>
                <a:tc>
                  <a:txBody>
                    <a:bodyPr/>
                    <a:lstStyle/>
                    <a:p>
                      <a:r>
                        <a:rPr lang="en-US" dirty="0"/>
                        <a:t>great</a:t>
                      </a:r>
                      <a:endParaRPr lang="en-IN" dirty="0"/>
                    </a:p>
                  </a:txBody>
                  <a:tcPr/>
                </a:tc>
                <a:extLst>
                  <a:ext uri="{0D108BD9-81ED-4DB2-BD59-A6C34878D82A}">
                    <a16:rowId xmlns:a16="http://schemas.microsoft.com/office/drawing/2014/main" val="1392133848"/>
                  </a:ext>
                </a:extLst>
              </a:tr>
              <a:tr h="370840">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48206882"/>
                  </a:ext>
                </a:extLst>
              </a:tr>
              <a:tr h="370840">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695153239"/>
                  </a:ext>
                </a:extLst>
              </a:tr>
            </a:tbl>
          </a:graphicData>
        </a:graphic>
      </p:graphicFrame>
    </p:spTree>
    <p:extLst>
      <p:ext uri="{BB962C8B-B14F-4D97-AF65-F5344CB8AC3E}">
        <p14:creationId xmlns:p14="http://schemas.microsoft.com/office/powerpoint/2010/main" val="3653354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6A12-D4A9-491B-8D28-42BC08A99DAF}"/>
              </a:ext>
            </a:extLst>
          </p:cNvPr>
          <p:cNvSpPr>
            <a:spLocks noGrp="1"/>
          </p:cNvSpPr>
          <p:nvPr>
            <p:ph type="title"/>
          </p:nvPr>
        </p:nvSpPr>
        <p:spPr/>
        <p:txBody>
          <a:bodyPr/>
          <a:lstStyle/>
          <a:p>
            <a:r>
              <a:rPr lang="en-IN" dirty="0"/>
              <a:t>TF-IDF</a:t>
            </a:r>
          </a:p>
        </p:txBody>
      </p:sp>
      <p:sp>
        <p:nvSpPr>
          <p:cNvPr id="3" name="Content Placeholder 2">
            <a:extLst>
              <a:ext uri="{FF2B5EF4-FFF2-40B4-BE49-F238E27FC236}">
                <a16:creationId xmlns:a16="http://schemas.microsoft.com/office/drawing/2014/main" id="{FB705E02-9BF5-417C-A426-EE03F23E8160}"/>
              </a:ext>
            </a:extLst>
          </p:cNvPr>
          <p:cNvSpPr>
            <a:spLocks noGrp="1"/>
          </p:cNvSpPr>
          <p:nvPr>
            <p:ph idx="1"/>
          </p:nvPr>
        </p:nvSpPr>
        <p:spPr>
          <a:xfrm>
            <a:off x="838200" y="1825625"/>
            <a:ext cx="10515600" cy="2786716"/>
          </a:xfrm>
        </p:spPr>
        <p:txBody>
          <a:bodyPr>
            <a:normAutofit fontScale="77500" lnSpcReduction="20000"/>
          </a:bodyPr>
          <a:lstStyle/>
          <a:p>
            <a:pPr algn="just"/>
            <a:r>
              <a:rPr lang="en-US" b="1" dirty="0"/>
              <a:t>TF-IDF</a:t>
            </a:r>
            <a:r>
              <a:rPr lang="en-US" dirty="0"/>
              <a:t> improves on raw counts by weighing words according to their importance. It combines two metrics:</a:t>
            </a:r>
          </a:p>
          <a:p>
            <a:pPr algn="just"/>
            <a:r>
              <a:rPr lang="en-US" b="1" dirty="0"/>
              <a:t>Term Frequency (TF)</a:t>
            </a:r>
            <a:r>
              <a:rPr lang="en-US" dirty="0"/>
              <a:t>: How frequently a word appears in a document.</a:t>
            </a:r>
          </a:p>
          <a:p>
            <a:pPr algn="just"/>
            <a:r>
              <a:rPr lang="en-US" b="1" dirty="0"/>
              <a:t>Inverse Document Frequency (IDF)</a:t>
            </a:r>
            <a:r>
              <a:rPr lang="en-US" dirty="0"/>
              <a:t>: The inverse frequency of the word across all documents, reducing the weight of commonly occurring words (e.g., "the," "and").</a:t>
            </a:r>
          </a:p>
          <a:p>
            <a:pPr algn="just"/>
            <a:r>
              <a:rPr lang="en-US" b="1" dirty="0"/>
              <a:t>Advantages</a:t>
            </a:r>
            <a:r>
              <a:rPr lang="en-US" dirty="0"/>
              <a:t>: Highlights important words and reduces the influence of commonly used words.</a:t>
            </a:r>
          </a:p>
          <a:p>
            <a:pPr algn="just"/>
            <a:r>
              <a:rPr lang="en-US" b="1" dirty="0"/>
              <a:t>Limitations</a:t>
            </a:r>
            <a:r>
              <a:rPr lang="en-US" dirty="0"/>
              <a:t>: Still treats each word independently, losing the context of word sequences.</a:t>
            </a:r>
          </a:p>
          <a:p>
            <a:pPr algn="just"/>
            <a:endParaRPr lang="en-IN" dirty="0"/>
          </a:p>
        </p:txBody>
      </p:sp>
      <p:pic>
        <p:nvPicPr>
          <p:cNvPr id="4" name="Picture 3">
            <a:extLst>
              <a:ext uri="{FF2B5EF4-FFF2-40B4-BE49-F238E27FC236}">
                <a16:creationId xmlns:a16="http://schemas.microsoft.com/office/drawing/2014/main" id="{589DD561-006C-44D0-8635-9E1FECFDD319}"/>
              </a:ext>
            </a:extLst>
          </p:cNvPr>
          <p:cNvPicPr>
            <a:picLocks noChangeAspect="1"/>
          </p:cNvPicPr>
          <p:nvPr/>
        </p:nvPicPr>
        <p:blipFill>
          <a:blip r:embed="rId2"/>
          <a:stretch>
            <a:fillRect/>
          </a:stretch>
        </p:blipFill>
        <p:spPr>
          <a:xfrm>
            <a:off x="4273981" y="4330398"/>
            <a:ext cx="7220958" cy="2162477"/>
          </a:xfrm>
          <a:prstGeom prst="rect">
            <a:avLst/>
          </a:prstGeom>
        </p:spPr>
      </p:pic>
    </p:spTree>
    <p:extLst>
      <p:ext uri="{BB962C8B-B14F-4D97-AF65-F5344CB8AC3E}">
        <p14:creationId xmlns:p14="http://schemas.microsoft.com/office/powerpoint/2010/main" val="1067683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9657-79F4-4AFE-A6CA-85BACEB19DE6}"/>
              </a:ext>
            </a:extLst>
          </p:cNvPr>
          <p:cNvSpPr>
            <a:spLocks noGrp="1"/>
          </p:cNvSpPr>
          <p:nvPr>
            <p:ph type="title"/>
          </p:nvPr>
        </p:nvSpPr>
        <p:spPr/>
        <p:txBody>
          <a:bodyPr/>
          <a:lstStyle/>
          <a:p>
            <a:r>
              <a:rPr lang="en-IN" dirty="0"/>
              <a:t>Word2Vec / </a:t>
            </a:r>
            <a:r>
              <a:rPr lang="en-IN" dirty="0" err="1"/>
              <a:t>GloVe</a:t>
            </a:r>
            <a:endParaRPr lang="en-IN" dirty="0"/>
          </a:p>
        </p:txBody>
      </p:sp>
      <p:sp>
        <p:nvSpPr>
          <p:cNvPr id="3" name="Content Placeholder 2">
            <a:extLst>
              <a:ext uri="{FF2B5EF4-FFF2-40B4-BE49-F238E27FC236}">
                <a16:creationId xmlns:a16="http://schemas.microsoft.com/office/drawing/2014/main" id="{703EC1FC-E0D6-4832-91AB-CB756A963115}"/>
              </a:ext>
            </a:extLst>
          </p:cNvPr>
          <p:cNvSpPr>
            <a:spLocks noGrp="1"/>
          </p:cNvSpPr>
          <p:nvPr>
            <p:ph idx="1"/>
          </p:nvPr>
        </p:nvSpPr>
        <p:spPr/>
        <p:txBody>
          <a:bodyPr>
            <a:normAutofit fontScale="77500" lnSpcReduction="20000"/>
          </a:bodyPr>
          <a:lstStyle/>
          <a:p>
            <a:r>
              <a:rPr lang="en-US" dirty="0"/>
              <a:t>Word embeddings capture semantic relationships by mapping words into a continuous vector space. </a:t>
            </a:r>
            <a:r>
              <a:rPr lang="en-US" b="1" dirty="0"/>
              <a:t>Word2Vec</a:t>
            </a:r>
            <a:r>
              <a:rPr lang="en-US" dirty="0"/>
              <a:t> and </a:t>
            </a:r>
            <a:r>
              <a:rPr lang="en-US" b="1" dirty="0" err="1"/>
              <a:t>GloVe</a:t>
            </a:r>
            <a:r>
              <a:rPr lang="en-US" dirty="0"/>
              <a:t> are two popular word embedding techniques that use context to understand word relationships.</a:t>
            </a:r>
          </a:p>
          <a:p>
            <a:r>
              <a:rPr lang="en-US" b="1" dirty="0"/>
              <a:t>Word2Vec</a:t>
            </a:r>
            <a:r>
              <a:rPr lang="en-US" dirty="0"/>
              <a:t>: Uses neural networks to learn word representations based on neighboring words. It has two approaches:</a:t>
            </a:r>
          </a:p>
          <a:p>
            <a:pPr lvl="1"/>
            <a:r>
              <a:rPr lang="en-US" b="1" dirty="0"/>
              <a:t>CBOW (Continuous Bag of Words)</a:t>
            </a:r>
            <a:r>
              <a:rPr lang="en-US" dirty="0"/>
              <a:t>: Predicts a word given its surrounding words.</a:t>
            </a:r>
          </a:p>
          <a:p>
            <a:pPr lvl="1"/>
            <a:r>
              <a:rPr lang="en-US" b="1" dirty="0"/>
              <a:t>Skip-gram</a:t>
            </a:r>
            <a:r>
              <a:rPr lang="en-US" dirty="0"/>
              <a:t>: Predicts the surrounding words given a specific word.</a:t>
            </a:r>
          </a:p>
          <a:p>
            <a:r>
              <a:rPr lang="en-US" dirty="0"/>
              <a:t>Word2Vec learns word relationships like </a:t>
            </a:r>
            <a:r>
              <a:rPr lang="en-US" b="1" dirty="0"/>
              <a:t>king - man + woman ≈ queen</a:t>
            </a:r>
            <a:r>
              <a:rPr lang="en-US" dirty="0"/>
              <a:t>.</a:t>
            </a:r>
          </a:p>
          <a:p>
            <a:r>
              <a:rPr lang="en-US" b="1" dirty="0" err="1"/>
              <a:t>GloVe</a:t>
            </a:r>
            <a:r>
              <a:rPr lang="en-US" b="1" dirty="0"/>
              <a:t> (Global Vectors for Word Representation)</a:t>
            </a:r>
            <a:r>
              <a:rPr lang="en-US" dirty="0"/>
              <a:t>: Learns embeddings by factorizing word co-occurrence matrices, capturing both global and local contexts.</a:t>
            </a:r>
          </a:p>
          <a:p>
            <a:r>
              <a:rPr lang="en-US" b="1" dirty="0"/>
              <a:t>Advantages</a:t>
            </a:r>
            <a:r>
              <a:rPr lang="en-US" dirty="0"/>
              <a:t>: Captures semantic and syntactic relationships, e.g., similar words are closer in the vector space.</a:t>
            </a:r>
          </a:p>
          <a:p>
            <a:r>
              <a:rPr lang="en-US" b="1" dirty="0"/>
              <a:t>Limitations</a:t>
            </a:r>
            <a:r>
              <a:rPr lang="en-US" dirty="0"/>
              <a:t>: Fixed embeddings, so it can't handle polysemy (words with multiple meanings).</a:t>
            </a:r>
          </a:p>
          <a:p>
            <a:endParaRPr lang="en-IN" dirty="0"/>
          </a:p>
        </p:txBody>
      </p:sp>
    </p:spTree>
    <p:extLst>
      <p:ext uri="{BB962C8B-B14F-4D97-AF65-F5344CB8AC3E}">
        <p14:creationId xmlns:p14="http://schemas.microsoft.com/office/powerpoint/2010/main" val="1202223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881A-13F7-464C-A02B-DC1DBF4F22B5}"/>
              </a:ext>
            </a:extLst>
          </p:cNvPr>
          <p:cNvSpPr>
            <a:spLocks noGrp="1"/>
          </p:cNvSpPr>
          <p:nvPr>
            <p:ph type="title"/>
          </p:nvPr>
        </p:nvSpPr>
        <p:spPr>
          <a:xfrm>
            <a:off x="945776" y="2766218"/>
            <a:ext cx="10515600" cy="1325563"/>
          </a:xfrm>
        </p:spPr>
        <p:txBody>
          <a:bodyPr/>
          <a:lstStyle/>
          <a:p>
            <a:r>
              <a:rPr lang="en-US" dirty="0"/>
              <a:t>Tokenization</a:t>
            </a:r>
            <a:endParaRPr lang="en-IN" dirty="0"/>
          </a:p>
        </p:txBody>
      </p:sp>
    </p:spTree>
    <p:extLst>
      <p:ext uri="{BB962C8B-B14F-4D97-AF65-F5344CB8AC3E}">
        <p14:creationId xmlns:p14="http://schemas.microsoft.com/office/powerpoint/2010/main" val="2676646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D3A5-AF6B-4FF6-95B5-FCD35DF52F0C}"/>
              </a:ext>
            </a:extLst>
          </p:cNvPr>
          <p:cNvSpPr>
            <a:spLocks noGrp="1"/>
          </p:cNvSpPr>
          <p:nvPr>
            <p:ph type="title"/>
          </p:nvPr>
        </p:nvSpPr>
        <p:spPr/>
        <p:txBody>
          <a:bodyPr/>
          <a:lstStyle/>
          <a:p>
            <a:r>
              <a:rPr lang="en-IN" dirty="0" err="1"/>
              <a:t>FastText</a:t>
            </a:r>
            <a:endParaRPr lang="en-IN" dirty="0"/>
          </a:p>
        </p:txBody>
      </p:sp>
      <p:sp>
        <p:nvSpPr>
          <p:cNvPr id="3" name="Content Placeholder 2">
            <a:extLst>
              <a:ext uri="{FF2B5EF4-FFF2-40B4-BE49-F238E27FC236}">
                <a16:creationId xmlns:a16="http://schemas.microsoft.com/office/drawing/2014/main" id="{4FA6FE7B-C941-4216-A330-F2953FBDE071}"/>
              </a:ext>
            </a:extLst>
          </p:cNvPr>
          <p:cNvSpPr>
            <a:spLocks noGrp="1"/>
          </p:cNvSpPr>
          <p:nvPr>
            <p:ph idx="1"/>
          </p:nvPr>
        </p:nvSpPr>
        <p:spPr/>
        <p:txBody>
          <a:bodyPr>
            <a:normAutofit lnSpcReduction="10000"/>
          </a:bodyPr>
          <a:lstStyle/>
          <a:p>
            <a:r>
              <a:rPr lang="en-US" b="1" dirty="0" err="1"/>
              <a:t>FastText</a:t>
            </a:r>
            <a:r>
              <a:rPr lang="en-US" dirty="0"/>
              <a:t>, developed by Facebook, is an extension of Word2Vec that breaks words into character n-grams and then generates word embeddings by aggregating these n-grams. This allows </a:t>
            </a:r>
            <a:r>
              <a:rPr lang="en-US" b="1" dirty="0" err="1"/>
              <a:t>subword</a:t>
            </a:r>
            <a:r>
              <a:rPr lang="en-US" b="1" dirty="0"/>
              <a:t> information</a:t>
            </a:r>
            <a:r>
              <a:rPr lang="en-US" dirty="0"/>
              <a:t> to be included, which is particularly useful for morphologically rich languages and for handling </a:t>
            </a:r>
            <a:r>
              <a:rPr lang="en-US" b="1" dirty="0"/>
              <a:t>out-of-vocabulary words</a:t>
            </a:r>
            <a:r>
              <a:rPr lang="en-US" dirty="0"/>
              <a:t>.</a:t>
            </a:r>
          </a:p>
          <a:p>
            <a:r>
              <a:rPr lang="en-US" b="1" dirty="0"/>
              <a:t>Example</a:t>
            </a:r>
            <a:r>
              <a:rPr lang="en-US" dirty="0"/>
              <a:t>: The word "playing" might be broken down into </a:t>
            </a:r>
            <a:r>
              <a:rPr lang="en-US" dirty="0" err="1"/>
              <a:t>subword</a:t>
            </a:r>
            <a:r>
              <a:rPr lang="en-US" dirty="0"/>
              <a:t> tokens like "</a:t>
            </a:r>
            <a:r>
              <a:rPr lang="en-US" dirty="0" err="1"/>
              <a:t>pla</a:t>
            </a:r>
            <a:r>
              <a:rPr lang="en-US" dirty="0"/>
              <a:t>," "lay," "</a:t>
            </a:r>
            <a:r>
              <a:rPr lang="en-US" dirty="0" err="1"/>
              <a:t>ayi</a:t>
            </a:r>
            <a:r>
              <a:rPr lang="en-US" dirty="0"/>
              <a:t>," etc., and then represented as the sum of these </a:t>
            </a:r>
            <a:r>
              <a:rPr lang="en-US" dirty="0" err="1"/>
              <a:t>subword</a:t>
            </a:r>
            <a:r>
              <a:rPr lang="en-US" dirty="0"/>
              <a:t> embeddings.</a:t>
            </a:r>
          </a:p>
          <a:p>
            <a:r>
              <a:rPr lang="en-US" b="1" dirty="0"/>
              <a:t>Advantages</a:t>
            </a:r>
            <a:r>
              <a:rPr lang="en-US" dirty="0"/>
              <a:t>: Improves on Word2Vec by handling rare words and morphologically complex languages better.</a:t>
            </a:r>
          </a:p>
          <a:p>
            <a:endParaRPr lang="en-IN" dirty="0"/>
          </a:p>
        </p:txBody>
      </p:sp>
    </p:spTree>
    <p:extLst>
      <p:ext uri="{BB962C8B-B14F-4D97-AF65-F5344CB8AC3E}">
        <p14:creationId xmlns:p14="http://schemas.microsoft.com/office/powerpoint/2010/main" val="3346259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5579-4725-4918-9A38-DBA4EC3EDED7}"/>
              </a:ext>
            </a:extLst>
          </p:cNvPr>
          <p:cNvSpPr>
            <a:spLocks noGrp="1"/>
          </p:cNvSpPr>
          <p:nvPr>
            <p:ph type="title"/>
          </p:nvPr>
        </p:nvSpPr>
        <p:spPr/>
        <p:txBody>
          <a:bodyPr/>
          <a:lstStyle/>
          <a:p>
            <a:pPr marL="457200" lvl="1"/>
            <a:r>
              <a:rPr lang="en-IN" dirty="0"/>
              <a:t>Contextualized Embeddings (</a:t>
            </a:r>
            <a:r>
              <a:rPr lang="en-IN" dirty="0" err="1"/>
              <a:t>ELMo</a:t>
            </a:r>
            <a:r>
              <a:rPr lang="en-IN" dirty="0"/>
              <a:t>, BERT)</a:t>
            </a:r>
          </a:p>
        </p:txBody>
      </p:sp>
      <p:sp>
        <p:nvSpPr>
          <p:cNvPr id="3" name="Content Placeholder 2">
            <a:extLst>
              <a:ext uri="{FF2B5EF4-FFF2-40B4-BE49-F238E27FC236}">
                <a16:creationId xmlns:a16="http://schemas.microsoft.com/office/drawing/2014/main" id="{AC84A741-FDF7-4C56-9D11-53CEAE29C90D}"/>
              </a:ext>
            </a:extLst>
          </p:cNvPr>
          <p:cNvSpPr>
            <a:spLocks noGrp="1"/>
          </p:cNvSpPr>
          <p:nvPr>
            <p:ph idx="1"/>
          </p:nvPr>
        </p:nvSpPr>
        <p:spPr/>
        <p:txBody>
          <a:bodyPr>
            <a:normAutofit fontScale="70000" lnSpcReduction="20000"/>
          </a:bodyPr>
          <a:lstStyle/>
          <a:p>
            <a:r>
              <a:rPr lang="en-US" dirty="0"/>
              <a:t>Contextualized embeddings consider the surrounding words dynamically, providing different embeddings for the same word based on its context. These embeddings are generated by large language models (LLMs).</a:t>
            </a:r>
          </a:p>
          <a:p>
            <a:r>
              <a:rPr lang="en-US" b="1" dirty="0" err="1"/>
              <a:t>ELMo</a:t>
            </a:r>
            <a:r>
              <a:rPr lang="en-US" b="1" dirty="0"/>
              <a:t> (Embeddings from Language Models)</a:t>
            </a:r>
            <a:r>
              <a:rPr lang="en-US" dirty="0"/>
              <a:t>:</a:t>
            </a:r>
          </a:p>
          <a:p>
            <a:pPr lvl="1"/>
            <a:r>
              <a:rPr lang="en-US" dirty="0" err="1"/>
              <a:t>ELMo</a:t>
            </a:r>
            <a:r>
              <a:rPr lang="en-US" dirty="0"/>
              <a:t> embeddings are generated using a two-layer bi-directional LSTM trained on a language modeling task.</a:t>
            </a:r>
          </a:p>
          <a:p>
            <a:pPr lvl="1"/>
            <a:r>
              <a:rPr lang="en-US" dirty="0"/>
              <a:t>Each word’s embedding is generated based on the entire sentence, allowing different embeddings for the same word depending on its context.</a:t>
            </a:r>
          </a:p>
          <a:p>
            <a:pPr lvl="1"/>
            <a:r>
              <a:rPr lang="en-US" b="1" dirty="0"/>
              <a:t>Example</a:t>
            </a:r>
            <a:r>
              <a:rPr lang="en-US" dirty="0"/>
              <a:t>: The word "bank" will have different embeddings in "river bank" and "money bank."</a:t>
            </a:r>
          </a:p>
          <a:p>
            <a:r>
              <a:rPr lang="en-US" b="1" dirty="0"/>
              <a:t>BERT (Bidirectional Encoder Representations from Transformers)</a:t>
            </a:r>
            <a:r>
              <a:rPr lang="en-US" dirty="0"/>
              <a:t>:</a:t>
            </a:r>
          </a:p>
          <a:p>
            <a:pPr lvl="1"/>
            <a:r>
              <a:rPr lang="en-US" dirty="0"/>
              <a:t>BERT is based on the </a:t>
            </a:r>
            <a:r>
              <a:rPr lang="en-US" b="1" dirty="0"/>
              <a:t>Transformer architecture</a:t>
            </a:r>
            <a:r>
              <a:rPr lang="en-US" dirty="0"/>
              <a:t>, using self-attention to capture context from both left and right sides of each word.</a:t>
            </a:r>
          </a:p>
          <a:p>
            <a:pPr lvl="1"/>
            <a:r>
              <a:rPr lang="en-US" dirty="0"/>
              <a:t>BERT embeddings are </a:t>
            </a:r>
            <a:r>
              <a:rPr lang="en-US" b="1" dirty="0"/>
              <a:t>contextualized</a:t>
            </a:r>
            <a:r>
              <a:rPr lang="en-US" dirty="0"/>
              <a:t> at a deeper level, as it’s trained on a </a:t>
            </a:r>
            <a:r>
              <a:rPr lang="en-US" b="1" dirty="0"/>
              <a:t>masked language model</a:t>
            </a:r>
            <a:r>
              <a:rPr lang="en-US" dirty="0"/>
              <a:t> objective, where some words are randomly masked and predicted from the context.</a:t>
            </a:r>
          </a:p>
          <a:p>
            <a:pPr lvl="1"/>
            <a:r>
              <a:rPr lang="en-US" b="1" dirty="0"/>
              <a:t>Advantage</a:t>
            </a:r>
            <a:r>
              <a:rPr lang="en-US" dirty="0"/>
              <a:t>: BERT embeddings capture deeper context and handle polysemy better than </a:t>
            </a:r>
            <a:r>
              <a:rPr lang="en-US" dirty="0" err="1"/>
              <a:t>ELMo</a:t>
            </a:r>
            <a:r>
              <a:rPr lang="en-US" dirty="0"/>
              <a:t> and Word2Vec.</a:t>
            </a:r>
          </a:p>
          <a:p>
            <a:pPr lvl="1"/>
            <a:r>
              <a:rPr lang="en-US" b="1" dirty="0"/>
              <a:t>Limitation</a:t>
            </a:r>
            <a:r>
              <a:rPr lang="en-US" dirty="0"/>
              <a:t>: BERT embeddings are computationally expensive and require fine-tuning for specific tasks.</a:t>
            </a:r>
          </a:p>
        </p:txBody>
      </p:sp>
    </p:spTree>
    <p:extLst>
      <p:ext uri="{BB962C8B-B14F-4D97-AF65-F5344CB8AC3E}">
        <p14:creationId xmlns:p14="http://schemas.microsoft.com/office/powerpoint/2010/main" val="3174279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9E85E-0DF9-4C0E-8746-F166E4F09DE4}"/>
              </a:ext>
            </a:extLst>
          </p:cNvPr>
          <p:cNvSpPr>
            <a:spLocks noGrp="1"/>
          </p:cNvSpPr>
          <p:nvPr>
            <p:ph type="title"/>
          </p:nvPr>
        </p:nvSpPr>
        <p:spPr/>
        <p:txBody>
          <a:bodyPr/>
          <a:lstStyle/>
          <a:p>
            <a:pPr marL="457200" lvl="1"/>
            <a:r>
              <a:rPr lang="en-US" dirty="0"/>
              <a:t>Transformer-Based Models and Beyond (GPT, T5)</a:t>
            </a:r>
          </a:p>
        </p:txBody>
      </p:sp>
      <p:sp>
        <p:nvSpPr>
          <p:cNvPr id="3" name="Content Placeholder 2">
            <a:extLst>
              <a:ext uri="{FF2B5EF4-FFF2-40B4-BE49-F238E27FC236}">
                <a16:creationId xmlns:a16="http://schemas.microsoft.com/office/drawing/2014/main" id="{D9BC49A1-56FA-4D48-B18F-C6239BD856DC}"/>
              </a:ext>
            </a:extLst>
          </p:cNvPr>
          <p:cNvSpPr>
            <a:spLocks noGrp="1"/>
          </p:cNvSpPr>
          <p:nvPr>
            <p:ph idx="1"/>
          </p:nvPr>
        </p:nvSpPr>
        <p:spPr/>
        <p:txBody>
          <a:bodyPr>
            <a:normAutofit fontScale="92500" lnSpcReduction="20000"/>
          </a:bodyPr>
          <a:lstStyle/>
          <a:p>
            <a:r>
              <a:rPr lang="en-US" dirty="0"/>
              <a:t>Advanced transformer-based models like </a:t>
            </a:r>
            <a:r>
              <a:rPr lang="en-US" b="1" dirty="0"/>
              <a:t>GPT</a:t>
            </a:r>
            <a:r>
              <a:rPr lang="en-US" dirty="0"/>
              <a:t> and </a:t>
            </a:r>
            <a:r>
              <a:rPr lang="en-US" b="1" dirty="0"/>
              <a:t>T5</a:t>
            </a:r>
            <a:r>
              <a:rPr lang="en-US" dirty="0"/>
              <a:t> generate embeddings for both words and entire sentences by understanding context bidirectionally (BERT-style) or autoregressively (GPT-style). These models create embeddings not only for individual words but also for sentences and even documents.</a:t>
            </a:r>
          </a:p>
          <a:p>
            <a:r>
              <a:rPr lang="en-US" b="1" dirty="0"/>
              <a:t>GPT (Generative Pre-trained Transformer)</a:t>
            </a:r>
            <a:r>
              <a:rPr lang="en-US" dirty="0"/>
              <a:t>:</a:t>
            </a:r>
          </a:p>
          <a:p>
            <a:pPr lvl="1"/>
            <a:r>
              <a:rPr lang="en-US" dirty="0"/>
              <a:t>GPT is an autoregressive model, generating text by predicting the next word based on prior context.</a:t>
            </a:r>
          </a:p>
          <a:p>
            <a:pPr lvl="1"/>
            <a:r>
              <a:rPr lang="en-US" b="1" dirty="0"/>
              <a:t>Use case</a:t>
            </a:r>
            <a:r>
              <a:rPr lang="en-US" dirty="0"/>
              <a:t>: Mainly used for generating coherent and contextually relevant text.</a:t>
            </a:r>
          </a:p>
          <a:p>
            <a:r>
              <a:rPr lang="en-US" b="1" dirty="0"/>
              <a:t>T5 (Text-To-Text Transfer Transformer)</a:t>
            </a:r>
            <a:r>
              <a:rPr lang="en-US" dirty="0"/>
              <a:t>:</a:t>
            </a:r>
          </a:p>
          <a:p>
            <a:pPr lvl="1"/>
            <a:r>
              <a:rPr lang="en-US" dirty="0"/>
              <a:t>T5 is designed as a text-to-text framework, meaning that it reformulates NLP tasks as text generation.</a:t>
            </a:r>
          </a:p>
          <a:p>
            <a:pPr lvl="1"/>
            <a:r>
              <a:rPr lang="en-US" dirty="0"/>
              <a:t>This allows T5 to learn generalized embeddings across tasks like summarization, translation, and question answering.</a:t>
            </a:r>
          </a:p>
          <a:p>
            <a:endParaRPr lang="en-IN" dirty="0"/>
          </a:p>
        </p:txBody>
      </p:sp>
    </p:spTree>
    <p:extLst>
      <p:ext uri="{BB962C8B-B14F-4D97-AF65-F5344CB8AC3E}">
        <p14:creationId xmlns:p14="http://schemas.microsoft.com/office/powerpoint/2010/main" val="2443507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F1E9-E581-4710-9492-0FA36C05C539}"/>
              </a:ext>
            </a:extLst>
          </p:cNvPr>
          <p:cNvSpPr>
            <a:spLocks noGrp="1"/>
          </p:cNvSpPr>
          <p:nvPr>
            <p:ph type="title"/>
          </p:nvPr>
        </p:nvSpPr>
        <p:spPr/>
        <p:txBody>
          <a:bodyPr/>
          <a:lstStyle/>
          <a:p>
            <a:pPr marL="457200" lvl="1"/>
            <a:r>
              <a:rPr lang="fr-FR" dirty="0"/>
              <a:t>Sentence </a:t>
            </a:r>
            <a:r>
              <a:rPr lang="fr-FR" dirty="0" err="1"/>
              <a:t>Embeddings</a:t>
            </a:r>
            <a:r>
              <a:rPr lang="fr-FR" dirty="0"/>
              <a:t> (Sentence-BERT, Universal Sentence Encoder)</a:t>
            </a:r>
            <a:endParaRPr lang="en-IN" dirty="0"/>
          </a:p>
        </p:txBody>
      </p:sp>
      <p:sp>
        <p:nvSpPr>
          <p:cNvPr id="3" name="Content Placeholder 2">
            <a:extLst>
              <a:ext uri="{FF2B5EF4-FFF2-40B4-BE49-F238E27FC236}">
                <a16:creationId xmlns:a16="http://schemas.microsoft.com/office/drawing/2014/main" id="{35989E0B-F547-4C58-BD21-E95B45E77627}"/>
              </a:ext>
            </a:extLst>
          </p:cNvPr>
          <p:cNvSpPr>
            <a:spLocks noGrp="1"/>
          </p:cNvSpPr>
          <p:nvPr>
            <p:ph idx="1"/>
          </p:nvPr>
        </p:nvSpPr>
        <p:spPr/>
        <p:txBody>
          <a:bodyPr/>
          <a:lstStyle/>
          <a:p>
            <a:r>
              <a:rPr lang="en-US" b="1" dirty="0"/>
              <a:t>Sentence embeddings</a:t>
            </a:r>
            <a:r>
              <a:rPr lang="en-US" dirty="0"/>
              <a:t> provide fixed-size vector representations for entire sentences rather than individual words. These embeddings are useful for sentence-level tasks such as semantic similarity and text classification.</a:t>
            </a:r>
          </a:p>
          <a:p>
            <a:r>
              <a:rPr lang="en-US" b="1" dirty="0"/>
              <a:t>Sentence-BERT</a:t>
            </a:r>
            <a:r>
              <a:rPr lang="en-US" dirty="0"/>
              <a:t>: A variant of BERT fine-tuned on sentence pairs to create embeddings that capture semantic similarity.</a:t>
            </a:r>
          </a:p>
          <a:p>
            <a:r>
              <a:rPr lang="en-US" b="1" dirty="0"/>
              <a:t>Universal Sentence Encoder</a:t>
            </a:r>
            <a:r>
              <a:rPr lang="en-US" dirty="0"/>
              <a:t>: Developed by Google, it generates sentence embeddings that are easy to use in various applications, especially in semantic search and clustering.</a:t>
            </a:r>
          </a:p>
          <a:p>
            <a:endParaRPr lang="en-IN" dirty="0"/>
          </a:p>
        </p:txBody>
      </p:sp>
    </p:spTree>
    <p:extLst>
      <p:ext uri="{BB962C8B-B14F-4D97-AF65-F5344CB8AC3E}">
        <p14:creationId xmlns:p14="http://schemas.microsoft.com/office/powerpoint/2010/main" val="2168686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5A771-A697-4B36-94F4-D42780782692}"/>
              </a:ext>
            </a:extLst>
          </p:cNvPr>
          <p:cNvSpPr>
            <a:spLocks noGrp="1"/>
          </p:cNvSpPr>
          <p:nvPr>
            <p:ph type="title"/>
          </p:nvPr>
        </p:nvSpPr>
        <p:spPr>
          <a:xfrm>
            <a:off x="744071" y="2341842"/>
            <a:ext cx="10515600" cy="1325563"/>
          </a:xfrm>
        </p:spPr>
        <p:txBody>
          <a:bodyPr/>
          <a:lstStyle/>
          <a:p>
            <a:r>
              <a:rPr lang="en-US" dirty="0"/>
              <a:t>Vector Database</a:t>
            </a:r>
            <a:endParaRPr lang="en-IN" dirty="0"/>
          </a:p>
        </p:txBody>
      </p:sp>
    </p:spTree>
    <p:extLst>
      <p:ext uri="{BB962C8B-B14F-4D97-AF65-F5344CB8AC3E}">
        <p14:creationId xmlns:p14="http://schemas.microsoft.com/office/powerpoint/2010/main" val="3696037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86F4-6724-4E09-9C46-EEB77043B763}"/>
              </a:ext>
            </a:extLst>
          </p:cNvPr>
          <p:cNvSpPr>
            <a:spLocks noGrp="1"/>
          </p:cNvSpPr>
          <p:nvPr>
            <p:ph type="title"/>
          </p:nvPr>
        </p:nvSpPr>
        <p:spPr/>
        <p:txBody>
          <a:bodyPr/>
          <a:lstStyle/>
          <a:p>
            <a:r>
              <a:rPr lang="en-US" dirty="0" err="1"/>
              <a:t>VectorDB</a:t>
            </a:r>
            <a:endParaRPr lang="en-IN" dirty="0"/>
          </a:p>
        </p:txBody>
      </p:sp>
      <p:sp>
        <p:nvSpPr>
          <p:cNvPr id="3" name="Content Placeholder 2">
            <a:extLst>
              <a:ext uri="{FF2B5EF4-FFF2-40B4-BE49-F238E27FC236}">
                <a16:creationId xmlns:a16="http://schemas.microsoft.com/office/drawing/2014/main" id="{AE67B512-F31B-48CB-B8B8-9F510975CB45}"/>
              </a:ext>
            </a:extLst>
          </p:cNvPr>
          <p:cNvSpPr>
            <a:spLocks noGrp="1"/>
          </p:cNvSpPr>
          <p:nvPr>
            <p:ph idx="1"/>
          </p:nvPr>
        </p:nvSpPr>
        <p:spPr/>
        <p:txBody>
          <a:bodyPr/>
          <a:lstStyle/>
          <a:p>
            <a:pPr marL="0" indent="0" algn="just">
              <a:buNone/>
            </a:pPr>
            <a:r>
              <a:rPr lang="en-US" dirty="0"/>
              <a:t>A vector database is a specialized type of database designed to handle high-dimensional data in the form of vectors. Vectors are mathematical representations of data points in a multidimensional space, commonly used in machine learning, natural language processing, and computer vision. In these applications, vector databases are essential for efficiently storing, retrieving, and searching for vectors, enabling tasks like similarity search and recommendation.</a:t>
            </a:r>
            <a:endParaRPr lang="en-IN" dirty="0"/>
          </a:p>
        </p:txBody>
      </p:sp>
    </p:spTree>
    <p:extLst>
      <p:ext uri="{BB962C8B-B14F-4D97-AF65-F5344CB8AC3E}">
        <p14:creationId xmlns:p14="http://schemas.microsoft.com/office/powerpoint/2010/main" val="2412526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93CC7-05E9-4A4F-A47F-41A7F09690DD}"/>
              </a:ext>
            </a:extLst>
          </p:cNvPr>
          <p:cNvSpPr>
            <a:spLocks noGrp="1"/>
          </p:cNvSpPr>
          <p:nvPr>
            <p:ph type="title"/>
          </p:nvPr>
        </p:nvSpPr>
        <p:spPr/>
        <p:txBody>
          <a:bodyPr/>
          <a:lstStyle/>
          <a:p>
            <a:r>
              <a:rPr lang="en-US" dirty="0"/>
              <a:t>Key Concepts in Vector Databases</a:t>
            </a:r>
            <a:endParaRPr lang="en-IN" dirty="0"/>
          </a:p>
        </p:txBody>
      </p:sp>
      <p:sp>
        <p:nvSpPr>
          <p:cNvPr id="4" name="Rectangle 1">
            <a:extLst>
              <a:ext uri="{FF2B5EF4-FFF2-40B4-BE49-F238E27FC236}">
                <a16:creationId xmlns:a16="http://schemas.microsoft.com/office/drawing/2014/main" id="{9C474AC8-22A3-4DF9-A17B-50EBE4D2FE40}"/>
              </a:ext>
            </a:extLst>
          </p:cNvPr>
          <p:cNvSpPr>
            <a:spLocks noGrp="1" noChangeArrowheads="1"/>
          </p:cNvSpPr>
          <p:nvPr>
            <p:ph idx="1"/>
          </p:nvPr>
        </p:nvSpPr>
        <p:spPr bwMode="auto">
          <a:xfrm>
            <a:off x="277906" y="1859492"/>
            <a:ext cx="11465859"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Vectors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Vectors represent features or embeddings derived from raw data like text, images, audio, or any structured or unstructured data. For example, words in a document can be converted into vectors using models like Word2Vec, BERT, or GPT. Similarly, images can be represented as vectors by passing them through a convolutional neural network (CNN).</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Each vector is a list of numerical values representing the data in a high-dimensional space.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Similarity Search</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One of the main applications of vector databases is similarity search, where the goal is to find vectors (data points) that are similar to a given query vector.</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Similarity is often measured using metrics like cosine similarity, Euclidean distance, or Manhattan distance. Vector databases are optimized to perform these calculations quickly on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Indexing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Vector databases use specialized indexing methods, such as Approximate Nearest Neighbor (ANN) techniques, to efficiently search through vast amounts of high-dimensional data.</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Popular indexing algorithms include FAISS (Facebook AI Similarity Search), HNSW (Hierarchical Navigable Small World), and ANNOY (Approximate Nearest Neighbors Oh Yeah).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 and Speed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Vector databases are built to handle large volumes of data with low latency. This makes them suitable for real-time applications, such as recommendation systems, chatbots, image search, and voice recognition.</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Traditional relational databases are not efficient for high-dimensional vector data due to their inability to perform rapid vector similarity searches.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0561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D082-D39A-4191-874B-45D5AF31D218}"/>
              </a:ext>
            </a:extLst>
          </p:cNvPr>
          <p:cNvSpPr>
            <a:spLocks noGrp="1"/>
          </p:cNvSpPr>
          <p:nvPr>
            <p:ph type="title"/>
          </p:nvPr>
        </p:nvSpPr>
        <p:spPr/>
        <p:txBody>
          <a:bodyPr/>
          <a:lstStyle/>
          <a:p>
            <a:r>
              <a:rPr lang="en-US" dirty="0"/>
              <a:t>Why Use a Vector Database?</a:t>
            </a:r>
            <a:endParaRPr lang="en-IN" dirty="0"/>
          </a:p>
        </p:txBody>
      </p:sp>
      <p:sp>
        <p:nvSpPr>
          <p:cNvPr id="4" name="Rectangle 1">
            <a:extLst>
              <a:ext uri="{FF2B5EF4-FFF2-40B4-BE49-F238E27FC236}">
                <a16:creationId xmlns:a16="http://schemas.microsoft.com/office/drawing/2014/main" id="{27CB7D5D-F571-4795-9BC8-1767FCFCBCDC}"/>
              </a:ext>
            </a:extLst>
          </p:cNvPr>
          <p:cNvSpPr>
            <a:spLocks noGrp="1" noChangeArrowheads="1"/>
          </p:cNvSpPr>
          <p:nvPr>
            <p:ph idx="1"/>
          </p:nvPr>
        </p:nvSpPr>
        <p:spPr bwMode="auto">
          <a:xfrm>
            <a:off x="838200" y="2293133"/>
            <a:ext cx="1051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Efficient Similarity Search</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Vector databases are optimized to retrieve the most similar data points (nearest neighbors) for a given vector, making them ideal for recommendation systems, search engines, and personalized content delivery.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Recommendations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E-commerce platforms, social media sites, and streaming services use vector databases to recommend items based on user behavior, preferences, and past interactions.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Handling Unstructured Data</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Unstructured data like text, images, and audio can be transformed into vector representations, which vector databases can store and retrieve. This makes vector databases suitable for tasks involving natural language processing, image recognition, and more.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Flexibility with Machine Learning Models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With pre-trained models available for tasks like NLP and computer vision, developers can quickly generate embeddings for their data, store them in a vector database, and start performing similarity searches without additional model training.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7687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90EB-9E53-4B8B-912E-998187DCA898}"/>
              </a:ext>
            </a:extLst>
          </p:cNvPr>
          <p:cNvSpPr>
            <a:spLocks noGrp="1"/>
          </p:cNvSpPr>
          <p:nvPr>
            <p:ph type="title"/>
          </p:nvPr>
        </p:nvSpPr>
        <p:spPr/>
        <p:txBody>
          <a:bodyPr/>
          <a:lstStyle/>
          <a:p>
            <a:r>
              <a:rPr lang="en-IN" dirty="0"/>
              <a:t>Popular Vector Databases</a:t>
            </a:r>
          </a:p>
        </p:txBody>
      </p:sp>
      <p:sp>
        <p:nvSpPr>
          <p:cNvPr id="4" name="Rectangle 1">
            <a:extLst>
              <a:ext uri="{FF2B5EF4-FFF2-40B4-BE49-F238E27FC236}">
                <a16:creationId xmlns:a16="http://schemas.microsoft.com/office/drawing/2014/main" id="{3E886B07-E4AC-48E3-970A-424BD4DAA72C}"/>
              </a:ext>
            </a:extLst>
          </p:cNvPr>
          <p:cNvSpPr>
            <a:spLocks noGrp="1" noChangeArrowheads="1"/>
          </p:cNvSpPr>
          <p:nvPr>
            <p:ph idx="1"/>
          </p:nvPr>
        </p:nvSpPr>
        <p:spPr bwMode="auto">
          <a:xfrm>
            <a:off x="838200" y="2400856"/>
            <a:ext cx="10515600"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Pinecone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A fully managed vector database that integrates with machine learning models and provides API-based access for similarity search.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Weaviate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An open-source, schema-based vector database with built-in support for various machine learning models, including text and image embeddings.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Milvus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Another open-source vector database, optimized for scalability, and frequently used in large-scale AI and data analytics projects.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FAISS (Facebook AI Similarity Search)</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Not strictly a database, FAISS is a library for efficient similarity search and clustering of dense vectors, often integrated into vector databases.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4639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4FE7-88BC-4D0E-8F62-A161E70A4E14}"/>
              </a:ext>
            </a:extLst>
          </p:cNvPr>
          <p:cNvSpPr>
            <a:spLocks noGrp="1"/>
          </p:cNvSpPr>
          <p:nvPr>
            <p:ph type="title"/>
          </p:nvPr>
        </p:nvSpPr>
        <p:spPr/>
        <p:txBody>
          <a:bodyPr/>
          <a:lstStyle/>
          <a:p>
            <a:r>
              <a:rPr lang="en-US" dirty="0"/>
              <a:t>How Vector Databases Work with Machine Learning Pipelines</a:t>
            </a:r>
            <a:endParaRPr lang="en-IN" dirty="0"/>
          </a:p>
        </p:txBody>
      </p:sp>
      <p:sp>
        <p:nvSpPr>
          <p:cNvPr id="4" name="Rectangle 1">
            <a:extLst>
              <a:ext uri="{FF2B5EF4-FFF2-40B4-BE49-F238E27FC236}">
                <a16:creationId xmlns:a16="http://schemas.microsoft.com/office/drawing/2014/main" id="{B506AB03-7FBD-4E34-B465-7A42E8C79434}"/>
              </a:ext>
            </a:extLst>
          </p:cNvPr>
          <p:cNvSpPr>
            <a:spLocks noGrp="1" noChangeArrowheads="1"/>
          </p:cNvSpPr>
          <p:nvPr>
            <p:ph idx="1"/>
          </p:nvPr>
        </p:nvSpPr>
        <p:spPr bwMode="auto">
          <a:xfrm>
            <a:off x="838200" y="2400856"/>
            <a:ext cx="10515600"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Embedding Generation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First, data (e.g., text, images) is converted into embeddings using a machine learning model. The embeddings are vectors that capture the essential features of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Storage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The embeddings are stored in the vector database, along with any associated metadata (e.g., item ID, description) to help with contextual information retrieval.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Querying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When a query (e.g., a user’s text input or image) is converted into a vector, the vector database performs a similarity search, returning the most similar vectors stored in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Application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The retrieved results are then used in applications like recommendation systems, content-based filtering, or clustering for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493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EB9A-20AB-43EC-A385-3BDF034DDE08}"/>
              </a:ext>
            </a:extLst>
          </p:cNvPr>
          <p:cNvSpPr>
            <a:spLocks noGrp="1"/>
          </p:cNvSpPr>
          <p:nvPr>
            <p:ph type="title"/>
          </p:nvPr>
        </p:nvSpPr>
        <p:spPr/>
        <p:txBody>
          <a:bodyPr/>
          <a:lstStyle/>
          <a:p>
            <a:r>
              <a:rPr lang="en-US" dirty="0"/>
              <a:t>Tokenization</a:t>
            </a:r>
            <a:endParaRPr lang="en-IN" dirty="0"/>
          </a:p>
        </p:txBody>
      </p:sp>
      <p:sp>
        <p:nvSpPr>
          <p:cNvPr id="3" name="Content Placeholder 2">
            <a:extLst>
              <a:ext uri="{FF2B5EF4-FFF2-40B4-BE49-F238E27FC236}">
                <a16:creationId xmlns:a16="http://schemas.microsoft.com/office/drawing/2014/main" id="{1D2D7845-B9E0-4541-BA46-48A25FBEE114}"/>
              </a:ext>
            </a:extLst>
          </p:cNvPr>
          <p:cNvSpPr>
            <a:spLocks noGrp="1"/>
          </p:cNvSpPr>
          <p:nvPr>
            <p:ph idx="1"/>
          </p:nvPr>
        </p:nvSpPr>
        <p:spPr/>
        <p:txBody>
          <a:bodyPr>
            <a:normAutofit fontScale="85000" lnSpcReduction="20000"/>
          </a:bodyPr>
          <a:lstStyle/>
          <a:p>
            <a:r>
              <a:rPr lang="en-US" dirty="0"/>
              <a:t>Tokenization is the process of breaking down text into smaller units, or "tokens," which can then be processed by machine learning or natural language processing (NLP) models. There are various levels of tokenization, depending on how granular you want the analysis to be, including character-level, word-level, sentence-level, and paragraph-level tokenization. </a:t>
            </a:r>
          </a:p>
          <a:p>
            <a:pPr lvl="1"/>
            <a:r>
              <a:rPr lang="en-IN" dirty="0"/>
              <a:t>Character-Level Tokenization</a:t>
            </a:r>
          </a:p>
          <a:p>
            <a:pPr lvl="1"/>
            <a:r>
              <a:rPr lang="en-IN" dirty="0"/>
              <a:t>Word-Level Tokenization</a:t>
            </a:r>
          </a:p>
          <a:p>
            <a:pPr lvl="1"/>
            <a:r>
              <a:rPr lang="en-IN" dirty="0"/>
              <a:t>Sentence-Level Tokenization</a:t>
            </a:r>
          </a:p>
          <a:p>
            <a:pPr lvl="1"/>
            <a:r>
              <a:rPr lang="en-IN" dirty="0"/>
              <a:t>Paragraph-Level Tokenization</a:t>
            </a:r>
          </a:p>
          <a:p>
            <a:pPr lvl="1"/>
            <a:r>
              <a:rPr lang="en-IN" dirty="0" err="1"/>
              <a:t>Subword</a:t>
            </a:r>
            <a:r>
              <a:rPr lang="en-IN" dirty="0"/>
              <a:t> Tokenization</a:t>
            </a:r>
          </a:p>
          <a:p>
            <a:pPr lvl="1"/>
            <a:r>
              <a:rPr lang="en-IN" dirty="0"/>
              <a:t>Morphological Tokenization</a:t>
            </a:r>
          </a:p>
          <a:p>
            <a:pPr lvl="1"/>
            <a:r>
              <a:rPr lang="en-IN" dirty="0"/>
              <a:t>N-Gram Tokenization</a:t>
            </a:r>
          </a:p>
          <a:p>
            <a:pPr lvl="1"/>
            <a:r>
              <a:rPr lang="en-IN" dirty="0"/>
              <a:t>Syllable-Level Tokenization</a:t>
            </a:r>
          </a:p>
          <a:p>
            <a:pPr lvl="1"/>
            <a:r>
              <a:rPr lang="en-IN" dirty="0"/>
              <a:t>Entity-Level Tokenization</a:t>
            </a:r>
          </a:p>
          <a:p>
            <a:pPr lvl="1"/>
            <a:r>
              <a:rPr lang="en-IN" dirty="0"/>
              <a:t>Regex-Based Tokenization</a:t>
            </a:r>
          </a:p>
          <a:p>
            <a:pPr marL="457200" lvl="1" indent="0">
              <a:buNone/>
            </a:pPr>
            <a:endParaRPr lang="en-IN" dirty="0"/>
          </a:p>
        </p:txBody>
      </p:sp>
    </p:spTree>
    <p:extLst>
      <p:ext uri="{BB962C8B-B14F-4D97-AF65-F5344CB8AC3E}">
        <p14:creationId xmlns:p14="http://schemas.microsoft.com/office/powerpoint/2010/main" val="778394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13BB-6915-4A7D-B644-7CEB37F19846}"/>
              </a:ext>
            </a:extLst>
          </p:cNvPr>
          <p:cNvSpPr>
            <a:spLocks noGrp="1"/>
          </p:cNvSpPr>
          <p:nvPr>
            <p:ph type="title"/>
          </p:nvPr>
        </p:nvSpPr>
        <p:spPr/>
        <p:txBody>
          <a:bodyPr/>
          <a:lstStyle/>
          <a:p>
            <a:r>
              <a:rPr lang="en-US" dirty="0"/>
              <a:t>Example: Basic Workflow of Using a Vector Database for Semantic Search</a:t>
            </a:r>
            <a:endParaRPr lang="en-IN" dirty="0"/>
          </a:p>
        </p:txBody>
      </p:sp>
      <p:sp>
        <p:nvSpPr>
          <p:cNvPr id="4" name="Rectangle 1">
            <a:extLst>
              <a:ext uri="{FF2B5EF4-FFF2-40B4-BE49-F238E27FC236}">
                <a16:creationId xmlns:a16="http://schemas.microsoft.com/office/drawing/2014/main" id="{C57ADB70-7B5E-4721-893F-C6A34BE537FA}"/>
              </a:ext>
            </a:extLst>
          </p:cNvPr>
          <p:cNvSpPr>
            <a:spLocks noGrp="1" noChangeArrowheads="1"/>
          </p:cNvSpPr>
          <p:nvPr>
            <p:ph idx="1"/>
          </p:nvPr>
        </p:nvSpPr>
        <p:spPr bwMode="auto">
          <a:xfrm>
            <a:off x="838200" y="2585521"/>
            <a:ext cx="1051560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Preparation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Text data (e.g., articles, product descriptions) is transformed into embeddings using a language model like BERT.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Storage in Vector Database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The embeddings are saved in a vector database like Pinecone or Milvus.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Query Processing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A user inputs a search query, which is also converted into an embedding.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Similarity Search</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The vector database performs a similarity search to find the top N closest embeddings to the query vector.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Result Presentation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The results are returned to the user, showing the most relevant documents or products based on semantic similarity.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2546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FEFE-4335-41CC-9CF1-D10FBC1EB368}"/>
              </a:ext>
            </a:extLst>
          </p:cNvPr>
          <p:cNvSpPr>
            <a:spLocks noGrp="1"/>
          </p:cNvSpPr>
          <p:nvPr>
            <p:ph type="title"/>
          </p:nvPr>
        </p:nvSpPr>
        <p:spPr/>
        <p:txBody>
          <a:bodyPr/>
          <a:lstStyle/>
          <a:p>
            <a:r>
              <a:rPr lang="en-US" dirty="0"/>
              <a:t>Why NOT regular Databases</a:t>
            </a:r>
            <a:endParaRPr lang="en-IN" dirty="0"/>
          </a:p>
        </p:txBody>
      </p:sp>
      <p:sp>
        <p:nvSpPr>
          <p:cNvPr id="3" name="Content Placeholder 2">
            <a:extLst>
              <a:ext uri="{FF2B5EF4-FFF2-40B4-BE49-F238E27FC236}">
                <a16:creationId xmlns:a16="http://schemas.microsoft.com/office/drawing/2014/main" id="{758B27B7-BAAC-418C-A2B7-035C1A64161A}"/>
              </a:ext>
            </a:extLst>
          </p:cNvPr>
          <p:cNvSpPr>
            <a:spLocks noGrp="1"/>
          </p:cNvSpPr>
          <p:nvPr>
            <p:ph idx="1"/>
          </p:nvPr>
        </p:nvSpPr>
        <p:spPr/>
        <p:txBody>
          <a:bodyPr>
            <a:normAutofit fontScale="92500" lnSpcReduction="10000"/>
          </a:bodyPr>
          <a:lstStyle/>
          <a:p>
            <a:pPr algn="just"/>
            <a:r>
              <a:rPr lang="en-IN" dirty="0"/>
              <a:t>Regular databases, like relational databases (e.g., MySQL, PostgreSQL) and NoSQL databases (e.g., MongoDB), are not optimized for handling vector data due to the following reasons:</a:t>
            </a:r>
          </a:p>
          <a:p>
            <a:pPr marL="0" indent="0" algn="just">
              <a:buNone/>
            </a:pPr>
            <a:r>
              <a:rPr lang="en-US" b="1" dirty="0"/>
              <a:t>1. Lack of Support for High-Dimensional Data Operations</a:t>
            </a:r>
          </a:p>
          <a:p>
            <a:pPr algn="just"/>
            <a:r>
              <a:rPr lang="en-US" b="1" dirty="0"/>
              <a:t>Vector Representation</a:t>
            </a:r>
            <a:r>
              <a:rPr lang="en-US" dirty="0"/>
              <a:t>: Vectors, especially embeddings from machine learning models, are high-dimensional numeric arrays (often hundreds or thousands of dimensions). Regular databases are not optimized for storing and manipulating these high-dimensional vectors.</a:t>
            </a:r>
          </a:p>
          <a:p>
            <a:pPr algn="just"/>
            <a:r>
              <a:rPr lang="en-US" b="1" dirty="0"/>
              <a:t>Complexity of Operations</a:t>
            </a:r>
            <a:r>
              <a:rPr lang="en-US" dirty="0"/>
              <a:t>: Operations on vectors, such as similarity search, require complex mathematical calculations like cosine similarity, Euclidean distance, or dot product, which are computationally intensive in high-dimensional spaces.</a:t>
            </a:r>
          </a:p>
          <a:p>
            <a:pPr algn="just"/>
            <a:endParaRPr lang="en-IN" dirty="0"/>
          </a:p>
        </p:txBody>
      </p:sp>
    </p:spTree>
    <p:extLst>
      <p:ext uri="{BB962C8B-B14F-4D97-AF65-F5344CB8AC3E}">
        <p14:creationId xmlns:p14="http://schemas.microsoft.com/office/powerpoint/2010/main" val="3097603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32959-6EDF-41E9-B11F-20537A575F85}"/>
              </a:ext>
            </a:extLst>
          </p:cNvPr>
          <p:cNvSpPr>
            <a:spLocks noGrp="1"/>
          </p:cNvSpPr>
          <p:nvPr>
            <p:ph type="title"/>
          </p:nvPr>
        </p:nvSpPr>
        <p:spPr/>
        <p:txBody>
          <a:bodyPr/>
          <a:lstStyle/>
          <a:p>
            <a:r>
              <a:rPr lang="en-US" dirty="0"/>
              <a:t>Why NOT regular Databases</a:t>
            </a:r>
            <a:endParaRPr lang="en-IN" dirty="0"/>
          </a:p>
        </p:txBody>
      </p:sp>
      <p:sp>
        <p:nvSpPr>
          <p:cNvPr id="3" name="Content Placeholder 2">
            <a:extLst>
              <a:ext uri="{FF2B5EF4-FFF2-40B4-BE49-F238E27FC236}">
                <a16:creationId xmlns:a16="http://schemas.microsoft.com/office/drawing/2014/main" id="{7218897E-156E-4A92-8441-F79FCE903E8E}"/>
              </a:ext>
            </a:extLst>
          </p:cNvPr>
          <p:cNvSpPr>
            <a:spLocks noGrp="1"/>
          </p:cNvSpPr>
          <p:nvPr>
            <p:ph idx="1"/>
          </p:nvPr>
        </p:nvSpPr>
        <p:spPr/>
        <p:txBody>
          <a:bodyPr>
            <a:normAutofit fontScale="62500" lnSpcReduction="20000"/>
          </a:bodyPr>
          <a:lstStyle/>
          <a:p>
            <a:pPr marL="0" indent="0" algn="just">
              <a:buNone/>
            </a:pPr>
            <a:r>
              <a:rPr lang="en-US" b="1" dirty="0"/>
              <a:t>2. Inefficient Similarity Search</a:t>
            </a:r>
          </a:p>
          <a:p>
            <a:pPr algn="just"/>
            <a:r>
              <a:rPr lang="en-US" b="1" dirty="0"/>
              <a:t>Nearest Neighbor Search</a:t>
            </a:r>
            <a:r>
              <a:rPr lang="en-US" dirty="0"/>
              <a:t>: In many AI/ML applications, the goal is to find the "nearest neighbors" of a query vector, which involves comparing the query vector with each vector in the database. Traditional databases perform poorly on this type of search due to the lack of optimized indexing for high-dimensional data.</a:t>
            </a:r>
          </a:p>
          <a:p>
            <a:pPr algn="just"/>
            <a:r>
              <a:rPr lang="en-US" b="1" dirty="0"/>
              <a:t>Indexing Limitations</a:t>
            </a:r>
            <a:r>
              <a:rPr lang="en-US" dirty="0"/>
              <a:t>: Traditional databases use indexes (like B-trees or hash indexes) for efficient lookup, but these indexing methods are ineffective for nearest neighbor search in high-dimensional space. Vector databases use specialized indexing techniques (e.g., Approximate Nearest Neighbor or ANN algorithms) that allow for faster, approximate similarity search.</a:t>
            </a:r>
          </a:p>
          <a:p>
            <a:pPr marL="0" indent="0" algn="just">
              <a:buNone/>
            </a:pPr>
            <a:r>
              <a:rPr lang="en-US" b="1" dirty="0"/>
              <a:t>3. Scalability and Performance Issues</a:t>
            </a:r>
          </a:p>
          <a:p>
            <a:pPr algn="just"/>
            <a:r>
              <a:rPr lang="en-US" b="1" dirty="0"/>
              <a:t>High-Dimensionality and Curse of Dimensionality</a:t>
            </a:r>
            <a:r>
              <a:rPr lang="en-US" dirty="0"/>
              <a:t>: As the number of dimensions increases, the volume of the space increases exponentially. This phenomenon, known as the curse of dimensionality, makes traditional databases extremely slow for high-dimensional vector data, as they end up having to perform a brute-force search over all data points.</a:t>
            </a:r>
          </a:p>
          <a:p>
            <a:pPr algn="just"/>
            <a:r>
              <a:rPr lang="en-US" b="1" dirty="0"/>
              <a:t>Memory and CPU Usage</a:t>
            </a:r>
            <a:r>
              <a:rPr lang="en-US" dirty="0"/>
              <a:t>: Performing similarity calculations on high-dimensional vectors requires substantial CPU and memory resources. Regular databases are not designed to efficiently allocate resources for such operations, which leads to performance bottlenecks.</a:t>
            </a:r>
          </a:p>
          <a:p>
            <a:pPr algn="just"/>
            <a:endParaRPr lang="en-IN" dirty="0"/>
          </a:p>
        </p:txBody>
      </p:sp>
    </p:spTree>
    <p:extLst>
      <p:ext uri="{BB962C8B-B14F-4D97-AF65-F5344CB8AC3E}">
        <p14:creationId xmlns:p14="http://schemas.microsoft.com/office/powerpoint/2010/main" val="1161448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436FC-E892-45EC-AEE9-2C831D4CC90F}"/>
              </a:ext>
            </a:extLst>
          </p:cNvPr>
          <p:cNvSpPr>
            <a:spLocks noGrp="1"/>
          </p:cNvSpPr>
          <p:nvPr>
            <p:ph type="title"/>
          </p:nvPr>
        </p:nvSpPr>
        <p:spPr/>
        <p:txBody>
          <a:bodyPr/>
          <a:lstStyle/>
          <a:p>
            <a:r>
              <a:rPr lang="en-US" dirty="0"/>
              <a:t>Why NOT regular Databases</a:t>
            </a:r>
            <a:endParaRPr lang="en-IN" dirty="0"/>
          </a:p>
        </p:txBody>
      </p:sp>
      <p:sp>
        <p:nvSpPr>
          <p:cNvPr id="3" name="Content Placeholder 2">
            <a:extLst>
              <a:ext uri="{FF2B5EF4-FFF2-40B4-BE49-F238E27FC236}">
                <a16:creationId xmlns:a16="http://schemas.microsoft.com/office/drawing/2014/main" id="{2AB07DDA-DDA5-4329-9707-50738065AC30}"/>
              </a:ext>
            </a:extLst>
          </p:cNvPr>
          <p:cNvSpPr>
            <a:spLocks noGrp="1"/>
          </p:cNvSpPr>
          <p:nvPr>
            <p:ph idx="1"/>
          </p:nvPr>
        </p:nvSpPr>
        <p:spPr/>
        <p:txBody>
          <a:bodyPr>
            <a:normAutofit fontScale="62500" lnSpcReduction="20000"/>
          </a:bodyPr>
          <a:lstStyle/>
          <a:p>
            <a:pPr marL="0" indent="0">
              <a:buNone/>
            </a:pPr>
            <a:r>
              <a:rPr lang="en-US" b="1" dirty="0"/>
              <a:t>4. Lack of Specialized Indexing for Approximate Search</a:t>
            </a:r>
          </a:p>
          <a:p>
            <a:r>
              <a:rPr lang="en-US" b="1" dirty="0"/>
              <a:t>Exact vs. Approximate Search</a:t>
            </a:r>
            <a:r>
              <a:rPr lang="en-US" dirty="0"/>
              <a:t>: Regular databases typically perform exact search operations. However, in many vector-based applications (like recommendation systems or semantic search), exact matches are unnecessary; approximate nearest neighbor (ANN) search is sufficient and much faster. Vector databases use ANN algorithms (such as HNSW, FAISS, or ANNOY), which trade off a small degree of accuracy for significant performance gains.</a:t>
            </a:r>
          </a:p>
          <a:p>
            <a:r>
              <a:rPr lang="en-US" b="1" dirty="0"/>
              <a:t>High Query Latency</a:t>
            </a:r>
            <a:r>
              <a:rPr lang="en-US" dirty="0"/>
              <a:t>: Without specialized indexes for ANN, traditional databases suffer from high query latency when working with vectors, making them unsuitable for real-time applications like image search or voice recognition.</a:t>
            </a:r>
          </a:p>
          <a:p>
            <a:pPr marL="0" indent="0">
              <a:buNone/>
            </a:pPr>
            <a:r>
              <a:rPr lang="en-US" b="1" dirty="0"/>
              <a:t>5. Inefficiency in Handling Unstructured Data</a:t>
            </a:r>
          </a:p>
          <a:p>
            <a:r>
              <a:rPr lang="en-US" b="1" dirty="0"/>
              <a:t>Embedding Metadata</a:t>
            </a:r>
            <a:r>
              <a:rPr lang="en-US" dirty="0"/>
              <a:t>: Each vector often has associated metadata (like item IDs, labels, or tags) that provides context to the embedding. While regular databases can store this metadata, they cannot effectively combine it with high-dimensional vector data in a way that enables efficient similarity search and retrieval.</a:t>
            </a:r>
          </a:p>
          <a:p>
            <a:r>
              <a:rPr lang="en-US" b="1" dirty="0"/>
              <a:t>Data Transformation and Preprocessing</a:t>
            </a:r>
            <a:r>
              <a:rPr lang="en-US" dirty="0"/>
              <a:t>: In applications like image or text search, unstructured data (e.g., images, text) is converted into vector representations (embeddings). Regular databases are not designed to natively support this type of data transformation, requiring additional systems to preprocess and store these embeddings.</a:t>
            </a:r>
          </a:p>
          <a:p>
            <a:endParaRPr lang="en-IN" dirty="0"/>
          </a:p>
        </p:txBody>
      </p:sp>
    </p:spTree>
    <p:extLst>
      <p:ext uri="{BB962C8B-B14F-4D97-AF65-F5344CB8AC3E}">
        <p14:creationId xmlns:p14="http://schemas.microsoft.com/office/powerpoint/2010/main" val="1944928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0480F-9B13-47C3-9E71-A7CCC625A95E}"/>
              </a:ext>
            </a:extLst>
          </p:cNvPr>
          <p:cNvSpPr>
            <a:spLocks noGrp="1"/>
          </p:cNvSpPr>
          <p:nvPr>
            <p:ph type="title"/>
          </p:nvPr>
        </p:nvSpPr>
        <p:spPr/>
        <p:txBody>
          <a:bodyPr/>
          <a:lstStyle/>
          <a:p>
            <a:r>
              <a:rPr lang="en-US" dirty="0"/>
              <a:t>Why NOT regular Databases</a:t>
            </a:r>
            <a:endParaRPr lang="en-IN" dirty="0"/>
          </a:p>
        </p:txBody>
      </p:sp>
      <p:sp>
        <p:nvSpPr>
          <p:cNvPr id="3" name="Content Placeholder 2">
            <a:extLst>
              <a:ext uri="{FF2B5EF4-FFF2-40B4-BE49-F238E27FC236}">
                <a16:creationId xmlns:a16="http://schemas.microsoft.com/office/drawing/2014/main" id="{C9DCDCE7-68D4-4255-830E-3DB095698AAE}"/>
              </a:ext>
            </a:extLst>
          </p:cNvPr>
          <p:cNvSpPr>
            <a:spLocks noGrp="1"/>
          </p:cNvSpPr>
          <p:nvPr>
            <p:ph idx="1"/>
          </p:nvPr>
        </p:nvSpPr>
        <p:spPr/>
        <p:txBody>
          <a:bodyPr/>
          <a:lstStyle/>
          <a:p>
            <a:pPr marL="0" indent="0" algn="just">
              <a:buNone/>
            </a:pPr>
            <a:r>
              <a:rPr lang="en-US" b="1" dirty="0"/>
              <a:t>6. Real-Time Similarity and Ranking</a:t>
            </a:r>
          </a:p>
          <a:p>
            <a:pPr algn="just"/>
            <a:r>
              <a:rPr lang="en-US" b="1" dirty="0"/>
              <a:t>Ranked Retrieval</a:t>
            </a:r>
            <a:r>
              <a:rPr lang="en-US" dirty="0"/>
              <a:t>: In many applications, results need to be ranked based on their similarity to the query. Traditional databases lack efficient mechanisms for ranking results based on vector similarity, especially in high dimensions.</a:t>
            </a:r>
          </a:p>
          <a:p>
            <a:pPr algn="just"/>
            <a:r>
              <a:rPr lang="en-US" b="1" dirty="0"/>
              <a:t>Dynamic Embedding Updates</a:t>
            </a:r>
            <a:r>
              <a:rPr lang="en-US" dirty="0"/>
              <a:t>: Applications that frequently update embeddings (e.g., real-time recommendation engines) require efficient storage and retrieval. Regular databases are not designed for frequent high-dimensional updates and can become slow and inefficient over time as the data changes.</a:t>
            </a:r>
          </a:p>
          <a:p>
            <a:pPr algn="just"/>
            <a:endParaRPr lang="en-IN" dirty="0"/>
          </a:p>
        </p:txBody>
      </p:sp>
    </p:spTree>
    <p:extLst>
      <p:ext uri="{BB962C8B-B14F-4D97-AF65-F5344CB8AC3E}">
        <p14:creationId xmlns:p14="http://schemas.microsoft.com/office/powerpoint/2010/main" val="35896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B17A-B744-4ADB-BA54-FE710495DC7E}"/>
              </a:ext>
            </a:extLst>
          </p:cNvPr>
          <p:cNvSpPr>
            <a:spLocks noGrp="1"/>
          </p:cNvSpPr>
          <p:nvPr>
            <p:ph type="title"/>
          </p:nvPr>
        </p:nvSpPr>
        <p:spPr>
          <a:xfrm>
            <a:off x="632012" y="1924983"/>
            <a:ext cx="10515600" cy="1325563"/>
          </a:xfrm>
        </p:spPr>
        <p:txBody>
          <a:bodyPr/>
          <a:lstStyle/>
          <a:p>
            <a:r>
              <a:rPr lang="en-US" dirty="0"/>
              <a:t>Transfer Learning</a:t>
            </a:r>
            <a:endParaRPr lang="en-IN" dirty="0"/>
          </a:p>
        </p:txBody>
      </p:sp>
    </p:spTree>
    <p:extLst>
      <p:ext uri="{BB962C8B-B14F-4D97-AF65-F5344CB8AC3E}">
        <p14:creationId xmlns:p14="http://schemas.microsoft.com/office/powerpoint/2010/main" val="1848264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4211A-8D98-4216-B91B-288FBE563892}"/>
              </a:ext>
            </a:extLst>
          </p:cNvPr>
          <p:cNvSpPr>
            <a:spLocks noGrp="1"/>
          </p:cNvSpPr>
          <p:nvPr>
            <p:ph type="title"/>
          </p:nvPr>
        </p:nvSpPr>
        <p:spPr/>
        <p:txBody>
          <a:bodyPr/>
          <a:lstStyle/>
          <a:p>
            <a:r>
              <a:rPr lang="en-US" dirty="0"/>
              <a:t>Transfer learning</a:t>
            </a:r>
            <a:endParaRPr lang="en-IN" dirty="0"/>
          </a:p>
        </p:txBody>
      </p:sp>
      <p:sp>
        <p:nvSpPr>
          <p:cNvPr id="3" name="Content Placeholder 2">
            <a:extLst>
              <a:ext uri="{FF2B5EF4-FFF2-40B4-BE49-F238E27FC236}">
                <a16:creationId xmlns:a16="http://schemas.microsoft.com/office/drawing/2014/main" id="{8AB61599-0BCC-47F2-9866-DB56CFDC3161}"/>
              </a:ext>
            </a:extLst>
          </p:cNvPr>
          <p:cNvSpPr>
            <a:spLocks noGrp="1"/>
          </p:cNvSpPr>
          <p:nvPr>
            <p:ph idx="1"/>
          </p:nvPr>
        </p:nvSpPr>
        <p:spPr/>
        <p:txBody>
          <a:bodyPr/>
          <a:lstStyle/>
          <a:p>
            <a:r>
              <a:rPr lang="en-US" dirty="0"/>
              <a:t>Transfer learning is a machine learning technique where a model developed for a specific task is reused as the starting point for a model on a second, related task. Instead of training a model from scratch on a large dataset, transfer learning allows the use of a pre-trained model as a foundation, which is then fine-tuned for the specific requirements of a new task.</a:t>
            </a:r>
          </a:p>
          <a:p>
            <a:endParaRPr lang="en-IN" dirty="0"/>
          </a:p>
        </p:txBody>
      </p:sp>
    </p:spTree>
    <p:extLst>
      <p:ext uri="{BB962C8B-B14F-4D97-AF65-F5344CB8AC3E}">
        <p14:creationId xmlns:p14="http://schemas.microsoft.com/office/powerpoint/2010/main" val="3061225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D4D8-248C-43B9-89F3-BD0148BEC2F9}"/>
              </a:ext>
            </a:extLst>
          </p:cNvPr>
          <p:cNvSpPr>
            <a:spLocks noGrp="1"/>
          </p:cNvSpPr>
          <p:nvPr>
            <p:ph type="title"/>
          </p:nvPr>
        </p:nvSpPr>
        <p:spPr/>
        <p:txBody>
          <a:bodyPr/>
          <a:lstStyle/>
          <a:p>
            <a:r>
              <a:rPr lang="en-GB" dirty="0"/>
              <a:t>Benefits of transfer Learning </a:t>
            </a:r>
            <a:endParaRPr lang="en-IN" dirty="0"/>
          </a:p>
        </p:txBody>
      </p:sp>
      <p:sp>
        <p:nvSpPr>
          <p:cNvPr id="3" name="Content Placeholder 2">
            <a:extLst>
              <a:ext uri="{FF2B5EF4-FFF2-40B4-BE49-F238E27FC236}">
                <a16:creationId xmlns:a16="http://schemas.microsoft.com/office/drawing/2014/main" id="{A04D350A-AC36-4BC9-8006-116C11145EEB}"/>
              </a:ext>
            </a:extLst>
          </p:cNvPr>
          <p:cNvSpPr>
            <a:spLocks noGrp="1"/>
          </p:cNvSpPr>
          <p:nvPr>
            <p:ph idx="1"/>
          </p:nvPr>
        </p:nvSpPr>
        <p:spPr/>
        <p:txBody>
          <a:bodyPr>
            <a:normAutofit fontScale="70000" lnSpcReduction="20000"/>
          </a:bodyPr>
          <a:lstStyle/>
          <a:p>
            <a:pPr marL="0" lvl="0" indent="0" algn="just">
              <a:spcBef>
                <a:spcPts val="0"/>
              </a:spcBef>
              <a:buClr>
                <a:schemeClr val="dk1"/>
              </a:buClr>
              <a:buSzPct val="84615"/>
              <a:buNone/>
            </a:pPr>
            <a:r>
              <a:rPr lang="en-US" b="1" dirty="0">
                <a:solidFill>
                  <a:schemeClr val="dk1"/>
                </a:solidFill>
              </a:rPr>
              <a:t>Reduced Training Time:</a:t>
            </a:r>
            <a:r>
              <a:rPr lang="en-US" dirty="0">
                <a:solidFill>
                  <a:schemeClr val="dk1"/>
                </a:solidFill>
              </a:rPr>
              <a:t> By leveraging pre-trained models, you can significantly reduce the time required to train a new model from scratch. This is particularly beneficial for complex models like deep neural networks.</a:t>
            </a:r>
          </a:p>
          <a:p>
            <a:pPr marL="0" lvl="0" indent="0" algn="just">
              <a:spcBef>
                <a:spcPts val="1200"/>
              </a:spcBef>
              <a:buClr>
                <a:schemeClr val="dk1"/>
              </a:buClr>
              <a:buSzPct val="84615"/>
              <a:buNone/>
            </a:pPr>
            <a:r>
              <a:rPr lang="en-US" b="1" dirty="0">
                <a:solidFill>
                  <a:schemeClr val="dk1"/>
                </a:solidFill>
              </a:rPr>
              <a:t>Improved Performance:</a:t>
            </a:r>
            <a:r>
              <a:rPr lang="en-US" dirty="0">
                <a:solidFill>
                  <a:schemeClr val="dk1"/>
                </a:solidFill>
              </a:rPr>
              <a:t> Pre-trained models often achieve better performance than models trained from scratch, especially when dealing with limited data. The knowledge captured in the pre-trained model can help the new model generalize better to unseen data.</a:t>
            </a:r>
          </a:p>
          <a:p>
            <a:pPr marL="0" lvl="0" indent="0" algn="just">
              <a:spcBef>
                <a:spcPts val="1200"/>
              </a:spcBef>
              <a:buClr>
                <a:schemeClr val="dk1"/>
              </a:buClr>
              <a:buSzPct val="84615"/>
              <a:buNone/>
            </a:pPr>
            <a:r>
              <a:rPr lang="en-US" b="1" dirty="0">
                <a:solidFill>
                  <a:schemeClr val="dk1"/>
                </a:solidFill>
              </a:rPr>
              <a:t>Lower Data Requirements:</a:t>
            </a:r>
            <a:r>
              <a:rPr lang="en-US" dirty="0">
                <a:solidFill>
                  <a:schemeClr val="dk1"/>
                </a:solidFill>
              </a:rPr>
              <a:t> Transfer learning can be effective even with small datasets. The pre-trained model provides a strong foundation, allowing the new model to learn from a smaller amount of data.</a:t>
            </a:r>
          </a:p>
          <a:p>
            <a:pPr marL="0" lvl="0" indent="0" algn="just">
              <a:spcBef>
                <a:spcPts val="1200"/>
              </a:spcBef>
              <a:buClr>
                <a:schemeClr val="dk1"/>
              </a:buClr>
              <a:buSzPct val="84615"/>
              <a:buNone/>
            </a:pPr>
            <a:r>
              <a:rPr lang="en-US" b="1" dirty="0">
                <a:solidFill>
                  <a:schemeClr val="dk1"/>
                </a:solidFill>
              </a:rPr>
              <a:t>Increased Accessibility:</a:t>
            </a:r>
            <a:r>
              <a:rPr lang="en-US" dirty="0">
                <a:solidFill>
                  <a:schemeClr val="dk1"/>
                </a:solidFill>
              </a:rPr>
              <a:t> Transfer learning makes advanced machine learning techniques more accessible to researchers and developers with limited resources. By using pre-trained models, you can build complex models without the need for extensive data or computational power.</a:t>
            </a:r>
          </a:p>
          <a:p>
            <a:pPr marL="0" lvl="0" indent="0" algn="just">
              <a:spcBef>
                <a:spcPts val="1200"/>
              </a:spcBef>
              <a:buClr>
                <a:schemeClr val="dk1"/>
              </a:buClr>
              <a:buSzPct val="84615"/>
              <a:buNone/>
            </a:pPr>
            <a:r>
              <a:rPr lang="en-US" b="1" dirty="0">
                <a:solidFill>
                  <a:schemeClr val="dk1"/>
                </a:solidFill>
              </a:rPr>
              <a:t>Enhanced Generalization:</a:t>
            </a:r>
            <a:r>
              <a:rPr lang="en-US" dirty="0">
                <a:solidFill>
                  <a:schemeClr val="dk1"/>
                </a:solidFill>
              </a:rPr>
              <a:t> Pre-trained models often have a broader understanding of the underlying features and patterns in the data. This can help the new model generalize better to unseen data, leading to improved performance on new tasks.</a:t>
            </a:r>
          </a:p>
          <a:p>
            <a:endParaRPr lang="en-IN" dirty="0"/>
          </a:p>
        </p:txBody>
      </p:sp>
    </p:spTree>
    <p:extLst>
      <p:ext uri="{BB962C8B-B14F-4D97-AF65-F5344CB8AC3E}">
        <p14:creationId xmlns:p14="http://schemas.microsoft.com/office/powerpoint/2010/main" val="3635149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6FEFE-0EEC-459B-A11C-DCCDB9BBA8D4}"/>
              </a:ext>
            </a:extLst>
          </p:cNvPr>
          <p:cNvSpPr>
            <a:spLocks noGrp="1"/>
          </p:cNvSpPr>
          <p:nvPr>
            <p:ph type="title"/>
          </p:nvPr>
        </p:nvSpPr>
        <p:spPr>
          <a:xfrm>
            <a:off x="685800" y="2766218"/>
            <a:ext cx="10515600" cy="1325563"/>
          </a:xfrm>
        </p:spPr>
        <p:txBody>
          <a:bodyPr/>
          <a:lstStyle/>
          <a:p>
            <a:r>
              <a:rPr lang="en-US" dirty="0"/>
              <a:t>Representation Learning</a:t>
            </a:r>
            <a:endParaRPr lang="en-IN" dirty="0"/>
          </a:p>
        </p:txBody>
      </p:sp>
    </p:spTree>
    <p:extLst>
      <p:ext uri="{BB962C8B-B14F-4D97-AF65-F5344CB8AC3E}">
        <p14:creationId xmlns:p14="http://schemas.microsoft.com/office/powerpoint/2010/main" val="1544412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A5975-5766-41B4-9AA7-917F8DFC0746}"/>
              </a:ext>
            </a:extLst>
          </p:cNvPr>
          <p:cNvSpPr>
            <a:spLocks noGrp="1"/>
          </p:cNvSpPr>
          <p:nvPr>
            <p:ph type="title"/>
          </p:nvPr>
        </p:nvSpPr>
        <p:spPr/>
        <p:txBody>
          <a:bodyPr/>
          <a:lstStyle/>
          <a:p>
            <a:r>
              <a:rPr lang="en-US" dirty="0"/>
              <a:t>Representation Learning</a:t>
            </a:r>
            <a:endParaRPr lang="en-IN" dirty="0"/>
          </a:p>
        </p:txBody>
      </p:sp>
      <p:sp>
        <p:nvSpPr>
          <p:cNvPr id="3" name="Content Placeholder 2">
            <a:extLst>
              <a:ext uri="{FF2B5EF4-FFF2-40B4-BE49-F238E27FC236}">
                <a16:creationId xmlns:a16="http://schemas.microsoft.com/office/drawing/2014/main" id="{173C3FE0-0772-4E0F-87F7-FB406E60A880}"/>
              </a:ext>
            </a:extLst>
          </p:cNvPr>
          <p:cNvSpPr>
            <a:spLocks noGrp="1"/>
          </p:cNvSpPr>
          <p:nvPr>
            <p:ph idx="1"/>
          </p:nvPr>
        </p:nvSpPr>
        <p:spPr/>
        <p:txBody>
          <a:bodyPr>
            <a:normAutofit lnSpcReduction="10000"/>
          </a:bodyPr>
          <a:lstStyle/>
          <a:p>
            <a:pPr algn="just"/>
            <a:r>
              <a:rPr lang="en-US" dirty="0"/>
              <a:t>Representation learning, also known as feature learning, is a type of machine learning technique where the system automatically discovers the representations needed for a task. Instead of relying on manually engineered features, representation learning algorithms learn to transform raw data into the representations that make it easier to perform the desired task, such as classification, regression, clustering, etc.</a:t>
            </a:r>
          </a:p>
          <a:p>
            <a:pPr lvl="1" algn="just"/>
            <a:r>
              <a:rPr lang="en-US" b="1" dirty="0"/>
              <a:t>Basic Concepts</a:t>
            </a:r>
          </a:p>
          <a:p>
            <a:pPr lvl="2" algn="just"/>
            <a:r>
              <a:rPr lang="en-US" b="1" dirty="0"/>
              <a:t>Raw Data</a:t>
            </a:r>
            <a:r>
              <a:rPr lang="en-US" dirty="0"/>
              <a:t>: The initial form of data that hasn't been transformed or processed, such as pixels in an image or words in a sentence.</a:t>
            </a:r>
          </a:p>
          <a:p>
            <a:pPr lvl="2" algn="just"/>
            <a:r>
              <a:rPr lang="en-US" b="1" dirty="0"/>
              <a:t>Features</a:t>
            </a:r>
            <a:r>
              <a:rPr lang="en-US" dirty="0"/>
              <a:t>: A feature is an individual measurable property or characteristic of a phenomenon being observed. In representation learning, the features are learned automatically from the data.</a:t>
            </a:r>
          </a:p>
          <a:p>
            <a:endParaRPr lang="en-IN" dirty="0"/>
          </a:p>
        </p:txBody>
      </p:sp>
    </p:spTree>
    <p:extLst>
      <p:ext uri="{BB962C8B-B14F-4D97-AF65-F5344CB8AC3E}">
        <p14:creationId xmlns:p14="http://schemas.microsoft.com/office/powerpoint/2010/main" val="2936192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3E25F-395C-41D1-888B-05DC57DF3833}"/>
              </a:ext>
            </a:extLst>
          </p:cNvPr>
          <p:cNvSpPr>
            <a:spLocks noGrp="1"/>
          </p:cNvSpPr>
          <p:nvPr>
            <p:ph type="title"/>
          </p:nvPr>
        </p:nvSpPr>
        <p:spPr/>
        <p:txBody>
          <a:bodyPr/>
          <a:lstStyle/>
          <a:p>
            <a:r>
              <a:rPr lang="en-IN" dirty="0"/>
              <a:t>Character-Level Tokenization</a:t>
            </a:r>
            <a:br>
              <a:rPr lang="en-IN" dirty="0"/>
            </a:br>
            <a:endParaRPr lang="en-IN" dirty="0"/>
          </a:p>
        </p:txBody>
      </p:sp>
      <p:sp>
        <p:nvSpPr>
          <p:cNvPr id="4" name="Rectangle 1">
            <a:extLst>
              <a:ext uri="{FF2B5EF4-FFF2-40B4-BE49-F238E27FC236}">
                <a16:creationId xmlns:a16="http://schemas.microsoft.com/office/drawing/2014/main" id="{71198511-B84E-40B9-A5C5-9DEDC07716BA}"/>
              </a:ext>
            </a:extLst>
          </p:cNvPr>
          <p:cNvSpPr>
            <a:spLocks noGrp="1" noChangeArrowheads="1"/>
          </p:cNvSpPr>
          <p:nvPr>
            <p:ph idx="1"/>
          </p:nvPr>
        </p:nvSpPr>
        <p:spPr bwMode="auto">
          <a:xfrm>
            <a:off x="838200" y="2016137"/>
            <a:ext cx="10515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 Each individual character in the text becomes a token.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the word "Hello", character-level tokens would be </a:t>
            </a:r>
            <a:r>
              <a:rPr kumimoji="0" lang="en-US" altLang="en-US" sz="1000" b="0" i="0" u="none" strike="noStrike" cap="none" normalizeH="0" baseline="0" dirty="0">
                <a:ln>
                  <a:noFill/>
                </a:ln>
                <a:solidFill>
                  <a:schemeClr val="tx1"/>
                </a:solidFill>
                <a:effectLst/>
                <a:latin typeface="Arial Unicode MS"/>
              </a:rPr>
              <a:t>['H', 'e', 'l', 'l', 'o’]</a:t>
            </a:r>
            <a:r>
              <a:rPr kumimoji="0" lang="en-US" altLang="en-US" sz="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Cases</a:t>
            </a:r>
            <a:r>
              <a:rPr kumimoji="0" lang="en-US" altLang="en-US" sz="1800" b="0" i="0" u="none" strike="noStrike" cap="none" normalizeH="0" baseline="0" dirty="0">
                <a:ln>
                  <a:noFill/>
                </a:ln>
                <a:solidFill>
                  <a:schemeClr val="tx1"/>
                </a:solidFill>
                <a:effectLst/>
                <a:latin typeface="Arial" panose="020B0604020202020204" pitchFamily="34" charset="0"/>
              </a:rPr>
              <a:t>: Useful for languages with complex character structures, such as Chinese or Arabic, where characters carry semantic meaning. It’s also helpful in text generation, spelling correction, and applications where minor textual variations (e.g., typos) need to be considered.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Pros</a:t>
            </a:r>
            <a:r>
              <a:rPr kumimoji="0" lang="en-US" altLang="en-US" sz="1800" b="0" i="0" u="none" strike="noStrike" cap="none" normalizeH="0" baseline="0" dirty="0">
                <a:ln>
                  <a:noFill/>
                </a:ln>
                <a:solidFill>
                  <a:schemeClr val="tx1"/>
                </a:solidFill>
                <a:effectLst/>
                <a:latin typeface="Arial" panose="020B0604020202020204" pitchFamily="34" charset="0"/>
              </a:rPr>
              <a:t>: Captures details at the finest level, making it adaptable to handling unknown words or spelling variations.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a:t>
            </a:r>
            <a:r>
              <a:rPr kumimoji="0" lang="en-US" altLang="en-US" sz="1800" b="0" i="0" u="none" strike="noStrike" cap="none" normalizeH="0" baseline="0" dirty="0">
                <a:ln>
                  <a:noFill/>
                </a:ln>
                <a:solidFill>
                  <a:schemeClr val="tx1"/>
                </a:solidFill>
                <a:effectLst/>
                <a:latin typeface="Arial" panose="020B0604020202020204" pitchFamily="34" charset="0"/>
              </a:rPr>
              <a:t>: Results in a large number of tokens, which can increase computational complexity and lead to issues like long sequence lengths in deep learning models. </a:t>
            </a:r>
          </a:p>
        </p:txBody>
      </p:sp>
    </p:spTree>
    <p:extLst>
      <p:ext uri="{BB962C8B-B14F-4D97-AF65-F5344CB8AC3E}">
        <p14:creationId xmlns:p14="http://schemas.microsoft.com/office/powerpoint/2010/main" val="2231986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D45F-28FE-4541-9168-E5404A00931E}"/>
              </a:ext>
            </a:extLst>
          </p:cNvPr>
          <p:cNvSpPr>
            <a:spLocks noGrp="1"/>
          </p:cNvSpPr>
          <p:nvPr>
            <p:ph type="title"/>
          </p:nvPr>
        </p:nvSpPr>
        <p:spPr/>
        <p:txBody>
          <a:bodyPr/>
          <a:lstStyle/>
          <a:p>
            <a:r>
              <a:rPr lang="en-US" dirty="0"/>
              <a:t>Latent Space</a:t>
            </a:r>
            <a:endParaRPr lang="en-IN" dirty="0"/>
          </a:p>
        </p:txBody>
      </p:sp>
      <p:sp>
        <p:nvSpPr>
          <p:cNvPr id="3" name="Content Placeholder 2">
            <a:extLst>
              <a:ext uri="{FF2B5EF4-FFF2-40B4-BE49-F238E27FC236}">
                <a16:creationId xmlns:a16="http://schemas.microsoft.com/office/drawing/2014/main" id="{840146B9-8563-4F46-AB49-3CD61774C638}"/>
              </a:ext>
            </a:extLst>
          </p:cNvPr>
          <p:cNvSpPr>
            <a:spLocks noGrp="1"/>
          </p:cNvSpPr>
          <p:nvPr>
            <p:ph idx="1"/>
          </p:nvPr>
        </p:nvSpPr>
        <p:spPr/>
        <p:txBody>
          <a:bodyPr>
            <a:normAutofit fontScale="92500" lnSpcReduction="20000"/>
          </a:bodyPr>
          <a:lstStyle/>
          <a:p>
            <a:r>
              <a:rPr lang="en-US" dirty="0"/>
              <a:t>Representation learning is a field within machine learning that focuses on learning efficient, meaningful, and often lower-dimensional representations of data, which can then be used for various tasks such as classification, clustering, or generation. These </a:t>
            </a:r>
            <a:r>
              <a:rPr lang="en-US" dirty="0" err="1"/>
              <a:t>representationns</a:t>
            </a:r>
            <a:r>
              <a:rPr lang="en-US" dirty="0"/>
              <a:t> often reside in what we refer to as a "latent space."</a:t>
            </a:r>
            <a:endParaRPr lang="en-IN" dirty="0"/>
          </a:p>
          <a:p>
            <a:endParaRPr lang="en-US" dirty="0"/>
          </a:p>
          <a:p>
            <a:pPr lvl="1"/>
            <a:r>
              <a:rPr lang="en-US" b="1" dirty="0"/>
              <a:t>Feature Space vs. Latent Space</a:t>
            </a:r>
          </a:p>
          <a:p>
            <a:pPr lvl="2"/>
            <a:r>
              <a:rPr lang="en-US" b="1" dirty="0"/>
              <a:t>Feature Space</a:t>
            </a:r>
            <a:r>
              <a:rPr lang="en-US" dirty="0"/>
              <a:t>: The feature space refers to the original space where the raw data is represented by its features or attributes. For instance, in image data, each pixel is a feature, so an image is represented by a vector of pixel values. This space can be very high-dimensional, especially for complex data like images, text, or audio.</a:t>
            </a:r>
          </a:p>
          <a:p>
            <a:pPr lvl="2"/>
            <a:r>
              <a:rPr lang="en-US" b="1" dirty="0"/>
              <a:t>Latent Space</a:t>
            </a:r>
            <a:r>
              <a:rPr lang="en-US" dirty="0"/>
              <a:t>: Latent space, on the other hand, is the transformed version of this feature space, typically lower-dimensional, where the model encodes the essential information needed to describe the data. It captures the underlying patterns or structures in the data, often in a way that is more efficient or more interpretable than the original feature space.</a:t>
            </a:r>
          </a:p>
          <a:p>
            <a:endParaRPr lang="en-IN" dirty="0"/>
          </a:p>
        </p:txBody>
      </p:sp>
    </p:spTree>
    <p:extLst>
      <p:ext uri="{BB962C8B-B14F-4D97-AF65-F5344CB8AC3E}">
        <p14:creationId xmlns:p14="http://schemas.microsoft.com/office/powerpoint/2010/main" val="3582584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ADA46-9514-47AF-B81D-2042160B180D}"/>
              </a:ext>
            </a:extLst>
          </p:cNvPr>
          <p:cNvSpPr>
            <a:spLocks noGrp="1"/>
          </p:cNvSpPr>
          <p:nvPr>
            <p:ph type="title"/>
          </p:nvPr>
        </p:nvSpPr>
        <p:spPr/>
        <p:txBody>
          <a:bodyPr/>
          <a:lstStyle/>
          <a:p>
            <a:r>
              <a:rPr lang="en-US" dirty="0"/>
              <a:t>How Latent Space Facilitates Representation Learning</a:t>
            </a:r>
            <a:endParaRPr lang="en-IN" dirty="0"/>
          </a:p>
        </p:txBody>
      </p:sp>
      <p:sp>
        <p:nvSpPr>
          <p:cNvPr id="4" name="Rectangle 1">
            <a:extLst>
              <a:ext uri="{FF2B5EF4-FFF2-40B4-BE49-F238E27FC236}">
                <a16:creationId xmlns:a16="http://schemas.microsoft.com/office/drawing/2014/main" id="{331375F2-2378-424F-815C-FBA082E42ED3}"/>
              </a:ext>
            </a:extLst>
          </p:cNvPr>
          <p:cNvSpPr>
            <a:spLocks noGrp="1" noChangeArrowheads="1"/>
          </p:cNvSpPr>
          <p:nvPr>
            <p:ph idx="1"/>
          </p:nvPr>
        </p:nvSpPr>
        <p:spPr bwMode="auto">
          <a:xfrm>
            <a:off x="838199" y="2016136"/>
            <a:ext cx="1051559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Dimensionality Reduction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During the process of representation learning, a model (like an autoencoder, PCA, or a neural network) reduces the dimensionality of the feature space and maps it into the latent space.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latent space is typically of lower dimensionality but captures the most salient features of the data. For instance, in images, this might mean focusing on features like edges, textures, or shapes rather than individual pixel values.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Learning Meaningful Representations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representations in the latent space are often more abstract and meaningful than those in the original feature space. For instance, in a deep neural network, different layers learn different levels of abstraction, with higher layers (closer to the output) often representing the data in a latent space that encodes high-level concepts (like the presence of certain objects in an image).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These representations are what the model "understands" as the essence of the input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8990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691B-D519-43FC-85F0-7EF781B14220}"/>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2E6B6A97-24A2-4301-9AAD-3253D1675F88}"/>
              </a:ext>
            </a:extLst>
          </p:cNvPr>
          <p:cNvSpPr>
            <a:spLocks noGrp="1" noChangeArrowheads="1"/>
          </p:cNvSpPr>
          <p:nvPr>
            <p:ph idx="1"/>
          </p:nvPr>
        </p:nvSpPr>
        <p:spPr bwMode="auto">
          <a:xfrm>
            <a:off x="838199" y="2154635"/>
            <a:ext cx="1051559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Smooth Interpolations and Generative Capabilities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latent space is often structured in a way that allows for smooth interpolations between points, meaning that small changes in the latent variables result in gradual changes in the generated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generative models like GANs or VAEs, this means you can smoothly transition between different generated outputs by interpolating between points in the latent space.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Transfer Learning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transfer learning, the representations learned by a model on one task are used as features for a different, related task. These representations typically reside in a latent space learned by the model.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example, a model trained on a large dataset of images can learn a latent space that captures general features like shapes and textures, which can then be fine-tuned for a specific task, such as identifying specific objects in images.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72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4ABB-CD0A-4309-BB26-AC3F4BA23A26}"/>
              </a:ext>
            </a:extLst>
          </p:cNvPr>
          <p:cNvSpPr>
            <a:spLocks noGrp="1"/>
          </p:cNvSpPr>
          <p:nvPr>
            <p:ph type="title"/>
          </p:nvPr>
        </p:nvSpPr>
        <p:spPr/>
        <p:txBody>
          <a:bodyPr/>
          <a:lstStyle/>
          <a:p>
            <a:r>
              <a:rPr lang="en-US" dirty="0"/>
              <a:t>Steps in creating a Generative Model</a:t>
            </a:r>
            <a:endParaRPr lang="en-IN" dirty="0"/>
          </a:p>
        </p:txBody>
      </p:sp>
      <p:sp>
        <p:nvSpPr>
          <p:cNvPr id="4" name="Rectangle 1">
            <a:extLst>
              <a:ext uri="{FF2B5EF4-FFF2-40B4-BE49-F238E27FC236}">
                <a16:creationId xmlns:a16="http://schemas.microsoft.com/office/drawing/2014/main" id="{C24553F8-4291-4D5C-9C5D-3073E2735F5D}"/>
              </a:ext>
            </a:extLst>
          </p:cNvPr>
          <p:cNvSpPr>
            <a:spLocks noGrp="1" noChangeArrowheads="1"/>
          </p:cNvSpPr>
          <p:nvPr>
            <p:ph idx="1"/>
          </p:nvPr>
        </p:nvSpPr>
        <p:spPr bwMode="auto">
          <a:xfrm>
            <a:off x="838200" y="2154637"/>
            <a:ext cx="10515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Preparation:</a:t>
            </a:r>
            <a:r>
              <a:rPr kumimoji="0" lang="en-US" altLang="en-US" sz="1800" b="0" i="0" u="none" strike="noStrike" cap="none" normalizeH="0" baseline="0" dirty="0">
                <a:ln>
                  <a:noFill/>
                </a:ln>
                <a:solidFill>
                  <a:schemeClr val="tx1"/>
                </a:solidFill>
                <a:effectLst/>
                <a:latin typeface="Arial" panose="020B0604020202020204" pitchFamily="34" charset="0"/>
              </a:rPr>
              <a:t> Clean, tokenize, and preprocess raw text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Pretraining (Self-Supervised Learning):</a:t>
            </a:r>
            <a:r>
              <a:rPr kumimoji="0" lang="en-US" altLang="en-US" sz="1800" b="0" i="0" u="none" strike="noStrike" cap="none" normalizeH="0" baseline="0" dirty="0">
                <a:ln>
                  <a:noFill/>
                </a:ln>
                <a:solidFill>
                  <a:schemeClr val="tx1"/>
                </a:solidFill>
                <a:effectLst/>
                <a:latin typeface="Arial" panose="020B0604020202020204" pitchFamily="34" charset="0"/>
              </a:rPr>
              <a:t> Train the model using unsupervised tasks like MLM and NSP to understand language patterns.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Supervised Fine-Tuning:</a:t>
            </a:r>
            <a:r>
              <a:rPr kumimoji="0" lang="en-US" altLang="en-US" sz="1800" b="0" i="0" u="none" strike="noStrike" cap="none" normalizeH="0" baseline="0" dirty="0">
                <a:ln>
                  <a:noFill/>
                </a:ln>
                <a:solidFill>
                  <a:schemeClr val="tx1"/>
                </a:solidFill>
                <a:effectLst/>
                <a:latin typeface="Arial" panose="020B0604020202020204" pitchFamily="34" charset="0"/>
              </a:rPr>
              <a:t> Fine-tune the model on curated human-labeled data for specific tasks.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Reward Modeling:</a:t>
            </a:r>
            <a:r>
              <a:rPr kumimoji="0" lang="en-US" altLang="en-US" sz="1800" b="0" i="0" u="none" strike="noStrike" cap="none" normalizeH="0" baseline="0" dirty="0">
                <a:ln>
                  <a:noFill/>
                </a:ln>
                <a:solidFill>
                  <a:schemeClr val="tx1"/>
                </a:solidFill>
                <a:effectLst/>
                <a:latin typeface="Arial" panose="020B0604020202020204" pitchFamily="34" charset="0"/>
              </a:rPr>
              <a:t> Train a model to rank responses based on human feedback.</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Reinforcement Learning (RLHF):</a:t>
            </a:r>
            <a:r>
              <a:rPr kumimoji="0" lang="en-US" altLang="en-US" sz="1800" b="0" i="0" u="none" strike="noStrike" cap="none" normalizeH="0" baseline="0" dirty="0">
                <a:ln>
                  <a:noFill/>
                </a:ln>
                <a:solidFill>
                  <a:schemeClr val="tx1"/>
                </a:solidFill>
                <a:effectLst/>
                <a:latin typeface="Arial" panose="020B0604020202020204" pitchFamily="34" charset="0"/>
              </a:rPr>
              <a:t> Use reinforcement learning to optimize the model further using the reward model.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 Deploy the model and monitor its performance for continuous improvements. </a:t>
            </a:r>
          </a:p>
        </p:txBody>
      </p:sp>
    </p:spTree>
    <p:extLst>
      <p:ext uri="{BB962C8B-B14F-4D97-AF65-F5344CB8AC3E}">
        <p14:creationId xmlns:p14="http://schemas.microsoft.com/office/powerpoint/2010/main" val="23971624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45B8A-95C1-43A5-A128-DD2998588BFC}"/>
              </a:ext>
            </a:extLst>
          </p:cNvPr>
          <p:cNvSpPr>
            <a:spLocks noGrp="1"/>
          </p:cNvSpPr>
          <p:nvPr>
            <p:ph type="title"/>
          </p:nvPr>
        </p:nvSpPr>
        <p:spPr>
          <a:xfrm>
            <a:off x="838200" y="0"/>
            <a:ext cx="10515600" cy="1325563"/>
          </a:xfrm>
        </p:spPr>
        <p:txBody>
          <a:bodyPr/>
          <a:lstStyle/>
          <a:p>
            <a:r>
              <a:rPr lang="en-US" dirty="0"/>
              <a:t>How Chat GPT is Trained</a:t>
            </a:r>
            <a:endParaRPr lang="en-IN" dirty="0"/>
          </a:p>
        </p:txBody>
      </p:sp>
      <p:pic>
        <p:nvPicPr>
          <p:cNvPr id="9" name="Picture 8">
            <a:extLst>
              <a:ext uri="{FF2B5EF4-FFF2-40B4-BE49-F238E27FC236}">
                <a16:creationId xmlns:a16="http://schemas.microsoft.com/office/drawing/2014/main" id="{9244CF2A-2FA7-424C-A6D3-F082AA3178C5}"/>
              </a:ext>
            </a:extLst>
          </p:cNvPr>
          <p:cNvPicPr>
            <a:picLocks noChangeAspect="1"/>
          </p:cNvPicPr>
          <p:nvPr/>
        </p:nvPicPr>
        <p:blipFill>
          <a:blip r:embed="rId2"/>
          <a:stretch>
            <a:fillRect/>
          </a:stretch>
        </p:blipFill>
        <p:spPr>
          <a:xfrm>
            <a:off x="838200" y="1142325"/>
            <a:ext cx="6011114" cy="5649113"/>
          </a:xfrm>
          <a:prstGeom prst="rect">
            <a:avLst/>
          </a:prstGeom>
        </p:spPr>
      </p:pic>
    </p:spTree>
    <p:extLst>
      <p:ext uri="{BB962C8B-B14F-4D97-AF65-F5344CB8AC3E}">
        <p14:creationId xmlns:p14="http://schemas.microsoft.com/office/powerpoint/2010/main" val="27174724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111E-D9FC-4923-B280-918D874BC879}"/>
              </a:ext>
            </a:extLst>
          </p:cNvPr>
          <p:cNvSpPr>
            <a:spLocks noGrp="1"/>
          </p:cNvSpPr>
          <p:nvPr>
            <p:ph type="title"/>
          </p:nvPr>
        </p:nvSpPr>
        <p:spPr/>
        <p:txBody>
          <a:bodyPr/>
          <a:lstStyle/>
          <a:p>
            <a:r>
              <a:rPr lang="en-US" dirty="0"/>
              <a:t>Stage 1 Generative Pre-training </a:t>
            </a:r>
            <a:endParaRPr lang="en-IN" dirty="0"/>
          </a:p>
        </p:txBody>
      </p:sp>
      <p:sp>
        <p:nvSpPr>
          <p:cNvPr id="3" name="Content Placeholder 2">
            <a:extLst>
              <a:ext uri="{FF2B5EF4-FFF2-40B4-BE49-F238E27FC236}">
                <a16:creationId xmlns:a16="http://schemas.microsoft.com/office/drawing/2014/main" id="{5609B83C-9052-43BB-BE5D-94964CBA4C76}"/>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DC8CBBB2-A986-4FD6-81B5-AC3E71500F5D}"/>
              </a:ext>
            </a:extLst>
          </p:cNvPr>
          <p:cNvPicPr>
            <a:picLocks noChangeAspect="1"/>
          </p:cNvPicPr>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5889864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DF03-F62E-4F73-98AC-6DEA467718F5}"/>
              </a:ext>
            </a:extLst>
          </p:cNvPr>
          <p:cNvSpPr>
            <a:spLocks noGrp="1"/>
          </p:cNvSpPr>
          <p:nvPr>
            <p:ph type="title"/>
          </p:nvPr>
        </p:nvSpPr>
        <p:spPr/>
        <p:txBody>
          <a:bodyPr/>
          <a:lstStyle/>
          <a:p>
            <a:r>
              <a:rPr lang="en-US" dirty="0"/>
              <a:t>Stage -1</a:t>
            </a:r>
            <a:endParaRPr lang="en-IN" dirty="0"/>
          </a:p>
        </p:txBody>
      </p:sp>
      <p:sp>
        <p:nvSpPr>
          <p:cNvPr id="3" name="Content Placeholder 2">
            <a:extLst>
              <a:ext uri="{FF2B5EF4-FFF2-40B4-BE49-F238E27FC236}">
                <a16:creationId xmlns:a16="http://schemas.microsoft.com/office/drawing/2014/main" id="{EAACC9A7-59EC-40E4-AD7A-C4786FEFFAE6}"/>
              </a:ext>
            </a:extLst>
          </p:cNvPr>
          <p:cNvSpPr>
            <a:spLocks noGrp="1"/>
          </p:cNvSpPr>
          <p:nvPr>
            <p:ph idx="1"/>
          </p:nvPr>
        </p:nvSpPr>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Data Preparation</a:t>
            </a:r>
          </a:p>
          <a:p>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Collect and clean raw data for pretraining the model.</a:t>
            </a:r>
          </a:p>
          <a:p>
            <a:r>
              <a:rPr lang="en-US" b="1" dirty="0">
                <a:latin typeface="Times New Roman" panose="02020603050405020304" pitchFamily="18" charset="0"/>
                <a:cs typeface="Times New Roman" panose="02020603050405020304" pitchFamily="18" charset="0"/>
              </a:rPr>
              <a:t>Key Components:</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Data Collection:</a:t>
            </a:r>
            <a:r>
              <a:rPr lang="en-US" dirty="0">
                <a:latin typeface="Times New Roman" panose="02020603050405020304" pitchFamily="18" charset="0"/>
                <a:cs typeface="Times New Roman" panose="02020603050405020304" pitchFamily="18" charset="0"/>
              </a:rPr>
              <a:t> Gather large-scale datasets from various sources like books, websites, or text documents.</a:t>
            </a:r>
          </a:p>
          <a:p>
            <a:pPr lvl="1"/>
            <a:r>
              <a:rPr lang="en-US" b="1" dirty="0">
                <a:latin typeface="Times New Roman" panose="02020603050405020304" pitchFamily="18" charset="0"/>
                <a:cs typeface="Times New Roman" panose="02020603050405020304" pitchFamily="18" charset="0"/>
              </a:rPr>
              <a:t>Data Cleaning:</a:t>
            </a:r>
            <a:r>
              <a:rPr lang="en-US" dirty="0">
                <a:latin typeface="Times New Roman" panose="02020603050405020304" pitchFamily="18" charset="0"/>
                <a:cs typeface="Times New Roman" panose="02020603050405020304" pitchFamily="18" charset="0"/>
              </a:rPr>
              <a:t> Clean the data by removing noise (e.g., special characters, incomplete sentences) and handling missing data or outliers. Preprocessing is crucial to ensure the model doesn't learn from noisy data.</a:t>
            </a:r>
          </a:p>
          <a:p>
            <a:pPr lvl="1"/>
            <a:r>
              <a:rPr lang="en-US" b="1" dirty="0">
                <a:latin typeface="Times New Roman" panose="02020603050405020304" pitchFamily="18" charset="0"/>
                <a:cs typeface="Times New Roman" panose="02020603050405020304" pitchFamily="18" charset="0"/>
              </a:rPr>
              <a:t>Tokenization:</a:t>
            </a:r>
            <a:r>
              <a:rPr lang="en-US" dirty="0">
                <a:latin typeface="Times New Roman" panose="02020603050405020304" pitchFamily="18" charset="0"/>
                <a:cs typeface="Times New Roman" panose="02020603050405020304" pitchFamily="18" charset="0"/>
              </a:rPr>
              <a:t> Convert the cleaned text into tokens (small units like words or </a:t>
            </a:r>
            <a:r>
              <a:rPr lang="en-US" dirty="0" err="1">
                <a:latin typeface="Times New Roman" panose="02020603050405020304" pitchFamily="18" charset="0"/>
                <a:cs typeface="Times New Roman" panose="02020603050405020304" pitchFamily="18" charset="0"/>
              </a:rPr>
              <a:t>subwords</a:t>
            </a:r>
            <a:r>
              <a:rPr lang="en-US" dirty="0">
                <a:latin typeface="Times New Roman" panose="02020603050405020304" pitchFamily="18" charset="0"/>
                <a:cs typeface="Times New Roman" panose="02020603050405020304" pitchFamily="18" charset="0"/>
              </a:rPr>
              <a:t>). This is done using tokenizers like </a:t>
            </a:r>
            <a:r>
              <a:rPr lang="en-US" dirty="0">
                <a:solidFill>
                  <a:srgbClr val="FF0000"/>
                </a:solidFill>
                <a:latin typeface="Times New Roman" panose="02020603050405020304" pitchFamily="18" charset="0"/>
                <a:cs typeface="Times New Roman" panose="02020603050405020304" pitchFamily="18" charset="0"/>
              </a:rPr>
              <a:t>Byte Pair Encoding (BPE) or </a:t>
            </a:r>
            <a:r>
              <a:rPr lang="en-US" dirty="0" err="1">
                <a:solidFill>
                  <a:srgbClr val="FF0000"/>
                </a:solidFill>
                <a:latin typeface="Times New Roman" panose="02020603050405020304" pitchFamily="18" charset="0"/>
                <a:cs typeface="Times New Roman" panose="02020603050405020304" pitchFamily="18" charset="0"/>
              </a:rPr>
              <a:t>WordPiece</a:t>
            </a:r>
            <a:r>
              <a:rPr lang="en-US" dirty="0">
                <a:latin typeface="Times New Roman" panose="02020603050405020304" pitchFamily="18" charset="0"/>
                <a:cs typeface="Times New Roman" panose="02020603050405020304" pitchFamily="18" charset="0"/>
              </a:rPr>
              <a:t>. The tokenization process breaks the text into manageable chunks and assigns each token a unique index.</a:t>
            </a:r>
          </a:p>
          <a:p>
            <a:pPr lvl="1"/>
            <a:r>
              <a:rPr lang="en-US" b="1" dirty="0">
                <a:latin typeface="Times New Roman" panose="02020603050405020304" pitchFamily="18" charset="0"/>
                <a:cs typeface="Times New Roman" panose="02020603050405020304" pitchFamily="18" charset="0"/>
              </a:rPr>
              <a:t>Outcome:</a:t>
            </a:r>
            <a:r>
              <a:rPr lang="en-US" dirty="0">
                <a:latin typeface="Times New Roman" panose="02020603050405020304" pitchFamily="18" charset="0"/>
                <a:cs typeface="Times New Roman" panose="02020603050405020304" pitchFamily="18" charset="0"/>
              </a:rPr>
              <a:t> The raw text is converted into numerical data (tokens) that the model can understand and use for training.</a:t>
            </a:r>
          </a:p>
          <a:p>
            <a:endParaRPr lang="en-IN" dirty="0"/>
          </a:p>
        </p:txBody>
      </p:sp>
    </p:spTree>
    <p:extLst>
      <p:ext uri="{BB962C8B-B14F-4D97-AF65-F5344CB8AC3E}">
        <p14:creationId xmlns:p14="http://schemas.microsoft.com/office/powerpoint/2010/main" val="31433407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86A3-80E4-4F73-AB7C-3600AFE61047}"/>
              </a:ext>
            </a:extLst>
          </p:cNvPr>
          <p:cNvSpPr>
            <a:spLocks noGrp="1"/>
          </p:cNvSpPr>
          <p:nvPr>
            <p:ph type="title"/>
          </p:nvPr>
        </p:nvSpPr>
        <p:spPr/>
        <p:txBody>
          <a:bodyPr/>
          <a:lstStyle/>
          <a:p>
            <a:r>
              <a:rPr lang="en-US" dirty="0"/>
              <a:t>Stage -1 </a:t>
            </a:r>
            <a:endParaRPr lang="en-IN" dirty="0"/>
          </a:p>
        </p:txBody>
      </p:sp>
      <p:sp>
        <p:nvSpPr>
          <p:cNvPr id="3" name="Content Placeholder 2">
            <a:extLst>
              <a:ext uri="{FF2B5EF4-FFF2-40B4-BE49-F238E27FC236}">
                <a16:creationId xmlns:a16="http://schemas.microsoft.com/office/drawing/2014/main" id="{95FC7C13-0B82-4ADF-81E1-66022F7A2116}"/>
              </a:ext>
            </a:extLst>
          </p:cNvPr>
          <p:cNvSpPr>
            <a:spLocks noGrp="1"/>
          </p:cNvSpPr>
          <p:nvPr>
            <p:ph idx="1"/>
          </p:nvPr>
        </p:nvSpPr>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Pretraining (Self-Supervised Learning)</a:t>
            </a:r>
          </a:p>
          <a:p>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Train the model in a self-supervised manner to predict tokens in text, learning general language patterns.</a:t>
            </a:r>
          </a:p>
          <a:p>
            <a:r>
              <a:rPr lang="en-US" b="1" dirty="0">
                <a:latin typeface="Times New Roman" panose="02020603050405020304" pitchFamily="18" charset="0"/>
                <a:cs typeface="Times New Roman" panose="02020603050405020304" pitchFamily="18" charset="0"/>
              </a:rPr>
              <a:t>Key Components:</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Masked Language Modeling (MLM):</a:t>
            </a:r>
            <a:r>
              <a:rPr lang="en-US" dirty="0">
                <a:latin typeface="Times New Roman" panose="02020603050405020304" pitchFamily="18" charset="0"/>
                <a:cs typeface="Times New Roman" panose="02020603050405020304" pitchFamily="18" charset="0"/>
              </a:rPr>
              <a:t> The model is trained by masking certain tokens in the input text and predicting the masked tokens. This helps the model understand context and relationships between words.</a:t>
            </a:r>
          </a:p>
          <a:p>
            <a:pPr lvl="1"/>
            <a:r>
              <a:rPr lang="en-US" b="1" dirty="0">
                <a:latin typeface="Times New Roman" panose="02020603050405020304" pitchFamily="18" charset="0"/>
                <a:cs typeface="Times New Roman" panose="02020603050405020304" pitchFamily="18" charset="0"/>
              </a:rPr>
              <a:t>Next Sentence Prediction (NSP):</a:t>
            </a:r>
            <a:r>
              <a:rPr lang="en-US" dirty="0">
                <a:latin typeface="Times New Roman" panose="02020603050405020304" pitchFamily="18" charset="0"/>
                <a:cs typeface="Times New Roman" panose="02020603050405020304" pitchFamily="18" charset="0"/>
              </a:rPr>
              <a:t> The model learns to predict whether two sentences are consecutive. This helps in understanding text flow and relationships between sentences.</a:t>
            </a:r>
          </a:p>
          <a:p>
            <a:pPr lvl="1"/>
            <a:r>
              <a:rPr lang="en-US" b="1" dirty="0">
                <a:latin typeface="Times New Roman" panose="02020603050405020304" pitchFamily="18" charset="0"/>
                <a:cs typeface="Times New Roman" panose="02020603050405020304" pitchFamily="18" charset="0"/>
              </a:rPr>
              <a:t>Self-Supervised Learning:</a:t>
            </a:r>
            <a:r>
              <a:rPr lang="en-US" dirty="0">
                <a:latin typeface="Times New Roman" panose="02020603050405020304" pitchFamily="18" charset="0"/>
                <a:cs typeface="Times New Roman" panose="02020603050405020304" pitchFamily="18" charset="0"/>
              </a:rPr>
              <a:t> The model learns without explicit labels, using patterns within the data to make predictions. This includes tasks like token prediction, sentence ordering, etc.</a:t>
            </a:r>
          </a:p>
          <a:p>
            <a:r>
              <a:rPr lang="en-US" b="1" dirty="0">
                <a:latin typeface="Times New Roman" panose="02020603050405020304" pitchFamily="18" charset="0"/>
                <a:cs typeface="Times New Roman" panose="02020603050405020304" pitchFamily="18" charset="0"/>
              </a:rPr>
              <a:t>Outcome:</a:t>
            </a:r>
            <a:r>
              <a:rPr lang="en-US" dirty="0">
                <a:latin typeface="Times New Roman" panose="02020603050405020304" pitchFamily="18" charset="0"/>
                <a:cs typeface="Times New Roman" panose="02020603050405020304" pitchFamily="18" charset="0"/>
              </a:rPr>
              <a:t> The model gains a general understanding of language syntax, semantics, and context. It can generate fluent text but might not be perfectly aligned with specific goals or safety concerns.</a:t>
            </a:r>
          </a:p>
          <a:p>
            <a:endParaRPr lang="en-IN" dirty="0"/>
          </a:p>
        </p:txBody>
      </p:sp>
    </p:spTree>
    <p:extLst>
      <p:ext uri="{BB962C8B-B14F-4D97-AF65-F5344CB8AC3E}">
        <p14:creationId xmlns:p14="http://schemas.microsoft.com/office/powerpoint/2010/main" val="6315280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5186-FDAB-4B8A-8F7A-27809D40524A}"/>
              </a:ext>
            </a:extLst>
          </p:cNvPr>
          <p:cNvSpPr>
            <a:spLocks noGrp="1"/>
          </p:cNvSpPr>
          <p:nvPr>
            <p:ph type="title"/>
          </p:nvPr>
        </p:nvSpPr>
        <p:spPr/>
        <p:txBody>
          <a:bodyPr/>
          <a:lstStyle/>
          <a:p>
            <a:r>
              <a:rPr lang="en-US" dirty="0"/>
              <a:t>Stage 2 Supervised Fine Tuning</a:t>
            </a:r>
            <a:endParaRPr lang="en-IN" dirty="0"/>
          </a:p>
        </p:txBody>
      </p:sp>
      <p:pic>
        <p:nvPicPr>
          <p:cNvPr id="4" name="Content Placeholder 3">
            <a:extLst>
              <a:ext uri="{FF2B5EF4-FFF2-40B4-BE49-F238E27FC236}">
                <a16:creationId xmlns:a16="http://schemas.microsoft.com/office/drawing/2014/main" id="{9AECA444-BB06-441E-A432-4CB6B1EFC79C}"/>
              </a:ext>
            </a:extLst>
          </p:cNvPr>
          <p:cNvPicPr>
            <a:picLocks noGrp="1" noChangeAspect="1"/>
          </p:cNvPicPr>
          <p:nvPr>
            <p:ph idx="1"/>
          </p:nvPr>
        </p:nvPicPr>
        <p:blipFill>
          <a:blip r:embed="rId2"/>
          <a:stretch>
            <a:fillRect/>
          </a:stretch>
        </p:blipFill>
        <p:spPr>
          <a:xfrm>
            <a:off x="3469848" y="1825625"/>
            <a:ext cx="5252304" cy="4351338"/>
          </a:xfrm>
          <a:prstGeom prst="rect">
            <a:avLst/>
          </a:prstGeom>
        </p:spPr>
      </p:pic>
    </p:spTree>
    <p:extLst>
      <p:ext uri="{BB962C8B-B14F-4D97-AF65-F5344CB8AC3E}">
        <p14:creationId xmlns:p14="http://schemas.microsoft.com/office/powerpoint/2010/main" val="3326516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5186-FDAB-4B8A-8F7A-27809D40524A}"/>
              </a:ext>
            </a:extLst>
          </p:cNvPr>
          <p:cNvSpPr>
            <a:spLocks noGrp="1"/>
          </p:cNvSpPr>
          <p:nvPr>
            <p:ph type="title"/>
          </p:nvPr>
        </p:nvSpPr>
        <p:spPr/>
        <p:txBody>
          <a:bodyPr/>
          <a:lstStyle/>
          <a:p>
            <a:r>
              <a:rPr lang="en-US" dirty="0"/>
              <a:t>Stage 2 Supervised Fine Tuning</a:t>
            </a:r>
            <a:endParaRPr lang="en-IN" dirty="0"/>
          </a:p>
        </p:txBody>
      </p:sp>
      <p:pic>
        <p:nvPicPr>
          <p:cNvPr id="6" name="Picture 5">
            <a:extLst>
              <a:ext uri="{FF2B5EF4-FFF2-40B4-BE49-F238E27FC236}">
                <a16:creationId xmlns:a16="http://schemas.microsoft.com/office/drawing/2014/main" id="{1549BC1C-F45A-4338-AF03-F2A06279ACAD}"/>
              </a:ext>
            </a:extLst>
          </p:cNvPr>
          <p:cNvPicPr>
            <a:picLocks noChangeAspect="1"/>
          </p:cNvPicPr>
          <p:nvPr/>
        </p:nvPicPr>
        <p:blipFill>
          <a:blip r:embed="rId2"/>
          <a:stretch>
            <a:fillRect/>
          </a:stretch>
        </p:blipFill>
        <p:spPr>
          <a:xfrm>
            <a:off x="2125788" y="1825625"/>
            <a:ext cx="7563906" cy="4534533"/>
          </a:xfrm>
          <a:prstGeom prst="rect">
            <a:avLst/>
          </a:prstGeom>
        </p:spPr>
      </p:pic>
    </p:spTree>
    <p:extLst>
      <p:ext uri="{BB962C8B-B14F-4D97-AF65-F5344CB8AC3E}">
        <p14:creationId xmlns:p14="http://schemas.microsoft.com/office/powerpoint/2010/main" val="734857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476F1-709B-4072-B390-626F24F70DB4}"/>
              </a:ext>
            </a:extLst>
          </p:cNvPr>
          <p:cNvSpPr>
            <a:spLocks noGrp="1"/>
          </p:cNvSpPr>
          <p:nvPr>
            <p:ph type="title"/>
          </p:nvPr>
        </p:nvSpPr>
        <p:spPr/>
        <p:txBody>
          <a:bodyPr/>
          <a:lstStyle/>
          <a:p>
            <a:r>
              <a:rPr lang="en-IN" dirty="0"/>
              <a:t>Word-Level Tokenization</a:t>
            </a:r>
            <a:br>
              <a:rPr lang="en-IN" dirty="0"/>
            </a:br>
            <a:endParaRPr lang="en-IN" dirty="0"/>
          </a:p>
        </p:txBody>
      </p:sp>
      <p:sp>
        <p:nvSpPr>
          <p:cNvPr id="4" name="Rectangle 1">
            <a:extLst>
              <a:ext uri="{FF2B5EF4-FFF2-40B4-BE49-F238E27FC236}">
                <a16:creationId xmlns:a16="http://schemas.microsoft.com/office/drawing/2014/main" id="{A6BC0988-FB03-4EDB-9054-59147B5FF880}"/>
              </a:ext>
            </a:extLst>
          </p:cNvPr>
          <p:cNvSpPr>
            <a:spLocks noGrp="1" noChangeArrowheads="1"/>
          </p:cNvSpPr>
          <p:nvPr>
            <p:ph idx="1"/>
          </p:nvPr>
        </p:nvSpPr>
        <p:spPr bwMode="auto">
          <a:xfrm>
            <a:off x="838200" y="2016137"/>
            <a:ext cx="10515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 The text is split into tokens based on words. Typically, words are separated by whitespace or punctuation.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the sentence "The quick brown fox," word-level tokens would be </a:t>
            </a:r>
            <a:r>
              <a:rPr kumimoji="0" lang="en-US" altLang="en-US" sz="1000" b="0" i="0" u="none" strike="noStrike" cap="none" normalizeH="0" baseline="0" dirty="0">
                <a:ln>
                  <a:noFill/>
                </a:ln>
                <a:solidFill>
                  <a:schemeClr val="tx1"/>
                </a:solidFill>
                <a:effectLst/>
                <a:latin typeface="Arial Unicode MS"/>
              </a:rPr>
              <a:t>['The', 'quick', 'brown', 'fox’]</a:t>
            </a:r>
            <a:r>
              <a:rPr kumimoji="0" lang="en-US" altLang="en-US" sz="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Cases</a:t>
            </a:r>
            <a:r>
              <a:rPr kumimoji="0" lang="en-US" altLang="en-US" sz="1800" b="0" i="0" u="none" strike="noStrike" cap="none" normalizeH="0" baseline="0" dirty="0">
                <a:ln>
                  <a:noFill/>
                </a:ln>
                <a:solidFill>
                  <a:schemeClr val="tx1"/>
                </a:solidFill>
                <a:effectLst/>
                <a:latin typeface="Arial" panose="020B0604020202020204" pitchFamily="34" charset="0"/>
              </a:rPr>
              <a:t>: Commonly used in NLP tasks like sentiment analysis, machine translation, and text classification. Most word embeddings (like Word2Vec and </a:t>
            </a:r>
            <a:r>
              <a:rPr kumimoji="0" lang="en-US" altLang="en-US" sz="1800" b="0" i="0" u="none" strike="noStrike" cap="none" normalizeH="0" baseline="0" dirty="0" err="1">
                <a:ln>
                  <a:noFill/>
                </a:ln>
                <a:solidFill>
                  <a:schemeClr val="tx1"/>
                </a:solidFill>
                <a:effectLst/>
                <a:latin typeface="Arial" panose="020B0604020202020204" pitchFamily="34" charset="0"/>
              </a:rPr>
              <a:t>GloVe</a:t>
            </a:r>
            <a:r>
              <a:rPr kumimoji="0" lang="en-US" altLang="en-US" sz="1800" b="0" i="0" u="none" strike="noStrike" cap="none" normalizeH="0" baseline="0" dirty="0">
                <a:ln>
                  <a:noFill/>
                </a:ln>
                <a:solidFill>
                  <a:schemeClr val="tx1"/>
                </a:solidFill>
                <a:effectLst/>
                <a:latin typeface="Arial" panose="020B0604020202020204" pitchFamily="34" charset="0"/>
              </a:rPr>
              <a:t>) are designed for word-level tokens.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Pros</a:t>
            </a:r>
            <a:r>
              <a:rPr kumimoji="0" lang="en-US" altLang="en-US" sz="1800" b="0" i="0" u="none" strike="noStrike" cap="none" normalizeH="0" baseline="0" dirty="0">
                <a:ln>
                  <a:noFill/>
                </a:ln>
                <a:solidFill>
                  <a:schemeClr val="tx1"/>
                </a:solidFill>
                <a:effectLst/>
                <a:latin typeface="Arial" panose="020B0604020202020204" pitchFamily="34" charset="0"/>
              </a:rPr>
              <a:t>: Captures semantic meaning more effectively than character-level tokenization, making it efficient and interpretable.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a:t>
            </a:r>
            <a:r>
              <a:rPr kumimoji="0" lang="en-US" altLang="en-US" sz="1800" b="0" i="0" u="none" strike="noStrike" cap="none" normalizeH="0" baseline="0" dirty="0">
                <a:ln>
                  <a:noFill/>
                </a:ln>
                <a:solidFill>
                  <a:schemeClr val="tx1"/>
                </a:solidFill>
                <a:effectLst/>
                <a:latin typeface="Arial" panose="020B0604020202020204" pitchFamily="34" charset="0"/>
              </a:rPr>
              <a:t>: Cannot handle out-of-vocabulary (OOV) words, misspellings, or variations effectively. Models trained on word-level tokens may struggle with unseen words in new text. </a:t>
            </a:r>
          </a:p>
        </p:txBody>
      </p:sp>
    </p:spTree>
    <p:extLst>
      <p:ext uri="{BB962C8B-B14F-4D97-AF65-F5344CB8AC3E}">
        <p14:creationId xmlns:p14="http://schemas.microsoft.com/office/powerpoint/2010/main" val="26651730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50ED-7944-4139-BB6E-4565843B139B}"/>
              </a:ext>
            </a:extLst>
          </p:cNvPr>
          <p:cNvSpPr>
            <a:spLocks noGrp="1"/>
          </p:cNvSpPr>
          <p:nvPr>
            <p:ph type="title"/>
          </p:nvPr>
        </p:nvSpPr>
        <p:spPr/>
        <p:txBody>
          <a:bodyPr/>
          <a:lstStyle/>
          <a:p>
            <a:r>
              <a:rPr lang="en-US" dirty="0"/>
              <a:t>Stage -2 </a:t>
            </a:r>
            <a:r>
              <a:rPr lang="en-IN" dirty="0"/>
              <a:t>Supervised Fine-Tuning (SFT)</a:t>
            </a:r>
          </a:p>
        </p:txBody>
      </p:sp>
      <p:sp>
        <p:nvSpPr>
          <p:cNvPr id="5" name="Content Placeholder 4">
            <a:extLst>
              <a:ext uri="{FF2B5EF4-FFF2-40B4-BE49-F238E27FC236}">
                <a16:creationId xmlns:a16="http://schemas.microsoft.com/office/drawing/2014/main" id="{2339203B-1B9B-4546-94E0-3DBD21A7C951}"/>
              </a:ext>
            </a:extLst>
          </p:cNvPr>
          <p:cNvSpPr>
            <a:spLocks noGrp="1"/>
          </p:cNvSpPr>
          <p:nvPr>
            <p:ph idx="1"/>
          </p:nvPr>
        </p:nvSpPr>
        <p:spPr/>
        <p:txBody>
          <a:bodyPr>
            <a:noAutofit/>
          </a:bodyPr>
          <a:lstStyle/>
          <a:p>
            <a:r>
              <a:rPr lang="en-US" sz="1400" dirty="0">
                <a:latin typeface="Times New Roman" panose="02020603050405020304" pitchFamily="18" charset="0"/>
                <a:cs typeface="Times New Roman" panose="02020603050405020304" pitchFamily="18" charset="0"/>
              </a:rPr>
              <a:t>In Stage 2, the primary goal is to </a:t>
            </a:r>
            <a:r>
              <a:rPr lang="en-US" sz="1400" b="1" dirty="0">
                <a:latin typeface="Times New Roman" panose="02020603050405020304" pitchFamily="18" charset="0"/>
                <a:cs typeface="Times New Roman" panose="02020603050405020304" pitchFamily="18" charset="0"/>
              </a:rPr>
              <a:t>fine-tune</a:t>
            </a:r>
            <a:r>
              <a:rPr lang="en-US" sz="1400" dirty="0">
                <a:latin typeface="Times New Roman" panose="02020603050405020304" pitchFamily="18" charset="0"/>
                <a:cs typeface="Times New Roman" panose="02020603050405020304" pitchFamily="18" charset="0"/>
              </a:rPr>
              <a:t> the pretrained model using </a:t>
            </a:r>
            <a:r>
              <a:rPr lang="en-US" sz="1400" b="1" dirty="0">
                <a:latin typeface="Times New Roman" panose="02020603050405020304" pitchFamily="18" charset="0"/>
                <a:cs typeface="Times New Roman" panose="02020603050405020304" pitchFamily="18" charset="0"/>
              </a:rPr>
              <a:t>Supervised Fine-Tuning (SFT)</a:t>
            </a:r>
            <a:r>
              <a:rPr lang="en-US" sz="1400" dirty="0">
                <a:latin typeface="Times New Roman" panose="02020603050405020304" pitchFamily="18" charset="0"/>
                <a:cs typeface="Times New Roman" panose="02020603050405020304" pitchFamily="18" charset="0"/>
              </a:rPr>
              <a:t>. This involves human annotators carefully crafting responses that align with how a model should ideally respond to specific requests or prompts. The purpose is to align the pretrained model more closely with specific tasks and scenarios, making its responses more structured, coherent, and contextually appropriate.</a:t>
            </a:r>
            <a:r>
              <a:rPr lang="en-US" sz="1400" b="1" dirty="0">
                <a:latin typeface="Times New Roman" panose="02020603050405020304" pitchFamily="18" charset="0"/>
                <a:cs typeface="Times New Roman" panose="02020603050405020304" pitchFamily="18" charset="0"/>
              </a:rPr>
              <a:t> </a:t>
            </a:r>
          </a:p>
          <a:p>
            <a:endParaRPr lang="en-US" sz="14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Components of Stage 2:</a:t>
            </a:r>
          </a:p>
          <a:p>
            <a:r>
              <a:rPr lang="en-US" sz="1400" b="1" dirty="0">
                <a:latin typeface="Times New Roman" panose="02020603050405020304" pitchFamily="18" charset="0"/>
                <a:cs typeface="Times New Roman" panose="02020603050405020304" pitchFamily="18" charset="0"/>
              </a:rPr>
              <a:t>Crafted Conversations:</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The process begins with </a:t>
            </a:r>
            <a:r>
              <a:rPr lang="en-US" sz="1400" b="1" dirty="0">
                <a:latin typeface="Times New Roman" panose="02020603050405020304" pitchFamily="18" charset="0"/>
                <a:cs typeface="Times New Roman" panose="02020603050405020304" pitchFamily="18" charset="0"/>
              </a:rPr>
              <a:t>human agents</a:t>
            </a:r>
            <a:r>
              <a:rPr lang="en-US" sz="1400" dirty="0">
                <a:latin typeface="Times New Roman" panose="02020603050405020304" pitchFamily="18" charset="0"/>
                <a:cs typeface="Times New Roman" panose="02020603050405020304" pitchFamily="18" charset="0"/>
              </a:rPr>
              <a:t> engaging in conversations where one human acts like a chatbot. This human provides responses as if they were an "ideal bot," offering the perfect next response to each request </a:t>
            </a:r>
          </a:p>
          <a:p>
            <a:pPr lvl="1"/>
            <a:r>
              <a:rPr lang="en-US" sz="1400" b="1" dirty="0">
                <a:latin typeface="Times New Roman" panose="02020603050405020304" pitchFamily="18" charset="0"/>
                <a:cs typeface="Times New Roman" panose="02020603050405020304" pitchFamily="18" charset="0"/>
              </a:rPr>
              <a:t>Request-Response Pairing:</a:t>
            </a:r>
            <a:r>
              <a:rPr lang="en-US" sz="1400" dirty="0">
                <a:latin typeface="Times New Roman" panose="02020603050405020304" pitchFamily="18" charset="0"/>
                <a:cs typeface="Times New Roman" panose="02020603050405020304" pitchFamily="18" charset="0"/>
              </a:rPr>
              <a:t> The human annotator provides responses to multiple requests, which help generate the </a:t>
            </a:r>
            <a:r>
              <a:rPr lang="en-US" sz="1400" b="1" dirty="0">
                <a:latin typeface="Times New Roman" panose="02020603050405020304" pitchFamily="18" charset="0"/>
                <a:cs typeface="Times New Roman" panose="02020603050405020304" pitchFamily="18" charset="0"/>
              </a:rPr>
              <a:t>ideal response</a:t>
            </a:r>
            <a:r>
              <a:rPr lang="en-US" sz="1400" dirty="0">
                <a:latin typeface="Times New Roman" panose="02020603050405020304" pitchFamily="18" charset="0"/>
                <a:cs typeface="Times New Roman" panose="02020603050405020304" pitchFamily="18" charset="0"/>
              </a:rPr>
              <a:t> for the training data. These conversations form the </a:t>
            </a:r>
            <a:r>
              <a:rPr lang="en-US" sz="1400" b="1" dirty="0">
                <a:latin typeface="Times New Roman" panose="02020603050405020304" pitchFamily="18" charset="0"/>
                <a:cs typeface="Times New Roman" panose="02020603050405020304" pitchFamily="18" charset="0"/>
              </a:rPr>
              <a:t>SFT Training Data Corpus</a:t>
            </a:r>
            <a:r>
              <a:rPr lang="en-US" sz="1400" dirty="0">
                <a:latin typeface="Times New Roman" panose="02020603050405020304" pitchFamily="18" charset="0"/>
                <a:cs typeface="Times New Roman" panose="02020603050405020304" pitchFamily="18" charset="0"/>
              </a:rPr>
              <a:t>, where each request has its ideal answer.</a:t>
            </a:r>
          </a:p>
          <a:p>
            <a:r>
              <a:rPr lang="en-US" sz="1400" b="1" dirty="0">
                <a:latin typeface="Times New Roman" panose="02020603050405020304" pitchFamily="18" charset="0"/>
                <a:cs typeface="Times New Roman" panose="02020603050405020304" pitchFamily="18" charset="0"/>
              </a:rPr>
              <a:t>Supervised Learning:</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The conversation data is fed into the </a:t>
            </a:r>
            <a:r>
              <a:rPr lang="en-US" sz="1400" b="1" dirty="0">
                <a:latin typeface="Times New Roman" panose="02020603050405020304" pitchFamily="18" charset="0"/>
                <a:cs typeface="Times New Roman" panose="02020603050405020304" pitchFamily="18" charset="0"/>
              </a:rPr>
              <a:t>Base GPT model</a:t>
            </a:r>
            <a:r>
              <a:rPr lang="en-US" sz="1400" dirty="0">
                <a:latin typeface="Times New Roman" panose="02020603050405020304" pitchFamily="18" charset="0"/>
                <a:cs typeface="Times New Roman" panose="02020603050405020304" pitchFamily="18" charset="0"/>
              </a:rPr>
              <a:t>, and an optimization algorithm like </a:t>
            </a:r>
            <a:r>
              <a:rPr lang="en-US" sz="1400" b="1" dirty="0">
                <a:latin typeface="Times New Roman" panose="02020603050405020304" pitchFamily="18" charset="0"/>
                <a:cs typeface="Times New Roman" panose="02020603050405020304" pitchFamily="18" charset="0"/>
              </a:rPr>
              <a:t>Stochastic Gradient Descent (SGD)</a:t>
            </a:r>
            <a:r>
              <a:rPr lang="en-US" sz="1400" dirty="0">
                <a:latin typeface="Times New Roman" panose="02020603050405020304" pitchFamily="18" charset="0"/>
                <a:cs typeface="Times New Roman" panose="02020603050405020304" pitchFamily="18" charset="0"/>
              </a:rPr>
              <a:t> is used to fine-tune the model.</a:t>
            </a:r>
          </a:p>
          <a:p>
            <a:pPr lvl="1"/>
            <a:r>
              <a:rPr lang="en-US" sz="1400" dirty="0">
                <a:latin typeface="Times New Roman" panose="02020603050405020304" pitchFamily="18" charset="0"/>
                <a:cs typeface="Times New Roman" panose="02020603050405020304" pitchFamily="18" charset="0"/>
              </a:rPr>
              <a:t>During training, the model is adjusted to learn the correct responses for given conversation histories, matching them with the </a:t>
            </a:r>
            <a:r>
              <a:rPr lang="en-US" sz="1400" b="1" dirty="0">
                <a:latin typeface="Times New Roman" panose="02020603050405020304" pitchFamily="18" charset="0"/>
                <a:cs typeface="Times New Roman" panose="02020603050405020304" pitchFamily="18" charset="0"/>
              </a:rPr>
              <a:t>ideal next response</a:t>
            </a:r>
            <a:r>
              <a:rPr lang="en-US" sz="1400" dirty="0">
                <a:latin typeface="Times New Roman" panose="02020603050405020304" pitchFamily="18" charset="0"/>
                <a:cs typeface="Times New Roman" panose="02020603050405020304" pitchFamily="18" charset="0"/>
              </a:rPr>
              <a:t>. This supervised process helps the model learn to mimic high-quality, human-like responses.</a:t>
            </a:r>
          </a:p>
          <a:p>
            <a:r>
              <a:rPr lang="en-US" sz="1400" b="1" dirty="0">
                <a:latin typeface="Times New Roman" panose="02020603050405020304" pitchFamily="18" charset="0"/>
                <a:cs typeface="Times New Roman" panose="02020603050405020304" pitchFamily="18" charset="0"/>
              </a:rPr>
              <a:t>SFT Model Output:</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After SFT, the model produces a </a:t>
            </a:r>
            <a:r>
              <a:rPr lang="en-US" sz="1400" b="1" dirty="0">
                <a:latin typeface="Times New Roman" panose="02020603050405020304" pitchFamily="18" charset="0"/>
                <a:cs typeface="Times New Roman" panose="02020603050405020304" pitchFamily="18" charset="0"/>
              </a:rPr>
              <a:t>SFT </a:t>
            </a:r>
            <a:r>
              <a:rPr lang="en-US" sz="1400" b="1" dirty="0" err="1">
                <a:latin typeface="Times New Roman" panose="02020603050405020304" pitchFamily="18" charset="0"/>
                <a:cs typeface="Times New Roman" panose="02020603050405020304" pitchFamily="18" charset="0"/>
              </a:rPr>
              <a:t>ChatGPT</a:t>
            </a:r>
            <a:r>
              <a:rPr lang="en-US" sz="1400" b="1" dirty="0">
                <a:latin typeface="Times New Roman" panose="02020603050405020304" pitchFamily="18" charset="0"/>
                <a:cs typeface="Times New Roman" panose="02020603050405020304" pitchFamily="18" charset="0"/>
              </a:rPr>
              <a:t> model</a:t>
            </a:r>
            <a:r>
              <a:rPr lang="en-US" sz="1400" dirty="0">
                <a:latin typeface="Times New Roman" panose="02020603050405020304" pitchFamily="18" charset="0"/>
                <a:cs typeface="Times New Roman" panose="02020603050405020304" pitchFamily="18" charset="0"/>
              </a:rPr>
              <a:t>. This version of the model can respond more accurately and coherently to specific queries. It’s tailored for better task-specific performance, such as handling questions on policies, employee benefits, or other business-related tasks.</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61634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4E4D-510B-447D-A23C-CFBA7DB21724}"/>
              </a:ext>
            </a:extLst>
          </p:cNvPr>
          <p:cNvSpPr>
            <a:spLocks noGrp="1"/>
          </p:cNvSpPr>
          <p:nvPr>
            <p:ph type="title"/>
          </p:nvPr>
        </p:nvSpPr>
        <p:spPr/>
        <p:txBody>
          <a:bodyPr/>
          <a:lstStyle/>
          <a:p>
            <a:r>
              <a:rPr lang="en-US" dirty="0"/>
              <a:t>ADD Stage-3 RLHF</a:t>
            </a:r>
            <a:endParaRPr lang="en-IN" dirty="0"/>
          </a:p>
        </p:txBody>
      </p:sp>
      <p:sp>
        <p:nvSpPr>
          <p:cNvPr id="3" name="Content Placeholder 2">
            <a:extLst>
              <a:ext uri="{FF2B5EF4-FFF2-40B4-BE49-F238E27FC236}">
                <a16:creationId xmlns:a16="http://schemas.microsoft.com/office/drawing/2014/main" id="{FE48A8FF-245D-449D-A573-20CA50FE0DE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953726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6BA6-F777-4003-B8C2-FFD702682563}"/>
              </a:ext>
            </a:extLst>
          </p:cNvPr>
          <p:cNvSpPr>
            <a:spLocks noGrp="1"/>
          </p:cNvSpPr>
          <p:nvPr>
            <p:ph type="title"/>
          </p:nvPr>
        </p:nvSpPr>
        <p:spPr/>
        <p:txBody>
          <a:bodyPr/>
          <a:lstStyle/>
          <a:p>
            <a:r>
              <a:rPr lang="en-US" dirty="0"/>
              <a:t>SGD</a:t>
            </a:r>
            <a:endParaRPr lang="en-IN" dirty="0"/>
          </a:p>
        </p:txBody>
      </p:sp>
      <p:sp>
        <p:nvSpPr>
          <p:cNvPr id="3" name="Content Placeholder 2">
            <a:extLst>
              <a:ext uri="{FF2B5EF4-FFF2-40B4-BE49-F238E27FC236}">
                <a16:creationId xmlns:a16="http://schemas.microsoft.com/office/drawing/2014/main" id="{ED42F1E0-88D4-4547-8516-860C4EFE9D3A}"/>
              </a:ext>
            </a:extLst>
          </p:cNvPr>
          <p:cNvSpPr>
            <a:spLocks noGrp="1"/>
          </p:cNvSpPr>
          <p:nvPr>
            <p:ph idx="1"/>
          </p:nvPr>
        </p:nvSpPr>
        <p:spPr/>
        <p:txBody>
          <a:bodyPr>
            <a:normAutofit fontScale="70000" lnSpcReduction="20000"/>
          </a:bodyPr>
          <a:lstStyle/>
          <a:p>
            <a:r>
              <a:rPr lang="en-US" b="1" dirty="0"/>
              <a:t>SGD</a:t>
            </a:r>
            <a:r>
              <a:rPr lang="en-US" dirty="0"/>
              <a:t> (Stochastic Gradient Descent) is an optimizer. It's a fundamental algorithm used in machine learning and deep learning to optimize (or "train") models by adjusting their parameters (weights) to minimize the loss function.</a:t>
            </a:r>
          </a:p>
          <a:p>
            <a:r>
              <a:rPr lang="en-US" b="1" dirty="0"/>
              <a:t>How SGD Works:</a:t>
            </a:r>
          </a:p>
          <a:p>
            <a:r>
              <a:rPr lang="en-US" b="1" dirty="0"/>
              <a:t>Initialize Weights:</a:t>
            </a:r>
            <a:endParaRPr lang="en-US" dirty="0"/>
          </a:p>
          <a:p>
            <a:pPr lvl="1"/>
            <a:r>
              <a:rPr lang="en-US" dirty="0"/>
              <a:t>When training a neural network, the model's weights (parameters) are typically initialized randomly.</a:t>
            </a:r>
          </a:p>
          <a:p>
            <a:r>
              <a:rPr lang="en-US" b="1" dirty="0"/>
              <a:t>Forward Pass (Prediction):</a:t>
            </a:r>
            <a:endParaRPr lang="en-US" dirty="0"/>
          </a:p>
          <a:p>
            <a:pPr lvl="1"/>
            <a:r>
              <a:rPr lang="en-US" dirty="0"/>
              <a:t>The model makes predictions by passing the input through its layers. This is called the </a:t>
            </a:r>
            <a:r>
              <a:rPr lang="en-US" b="1" dirty="0"/>
              <a:t>forward pass</a:t>
            </a:r>
            <a:r>
              <a:rPr lang="en-US" dirty="0"/>
              <a:t>.</a:t>
            </a:r>
          </a:p>
          <a:p>
            <a:r>
              <a:rPr lang="en-US" b="1" dirty="0"/>
              <a:t>Calculate Loss:</a:t>
            </a:r>
            <a:endParaRPr lang="en-US" dirty="0"/>
          </a:p>
          <a:p>
            <a:pPr lvl="1"/>
            <a:r>
              <a:rPr lang="en-US" dirty="0"/>
              <a:t>The difference between the predicted output and the true output (label) is calculated using a </a:t>
            </a:r>
            <a:r>
              <a:rPr lang="en-US" b="1" dirty="0"/>
              <a:t>loss function</a:t>
            </a:r>
            <a:r>
              <a:rPr lang="en-US" dirty="0"/>
              <a:t> (e.g. Categorical Cross Entropy / </a:t>
            </a:r>
            <a:r>
              <a:rPr lang="en-US" dirty="0" err="1"/>
              <a:t>Softmax</a:t>
            </a:r>
            <a:r>
              <a:rPr lang="en-US" dirty="0"/>
              <a:t> Cross Entropy).</a:t>
            </a:r>
          </a:p>
          <a:p>
            <a:r>
              <a:rPr lang="en-US" b="1" dirty="0"/>
              <a:t>Backward Pass (Gradient Calculation):</a:t>
            </a:r>
            <a:endParaRPr lang="en-US" dirty="0"/>
          </a:p>
          <a:p>
            <a:pPr lvl="1"/>
            <a:r>
              <a:rPr lang="en-US" dirty="0"/>
              <a:t>After calculating the loss, </a:t>
            </a:r>
            <a:r>
              <a:rPr lang="en-US" b="1" dirty="0"/>
              <a:t>backpropagation</a:t>
            </a:r>
            <a:r>
              <a:rPr lang="en-US" dirty="0"/>
              <a:t> is used to compute the gradients (partial derivatives of the loss function with respect to each model parameter).</a:t>
            </a:r>
          </a:p>
          <a:p>
            <a:pPr marL="0" indent="0">
              <a:buNone/>
            </a:pPr>
            <a:endParaRPr lang="en-IN" dirty="0"/>
          </a:p>
        </p:txBody>
      </p:sp>
    </p:spTree>
    <p:extLst>
      <p:ext uri="{BB962C8B-B14F-4D97-AF65-F5344CB8AC3E}">
        <p14:creationId xmlns:p14="http://schemas.microsoft.com/office/powerpoint/2010/main" val="14269318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BB3E-B169-4E8A-8CAC-C10488A60EDE}"/>
              </a:ext>
            </a:extLst>
          </p:cNvPr>
          <p:cNvSpPr>
            <a:spLocks noGrp="1"/>
          </p:cNvSpPr>
          <p:nvPr>
            <p:ph type="title"/>
          </p:nvPr>
        </p:nvSpPr>
        <p:spPr/>
        <p:txBody>
          <a:bodyPr/>
          <a:lstStyle/>
          <a:p>
            <a:r>
              <a:rPr lang="en-US" dirty="0"/>
              <a:t>SGD</a:t>
            </a:r>
            <a:endParaRPr lang="en-IN" dirty="0"/>
          </a:p>
        </p:txBody>
      </p:sp>
      <p:sp>
        <p:nvSpPr>
          <p:cNvPr id="4" name="Rectangle 1">
            <a:extLst>
              <a:ext uri="{FF2B5EF4-FFF2-40B4-BE49-F238E27FC236}">
                <a16:creationId xmlns:a16="http://schemas.microsoft.com/office/drawing/2014/main" id="{AA3B4B97-A962-436F-9A89-46702721006C}"/>
              </a:ext>
            </a:extLst>
          </p:cNvPr>
          <p:cNvSpPr>
            <a:spLocks noGrp="1" noChangeArrowheads="1"/>
          </p:cNvSpPr>
          <p:nvPr>
            <p:ph idx="1"/>
          </p:nvPr>
        </p:nvSpPr>
        <p:spPr bwMode="auto">
          <a:xfrm>
            <a:off x="766482" y="1690688"/>
            <a:ext cx="105156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Weight Update (Optimization):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SGD optimizer</a:t>
            </a:r>
            <a:r>
              <a:rPr kumimoji="0" lang="en-US" altLang="en-US" sz="1800" b="0" i="0" u="none" strike="noStrike" cap="none" normalizeH="0" baseline="0" dirty="0">
                <a:ln>
                  <a:noFill/>
                </a:ln>
                <a:solidFill>
                  <a:schemeClr val="tx1"/>
                </a:solidFill>
                <a:effectLst/>
                <a:latin typeface="Arial" panose="020B0604020202020204" pitchFamily="34" charset="0"/>
              </a:rPr>
              <a:t> updates the model's parameters by subtracting the product of the gradient and a learning rate from the current weights: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err="1">
                <a:latin typeface="Arial" panose="020B0604020202020204" pitchFamily="34" charset="0"/>
              </a:rPr>
              <a:t>W</a:t>
            </a:r>
            <a:r>
              <a:rPr kumimoji="0" lang="en-US" altLang="en-US" sz="1800" b="0" i="0" u="none" strike="noStrike" cap="none" normalizeH="0" baseline="-25000" dirty="0" err="1">
                <a:ln>
                  <a:noFill/>
                </a:ln>
                <a:solidFill>
                  <a:schemeClr val="tx1"/>
                </a:solidFill>
                <a:effectLst/>
                <a:latin typeface="Arial" panose="020B0604020202020204" pitchFamily="34" charset="0"/>
              </a:rPr>
              <a:t>new</a:t>
            </a:r>
            <a:r>
              <a:rPr kumimoji="0" lang="en-US" altLang="en-US" sz="1800" b="0" i="0" u="none" strike="noStrike" cap="none" normalizeH="0" baseline="-2500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800" dirty="0" err="1">
                <a:latin typeface="Arial" panose="020B0604020202020204" pitchFamily="34" charset="0"/>
              </a:rPr>
              <a:t>W</a:t>
            </a:r>
            <a:r>
              <a:rPr kumimoji="0" lang="en-US" altLang="en-US" sz="1800" b="0" i="0" u="none" strike="noStrike" cap="none" normalizeH="0" baseline="-25000" dirty="0" err="1">
                <a:ln>
                  <a:noFill/>
                </a:ln>
                <a:solidFill>
                  <a:schemeClr val="tx1"/>
                </a:solidFill>
                <a:effectLst/>
                <a:latin typeface="Arial" panose="020B0604020202020204" pitchFamily="34" charset="0"/>
              </a:rPr>
              <a:t>old</a:t>
            </a:r>
            <a:r>
              <a:rPr kumimoji="0" lang="en-US" altLang="en-US" sz="1800" b="0" i="0" u="none" strike="noStrike" cap="none" normalizeH="0" baseline="-2500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η⋅∇L</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Where:</a:t>
            </a:r>
          </a:p>
          <a:p>
            <a:pPr marL="457200" lvl="1" indent="0" eaLnBrk="0" fontAlgn="base" hangingPunct="0">
              <a:lnSpc>
                <a:spcPct val="100000"/>
              </a:lnSpc>
              <a:spcBef>
                <a:spcPct val="0"/>
              </a:spcBef>
              <a:spcAft>
                <a:spcPct val="0"/>
              </a:spcAft>
              <a:buFontTx/>
              <a:buChar char="•"/>
            </a:pPr>
            <a:r>
              <a:rPr lang="en-US" altLang="en-US" sz="1800" dirty="0" err="1">
                <a:latin typeface="Arial" panose="020B0604020202020204" pitchFamily="34" charset="0"/>
              </a:rPr>
              <a:t>W</a:t>
            </a:r>
            <a:r>
              <a:rPr lang="en-US" altLang="en-US" sz="1800" baseline="-25000" dirty="0" err="1">
                <a:latin typeface="Arial" panose="020B0604020202020204" pitchFamily="34" charset="0"/>
              </a:rPr>
              <a:t>new</a:t>
            </a:r>
            <a:r>
              <a:rPr lang="en-US" altLang="en-US" sz="1800" baseline="-250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are the updated weights.</a:t>
            </a:r>
          </a:p>
          <a:p>
            <a:pPr marL="457200" lvl="1" indent="0" eaLnBrk="0" fontAlgn="base" hangingPunct="0">
              <a:lnSpc>
                <a:spcPct val="100000"/>
              </a:lnSpc>
              <a:spcBef>
                <a:spcPct val="0"/>
              </a:spcBef>
              <a:spcAft>
                <a:spcPct val="0"/>
              </a:spcAft>
              <a:buFontTx/>
              <a:buChar char="•"/>
            </a:pPr>
            <a:r>
              <a:rPr lang="en-US" altLang="en-US" sz="1800" dirty="0" err="1">
                <a:latin typeface="Arial" panose="020B0604020202020204" pitchFamily="34" charset="0"/>
              </a:rPr>
              <a:t>W</a:t>
            </a:r>
            <a:r>
              <a:rPr lang="en-US" altLang="en-US" sz="1800" baseline="-25000" dirty="0" err="1">
                <a:latin typeface="Arial" panose="020B0604020202020204" pitchFamily="34" charset="0"/>
              </a:rPr>
              <a:t>old</a:t>
            </a:r>
            <a:r>
              <a:rPr lang="en-US" altLang="en-US" sz="1800" baseline="-250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are the current weights.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η is the </a:t>
            </a:r>
            <a:r>
              <a:rPr kumimoji="0" lang="en-US" altLang="en-US" sz="1800" b="1" i="0" u="none" strike="noStrike" cap="none" normalizeH="0" baseline="0" dirty="0">
                <a:ln>
                  <a:noFill/>
                </a:ln>
                <a:solidFill>
                  <a:schemeClr val="tx1"/>
                </a:solidFill>
                <a:effectLst/>
                <a:latin typeface="Arial" panose="020B0604020202020204" pitchFamily="34" charset="0"/>
              </a:rPr>
              <a:t>learning rate</a:t>
            </a:r>
            <a:r>
              <a:rPr kumimoji="0" lang="en-US" altLang="en-US" sz="1800" b="0" i="0" u="none" strike="noStrike" cap="none" normalizeH="0" baseline="0" dirty="0">
                <a:ln>
                  <a:noFill/>
                </a:ln>
                <a:solidFill>
                  <a:schemeClr val="tx1"/>
                </a:solidFill>
                <a:effectLst/>
                <a:latin typeface="Arial" panose="020B0604020202020204" pitchFamily="34" charset="0"/>
              </a:rPr>
              <a:t> (a hyperparameter that controls how much the weights are adjusted).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 ∇L is the gradient of the loss with respect to the weights.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Repeat: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process is repeated across many iterations (epochs), gradually improving the model's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48682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A17B7-3296-4C14-9FDF-1F9117EC5879}"/>
              </a:ext>
            </a:extLst>
          </p:cNvPr>
          <p:cNvSpPr>
            <a:spLocks noGrp="1"/>
          </p:cNvSpPr>
          <p:nvPr>
            <p:ph type="title"/>
          </p:nvPr>
        </p:nvSpPr>
        <p:spPr/>
        <p:txBody>
          <a:bodyPr/>
          <a:lstStyle/>
          <a:p>
            <a:r>
              <a:rPr lang="en-US" dirty="0"/>
              <a:t>Categorical Cross Entropy / </a:t>
            </a:r>
            <a:r>
              <a:rPr lang="en-US" dirty="0" err="1"/>
              <a:t>Softmax</a:t>
            </a:r>
            <a:r>
              <a:rPr lang="en-US" dirty="0"/>
              <a:t> Cross Entropy</a:t>
            </a:r>
            <a:endParaRPr lang="en-IN" dirty="0"/>
          </a:p>
        </p:txBody>
      </p:sp>
      <p:sp>
        <p:nvSpPr>
          <p:cNvPr id="3" name="Content Placeholder 2">
            <a:extLst>
              <a:ext uri="{FF2B5EF4-FFF2-40B4-BE49-F238E27FC236}">
                <a16:creationId xmlns:a16="http://schemas.microsoft.com/office/drawing/2014/main" id="{21379B7E-878B-42CC-BBE7-0B3CCEE4DC94}"/>
              </a:ext>
            </a:extLst>
          </p:cNvPr>
          <p:cNvSpPr>
            <a:spLocks noGrp="1"/>
          </p:cNvSpPr>
          <p:nvPr>
            <p:ph idx="1"/>
          </p:nvPr>
        </p:nvSpPr>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In </a:t>
            </a:r>
            <a:r>
              <a:rPr lang="en-US" sz="2200" b="1" dirty="0">
                <a:latin typeface="Times New Roman" panose="02020603050405020304" pitchFamily="18" charset="0"/>
                <a:cs typeface="Times New Roman" panose="02020603050405020304" pitchFamily="18" charset="0"/>
              </a:rPr>
              <a:t>Stage 2: Supervised Fine-Tuning (SFT)</a:t>
            </a:r>
            <a:r>
              <a:rPr lang="en-US" sz="2200" dirty="0">
                <a:latin typeface="Times New Roman" panose="02020603050405020304" pitchFamily="18" charset="0"/>
                <a:cs typeface="Times New Roman" panose="02020603050405020304" pitchFamily="18" charset="0"/>
              </a:rPr>
              <a:t>, the model is trained on </a:t>
            </a:r>
            <a:r>
              <a:rPr lang="en-US" sz="2200" b="1" dirty="0">
                <a:latin typeface="Times New Roman" panose="02020603050405020304" pitchFamily="18" charset="0"/>
                <a:cs typeface="Times New Roman" panose="02020603050405020304" pitchFamily="18" charset="0"/>
              </a:rPr>
              <a:t>human-labeled examples</a:t>
            </a:r>
            <a:r>
              <a:rPr lang="en-US" sz="2200" dirty="0">
                <a:latin typeface="Times New Roman" panose="02020603050405020304" pitchFamily="18" charset="0"/>
                <a:cs typeface="Times New Roman" panose="02020603050405020304" pitchFamily="18" charset="0"/>
              </a:rPr>
              <a:t> of conversations. Specifically, the model learns to predict the next response based on an input (a question, for example). The loss function used in this stage is typically </a:t>
            </a:r>
            <a:r>
              <a:rPr lang="en-US" sz="2200" b="1" dirty="0">
                <a:latin typeface="Times New Roman" panose="02020603050405020304" pitchFamily="18" charset="0"/>
                <a:cs typeface="Times New Roman" panose="02020603050405020304" pitchFamily="18" charset="0"/>
              </a:rPr>
              <a:t>categorical cross-entropy</a:t>
            </a:r>
            <a:r>
              <a:rPr lang="en-US" sz="2200" dirty="0">
                <a:latin typeface="Times New Roman" panose="02020603050405020304" pitchFamily="18" charset="0"/>
                <a:cs typeface="Times New Roman" panose="02020603050405020304" pitchFamily="18" charset="0"/>
              </a:rPr>
              <a:t> (also referred to as </a:t>
            </a:r>
            <a:r>
              <a:rPr lang="en-US" sz="2200" dirty="0" err="1">
                <a:latin typeface="Times New Roman" panose="02020603050405020304" pitchFamily="18" charset="0"/>
                <a:cs typeface="Times New Roman" panose="02020603050405020304" pitchFamily="18" charset="0"/>
              </a:rPr>
              <a:t>softmax</a:t>
            </a:r>
            <a:r>
              <a:rPr lang="en-US" sz="2200" dirty="0">
                <a:latin typeface="Times New Roman" panose="02020603050405020304" pitchFamily="18" charset="0"/>
                <a:cs typeface="Times New Roman" panose="02020603050405020304" pitchFamily="18" charset="0"/>
              </a:rPr>
              <a:t> cross-entropy).</a:t>
            </a:r>
          </a:p>
          <a:p>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How does this work?</a:t>
            </a:r>
          </a:p>
          <a:p>
            <a:pPr marL="0" indent="0">
              <a:buNone/>
            </a:pPr>
            <a:r>
              <a:rPr lang="en-US" b="1" dirty="0">
                <a:latin typeface="Times New Roman" panose="02020603050405020304" pitchFamily="18" charset="0"/>
                <a:cs typeface="Times New Roman" panose="02020603050405020304" pitchFamily="18" charset="0"/>
              </a:rPr>
              <a:t>Task in SFT</a:t>
            </a:r>
            <a:r>
              <a:rPr lang="en-US"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In SFT, the task is essentially a </a:t>
            </a:r>
            <a:r>
              <a:rPr lang="en-US" sz="2000" b="1" dirty="0">
                <a:latin typeface="Times New Roman" panose="02020603050405020304" pitchFamily="18" charset="0"/>
                <a:cs typeface="Times New Roman" panose="02020603050405020304" pitchFamily="18" charset="0"/>
              </a:rPr>
              <a:t>sequence generation task</a:t>
            </a:r>
            <a:r>
              <a:rPr lang="en-US" sz="2000" dirty="0">
                <a:latin typeface="Times New Roman" panose="02020603050405020304" pitchFamily="18" charset="0"/>
                <a:cs typeface="Times New Roman" panose="02020603050405020304" pitchFamily="18" charset="0"/>
              </a:rPr>
              <a:t>. The model is provided with a prompt (e.g., a question) and is trained to predict the next </a:t>
            </a:r>
            <a:r>
              <a:rPr lang="en-US" sz="2000" b="1" dirty="0">
                <a:latin typeface="Times New Roman" panose="02020603050405020304" pitchFamily="18" charset="0"/>
                <a:cs typeface="Times New Roman" panose="02020603050405020304" pitchFamily="18" charset="0"/>
              </a:rPr>
              <a:t>correct response</a:t>
            </a:r>
            <a:r>
              <a:rPr lang="en-US" sz="2000" dirty="0">
                <a:latin typeface="Times New Roman" panose="02020603050405020304" pitchFamily="18" charset="0"/>
                <a:cs typeface="Times New Roman" panose="02020603050405020304" pitchFamily="18" charset="0"/>
              </a:rPr>
              <a:t> as provided by a human annotator.</a:t>
            </a:r>
          </a:p>
          <a:p>
            <a:pPr lvl="1"/>
            <a:r>
              <a:rPr lang="en-US" sz="2000" dirty="0">
                <a:latin typeface="Times New Roman" panose="02020603050405020304" pitchFamily="18" charset="0"/>
                <a:cs typeface="Times New Roman" panose="02020603050405020304" pitchFamily="18" charset="0"/>
              </a:rPr>
              <a:t>The process is similar to </a:t>
            </a:r>
            <a:r>
              <a:rPr lang="en-US" sz="2000" b="1" dirty="0">
                <a:latin typeface="Times New Roman" panose="02020603050405020304" pitchFamily="18" charset="0"/>
                <a:cs typeface="Times New Roman" panose="02020603050405020304" pitchFamily="18" charset="0"/>
              </a:rPr>
              <a:t>multi-class classification</a:t>
            </a:r>
            <a:r>
              <a:rPr lang="en-US" sz="2000" dirty="0">
                <a:latin typeface="Times New Roman" panose="02020603050405020304" pitchFamily="18" charset="0"/>
                <a:cs typeface="Times New Roman" panose="02020603050405020304" pitchFamily="18" charset="0"/>
              </a:rPr>
              <a:t> where each possible token in the vocabulary is considered a class.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98155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808E-CBA3-4E2D-B0BD-B073FD360A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0EE7BA-2CA3-458E-B418-F4879C6823CB}"/>
              </a:ext>
            </a:extLst>
          </p:cNvPr>
          <p:cNvSpPr>
            <a:spLocks noGrp="1"/>
          </p:cNvSpPr>
          <p:nvPr>
            <p:ph idx="1"/>
          </p:nvPr>
        </p:nvSpPr>
        <p:spPr/>
        <p:txBody>
          <a:bodyPr/>
          <a:lstStyle/>
          <a:p>
            <a:pPr marL="0" indent="0">
              <a:buNone/>
            </a:pPr>
            <a:r>
              <a:rPr lang="en-US" b="1" dirty="0"/>
              <a:t>Why </a:t>
            </a:r>
            <a:r>
              <a:rPr lang="en-US" b="1" dirty="0">
                <a:latin typeface="Times New Roman" panose="02020603050405020304" pitchFamily="18" charset="0"/>
                <a:cs typeface="Times New Roman" panose="02020603050405020304" pitchFamily="18" charset="0"/>
              </a:rPr>
              <a:t>Categorical</a:t>
            </a:r>
            <a:r>
              <a:rPr lang="en-US" b="1" dirty="0"/>
              <a:t> Cross-Entropy</a:t>
            </a:r>
            <a:r>
              <a:rPr lang="en-US" dirty="0"/>
              <a:t>:</a:t>
            </a:r>
          </a:p>
          <a:p>
            <a:pPr lvl="1"/>
            <a:r>
              <a:rPr lang="en-US" dirty="0"/>
              <a:t>The model outputs a </a:t>
            </a:r>
            <a:r>
              <a:rPr lang="en-US" b="1" dirty="0"/>
              <a:t>probability distribution</a:t>
            </a:r>
            <a:r>
              <a:rPr lang="en-US" dirty="0"/>
              <a:t> over the entire vocabulary for the next word (token) in the response.</a:t>
            </a:r>
          </a:p>
          <a:p>
            <a:pPr lvl="1"/>
            <a:r>
              <a:rPr lang="en-US" dirty="0"/>
              <a:t>Categorical cross-entropy is the standard loss function for multi-class classification tasks, and in this case, each token (word) in the vocabulary is treated as a class.</a:t>
            </a:r>
          </a:p>
          <a:p>
            <a:pPr lvl="1"/>
            <a:r>
              <a:rPr lang="en-US" dirty="0"/>
              <a:t>The model’s goal is to </a:t>
            </a:r>
            <a:r>
              <a:rPr lang="en-US" b="1" dirty="0"/>
              <a:t>minimize</a:t>
            </a:r>
            <a:r>
              <a:rPr lang="en-US" dirty="0"/>
              <a:t> the difference between its predicted probability for the correct token and the actual token as given in the human-labeled example.</a:t>
            </a:r>
          </a:p>
          <a:p>
            <a:pPr marL="0" indent="0">
              <a:buNone/>
            </a:pPr>
            <a:endParaRPr lang="en-IN" dirty="0"/>
          </a:p>
        </p:txBody>
      </p:sp>
    </p:spTree>
    <p:extLst>
      <p:ext uri="{BB962C8B-B14F-4D97-AF65-F5344CB8AC3E}">
        <p14:creationId xmlns:p14="http://schemas.microsoft.com/office/powerpoint/2010/main" val="27285139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3945-8397-47EF-86E2-89BB534BD0B3}"/>
              </a:ext>
            </a:extLst>
          </p:cNvPr>
          <p:cNvSpPr>
            <a:spLocks noGrp="1"/>
          </p:cNvSpPr>
          <p:nvPr>
            <p:ph type="title"/>
          </p:nvPr>
        </p:nvSpPr>
        <p:spPr/>
        <p:txBody>
          <a:bodyPr/>
          <a:lstStyle/>
          <a:p>
            <a:r>
              <a:rPr lang="en-US" dirty="0"/>
              <a:t>Example of Categorical Cross-Entropy in </a:t>
            </a:r>
            <a:r>
              <a:rPr lang="en-US" dirty="0" err="1"/>
              <a:t>ChatGPT’s</a:t>
            </a:r>
            <a:r>
              <a:rPr lang="en-US" dirty="0"/>
              <a:t> SFT:</a:t>
            </a:r>
            <a:endParaRPr lang="en-IN" dirty="0"/>
          </a:p>
        </p:txBody>
      </p:sp>
      <p:sp>
        <p:nvSpPr>
          <p:cNvPr id="4" name="Rectangle 1">
            <a:extLst>
              <a:ext uri="{FF2B5EF4-FFF2-40B4-BE49-F238E27FC236}">
                <a16:creationId xmlns:a16="http://schemas.microsoft.com/office/drawing/2014/main" id="{8D0AB9C6-4A7D-4EB1-8596-6D2D2B0B7C06}"/>
              </a:ext>
            </a:extLst>
          </p:cNvPr>
          <p:cNvSpPr>
            <a:spLocks noGrp="1" noChangeArrowheads="1"/>
          </p:cNvSpPr>
          <p:nvPr>
            <p:ph idx="1"/>
          </p:nvPr>
        </p:nvSpPr>
        <p:spPr bwMode="auto">
          <a:xfrm>
            <a:off x="838200" y="1739138"/>
            <a:ext cx="10515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Let’s break it down with an example: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Input (conversation history)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Human: "What is the capital of France?"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Model: "The capital of France is ___"</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True label (ideal response from the human-labeled dataset)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"Paris"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Predicted output (probability distribution over the vocabulary)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model predicts the next word (token) in the sequence with a probability distribution over the entire vocabulary. Let’s say it predicts: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a:ln>
                  <a:noFill/>
                </a:ln>
                <a:solidFill>
                  <a:schemeClr val="accent6">
                    <a:lumMod val="50000"/>
                  </a:schemeClr>
                </a:solidFill>
                <a:effectLst/>
                <a:latin typeface="Arial Unicode MS"/>
              </a:rPr>
              <a:t>{'London': 0.2, 'Paris': 0.7, 'Berlin': 0.05, 'Rome': 0.05}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this case, the model predicted "Paris" with a probability of 0.7, but its goal is to predict it with a probability close to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83263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138A5-7944-47C3-858A-1C3F6532F5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C07FE1-8B03-4427-888C-194294C0ADF0}"/>
              </a:ext>
            </a:extLst>
          </p:cNvPr>
          <p:cNvSpPr>
            <a:spLocks noGrp="1"/>
          </p:cNvSpPr>
          <p:nvPr>
            <p:ph idx="1"/>
          </p:nvPr>
        </p:nvSpPr>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Categorical Cross-Entropy Loss Calculation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loss is calculated as the </a:t>
            </a:r>
            <a:r>
              <a:rPr lang="en-US" b="1" dirty="0">
                <a:latin typeface="Times New Roman" panose="02020603050405020304" pitchFamily="18" charset="0"/>
                <a:cs typeface="Times New Roman" panose="02020603050405020304" pitchFamily="18" charset="0"/>
              </a:rPr>
              <a:t>negative log likelihood</a:t>
            </a:r>
            <a:r>
              <a:rPr lang="en-US" dirty="0">
                <a:latin typeface="Times New Roman" panose="02020603050405020304" pitchFamily="18" charset="0"/>
                <a:cs typeface="Times New Roman" panose="02020603050405020304" pitchFamily="18" charset="0"/>
              </a:rPr>
              <a:t> of the correct word (in this case, "Paris").</a:t>
            </a:r>
          </a:p>
          <a:p>
            <a:r>
              <a:rPr lang="en-US" dirty="0">
                <a:latin typeface="Times New Roman" panose="02020603050405020304" pitchFamily="18" charset="0"/>
                <a:cs typeface="Times New Roman" panose="02020603050405020304" pitchFamily="18" charset="0"/>
              </a:rPr>
              <a:t>The formula for </a:t>
            </a:r>
            <a:r>
              <a:rPr lang="en-US" b="1" dirty="0">
                <a:latin typeface="Times New Roman" panose="02020603050405020304" pitchFamily="18" charset="0"/>
                <a:cs typeface="Times New Roman" panose="02020603050405020304" pitchFamily="18" charset="0"/>
              </a:rPr>
              <a:t>categorical cross-entropy</a:t>
            </a:r>
            <a:r>
              <a:rPr lang="en-US" dirty="0">
                <a:latin typeface="Times New Roman" panose="02020603050405020304" pitchFamily="18" charset="0"/>
                <a:cs typeface="Times New Roman" panose="02020603050405020304" pitchFamily="18" charset="0"/>
              </a:rPr>
              <a:t> is: </a:t>
            </a:r>
          </a:p>
          <a:p>
            <a:pPr marL="0" indent="0">
              <a:buNone/>
            </a:pPr>
            <a:r>
              <a:rPr lang="en-US" dirty="0">
                <a:latin typeface="Times New Roman" panose="02020603050405020304" pitchFamily="18" charset="0"/>
                <a:cs typeface="Times New Roman" panose="02020603050405020304" pitchFamily="18" charset="0"/>
              </a:rPr>
              <a:t>Loss = −∑(true probability × log(predicted probability))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this example, the true probability for "Paris" is 1, so the loss will be: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Loss= - log(0.7) = 0.155</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This loss is backpropagated, and the model is updated to </a:t>
            </a:r>
            <a:r>
              <a:rPr lang="en-US" b="1" dirty="0">
                <a:latin typeface="Times New Roman" panose="02020603050405020304" pitchFamily="18" charset="0"/>
                <a:cs typeface="Times New Roman" panose="02020603050405020304" pitchFamily="18" charset="0"/>
              </a:rPr>
              <a:t>maximize the probability</a:t>
            </a:r>
            <a:r>
              <a:rPr lang="en-US" dirty="0">
                <a:latin typeface="Times New Roman" panose="02020603050405020304" pitchFamily="18" charset="0"/>
                <a:cs typeface="Times New Roman" panose="02020603050405020304" pitchFamily="18" charset="0"/>
              </a:rPr>
              <a:t> of predicting the correct tokens for future responses.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4527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4E2E-7689-4654-ABD3-9EB96FA56EE2}"/>
              </a:ext>
            </a:extLst>
          </p:cNvPr>
          <p:cNvSpPr>
            <a:spLocks noGrp="1"/>
          </p:cNvSpPr>
          <p:nvPr>
            <p:ph type="title"/>
          </p:nvPr>
        </p:nvSpPr>
        <p:spPr/>
        <p:txBody>
          <a:bodyPr/>
          <a:lstStyle/>
          <a:p>
            <a:r>
              <a:rPr lang="en-IN" dirty="0"/>
              <a:t>Sentence-Level Tokenization</a:t>
            </a:r>
            <a:br>
              <a:rPr lang="en-IN" dirty="0"/>
            </a:br>
            <a:endParaRPr lang="en-IN" dirty="0"/>
          </a:p>
        </p:txBody>
      </p:sp>
      <p:sp>
        <p:nvSpPr>
          <p:cNvPr id="4" name="Rectangle 1">
            <a:extLst>
              <a:ext uri="{FF2B5EF4-FFF2-40B4-BE49-F238E27FC236}">
                <a16:creationId xmlns:a16="http://schemas.microsoft.com/office/drawing/2014/main" id="{647B7897-7C29-44B5-A7EC-D758455BDABA}"/>
              </a:ext>
            </a:extLst>
          </p:cNvPr>
          <p:cNvSpPr>
            <a:spLocks noGrp="1" noChangeArrowheads="1"/>
          </p:cNvSpPr>
          <p:nvPr>
            <p:ph idx="1"/>
          </p:nvPr>
        </p:nvSpPr>
        <p:spPr bwMode="auto">
          <a:xfrm>
            <a:off x="838200" y="2016137"/>
            <a:ext cx="10515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 The text is split into individual sentences, which are treated as tokens.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the text "Hello world! How are you?", sentence-level tokens would be </a:t>
            </a:r>
            <a:r>
              <a:rPr kumimoji="0" lang="en-US" altLang="en-US" sz="1000" b="0" i="0" u="none" strike="noStrike" cap="none" normalizeH="0" baseline="0" dirty="0">
                <a:ln>
                  <a:noFill/>
                </a:ln>
                <a:solidFill>
                  <a:schemeClr val="tx1"/>
                </a:solidFill>
                <a:effectLst/>
                <a:latin typeface="Arial Unicode MS"/>
              </a:rPr>
              <a:t>['Hello world!', 'How are you?’]</a:t>
            </a:r>
            <a:r>
              <a:rPr kumimoji="0" lang="en-US" altLang="en-US" sz="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Cases</a:t>
            </a:r>
            <a:r>
              <a:rPr kumimoji="0" lang="en-US" altLang="en-US" sz="1800" b="0" i="0" u="none" strike="noStrike" cap="none" normalizeH="0" baseline="0" dirty="0">
                <a:ln>
                  <a:noFill/>
                </a:ln>
                <a:solidFill>
                  <a:schemeClr val="tx1"/>
                </a:solidFill>
                <a:effectLst/>
                <a:latin typeface="Arial" panose="020B0604020202020204" pitchFamily="34" charset="0"/>
              </a:rPr>
              <a:t>: Useful for tasks requiring context within a sentence, such as summarization, sentence classification, or text segmentation. Sentence-level tokenization can help retain contextual information that spans multiple words.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Pros</a:t>
            </a:r>
            <a:r>
              <a:rPr kumimoji="0" lang="en-US" altLang="en-US" sz="1800" b="0" i="0" u="none" strike="noStrike" cap="none" normalizeH="0" baseline="0" dirty="0">
                <a:ln>
                  <a:noFill/>
                </a:ln>
                <a:solidFill>
                  <a:schemeClr val="tx1"/>
                </a:solidFill>
                <a:effectLst/>
                <a:latin typeface="Arial" panose="020B0604020202020204" pitchFamily="34" charset="0"/>
              </a:rPr>
              <a:t>: Preserves sentence structure, which is beneficial for tasks requiring an understanding of complete thoughts or ideas.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a:t>
            </a:r>
            <a:r>
              <a:rPr kumimoji="0" lang="en-US" altLang="en-US" sz="1800" b="0" i="0" u="none" strike="noStrike" cap="none" normalizeH="0" baseline="0" dirty="0">
                <a:ln>
                  <a:noFill/>
                </a:ln>
                <a:solidFill>
                  <a:schemeClr val="tx1"/>
                </a:solidFill>
                <a:effectLst/>
                <a:latin typeface="Arial" panose="020B0604020202020204" pitchFamily="34" charset="0"/>
              </a:rPr>
              <a:t>: Sentence boundaries can be challenging to identify in certain languages or informal writing styles. Additionally, it may overlook finer details within each sentence. </a:t>
            </a:r>
          </a:p>
        </p:txBody>
      </p:sp>
    </p:spTree>
    <p:extLst>
      <p:ext uri="{BB962C8B-B14F-4D97-AF65-F5344CB8AC3E}">
        <p14:creationId xmlns:p14="http://schemas.microsoft.com/office/powerpoint/2010/main" val="3919650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1749-434B-4348-8E89-6292F102DD85}"/>
              </a:ext>
            </a:extLst>
          </p:cNvPr>
          <p:cNvSpPr>
            <a:spLocks noGrp="1"/>
          </p:cNvSpPr>
          <p:nvPr>
            <p:ph type="title"/>
          </p:nvPr>
        </p:nvSpPr>
        <p:spPr/>
        <p:txBody>
          <a:bodyPr/>
          <a:lstStyle/>
          <a:p>
            <a:r>
              <a:rPr lang="en-IN" dirty="0"/>
              <a:t>Paragraph-Level Tokenization</a:t>
            </a:r>
            <a:br>
              <a:rPr lang="en-IN" dirty="0"/>
            </a:br>
            <a:endParaRPr lang="en-IN" dirty="0"/>
          </a:p>
        </p:txBody>
      </p:sp>
      <p:sp>
        <p:nvSpPr>
          <p:cNvPr id="4" name="Rectangle 1">
            <a:extLst>
              <a:ext uri="{FF2B5EF4-FFF2-40B4-BE49-F238E27FC236}">
                <a16:creationId xmlns:a16="http://schemas.microsoft.com/office/drawing/2014/main" id="{FDA8DB13-07D1-499A-94E1-58944FBF416B}"/>
              </a:ext>
            </a:extLst>
          </p:cNvPr>
          <p:cNvSpPr>
            <a:spLocks noGrp="1" noChangeArrowheads="1"/>
          </p:cNvSpPr>
          <p:nvPr>
            <p:ph idx="1"/>
          </p:nvPr>
        </p:nvSpPr>
        <p:spPr bwMode="auto">
          <a:xfrm>
            <a:off x="838200" y="1939193"/>
            <a:ext cx="10515600"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 The text is divided into paragraphs, often separated by newlines or indentation.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a text with two paragraphs, "Hello world! This is the first paragraph.\</a:t>
            </a:r>
            <a:r>
              <a:rPr kumimoji="0" lang="en-US" altLang="en-US" sz="1800" b="0" i="0" u="none" strike="noStrike" cap="none" normalizeH="0" baseline="0" dirty="0" err="1">
                <a:ln>
                  <a:noFill/>
                </a:ln>
                <a:solidFill>
                  <a:schemeClr val="tx1"/>
                </a:solidFill>
                <a:effectLst/>
                <a:latin typeface="Arial" panose="020B0604020202020204" pitchFamily="34" charset="0"/>
              </a:rPr>
              <a:t>nAnd</a:t>
            </a:r>
            <a:r>
              <a:rPr kumimoji="0" lang="en-US" altLang="en-US" sz="1800" b="0" i="0" u="none" strike="noStrike" cap="none" normalizeH="0" baseline="0" dirty="0">
                <a:ln>
                  <a:noFill/>
                </a:ln>
                <a:solidFill>
                  <a:schemeClr val="tx1"/>
                </a:solidFill>
                <a:effectLst/>
                <a:latin typeface="Arial" panose="020B0604020202020204" pitchFamily="34" charset="0"/>
              </a:rPr>
              <a:t> here’s the second paragraph," the tokens would be: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['Hello world! This is the first paragraph.', 'And here’s the second paragraph.’]</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Cases</a:t>
            </a:r>
            <a:r>
              <a:rPr kumimoji="0" lang="en-US" altLang="en-US" sz="1800" b="0" i="0" u="none" strike="noStrike" cap="none" normalizeH="0" baseline="0" dirty="0">
                <a:ln>
                  <a:noFill/>
                </a:ln>
                <a:solidFill>
                  <a:schemeClr val="tx1"/>
                </a:solidFill>
                <a:effectLst/>
                <a:latin typeface="Arial" panose="020B0604020202020204" pitchFamily="34" charset="0"/>
              </a:rPr>
              <a:t>: Used in applications like document summarization, topic modeling, and legal or medical text analysis, where entire paragraphs may hold unique, contextually complete thoughts.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Pros</a:t>
            </a:r>
            <a:r>
              <a:rPr kumimoji="0" lang="en-US" altLang="en-US" sz="1800" b="0" i="0" u="none" strike="noStrike" cap="none" normalizeH="0" baseline="0" dirty="0">
                <a:ln>
                  <a:noFill/>
                </a:ln>
                <a:solidFill>
                  <a:schemeClr val="tx1"/>
                </a:solidFill>
                <a:effectLst/>
                <a:latin typeface="Arial" panose="020B0604020202020204" pitchFamily="34" charset="0"/>
              </a:rPr>
              <a:t>: Retains the highest level of context, making it suitable for analyses that rely on larger portions of text or where paragraph structure has meaning.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a:t>
            </a:r>
            <a:r>
              <a:rPr kumimoji="0" lang="en-US" altLang="en-US" sz="1800" b="0" i="0" u="none" strike="noStrike" cap="none" normalizeH="0" baseline="0" dirty="0">
                <a:ln>
                  <a:noFill/>
                </a:ln>
                <a:solidFill>
                  <a:schemeClr val="tx1"/>
                </a:solidFill>
                <a:effectLst/>
                <a:latin typeface="Arial" panose="020B0604020202020204" pitchFamily="34" charset="0"/>
              </a:rPr>
              <a:t>: This approach is less granular, so it may overlook important details within sentences or words. Additionally, it’s less suitable for tasks that require detailed text analysis at a finer level. </a:t>
            </a:r>
          </a:p>
        </p:txBody>
      </p:sp>
    </p:spTree>
    <p:extLst>
      <p:ext uri="{BB962C8B-B14F-4D97-AF65-F5344CB8AC3E}">
        <p14:creationId xmlns:p14="http://schemas.microsoft.com/office/powerpoint/2010/main" val="4092784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4D016-06E7-499A-9FB0-7E9FC2235BE2}"/>
              </a:ext>
            </a:extLst>
          </p:cNvPr>
          <p:cNvSpPr>
            <a:spLocks noGrp="1"/>
          </p:cNvSpPr>
          <p:nvPr>
            <p:ph type="title"/>
          </p:nvPr>
        </p:nvSpPr>
        <p:spPr/>
        <p:txBody>
          <a:bodyPr/>
          <a:lstStyle/>
          <a:p>
            <a:r>
              <a:rPr lang="en-IN" dirty="0" err="1"/>
              <a:t>Subword</a:t>
            </a:r>
            <a:r>
              <a:rPr lang="en-IN" dirty="0"/>
              <a:t> Tokenization</a:t>
            </a:r>
            <a:br>
              <a:rPr lang="en-IN" dirty="0"/>
            </a:br>
            <a:endParaRPr lang="en-IN" dirty="0"/>
          </a:p>
        </p:txBody>
      </p:sp>
      <p:sp>
        <p:nvSpPr>
          <p:cNvPr id="4" name="Rectangle 1">
            <a:extLst>
              <a:ext uri="{FF2B5EF4-FFF2-40B4-BE49-F238E27FC236}">
                <a16:creationId xmlns:a16="http://schemas.microsoft.com/office/drawing/2014/main" id="{5D619D2E-D52C-4DBA-A18B-52557DE322F5}"/>
              </a:ext>
            </a:extLst>
          </p:cNvPr>
          <p:cNvSpPr>
            <a:spLocks noGrp="1" noChangeArrowheads="1"/>
          </p:cNvSpPr>
          <p:nvPr>
            <p:ph idx="1"/>
          </p:nvPr>
        </p:nvSpPr>
        <p:spPr bwMode="auto">
          <a:xfrm>
            <a:off x="838200" y="1415973"/>
            <a:ext cx="105156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 Divides text into </a:t>
            </a:r>
            <a:r>
              <a:rPr kumimoji="0" lang="en-US" altLang="en-US" sz="1800" b="0" i="0" u="none" strike="noStrike" cap="none" normalizeH="0" baseline="0" dirty="0" err="1">
                <a:ln>
                  <a:noFill/>
                </a:ln>
                <a:solidFill>
                  <a:schemeClr val="tx1"/>
                </a:solidFill>
                <a:effectLst/>
                <a:latin typeface="Arial" panose="020B0604020202020204" pitchFamily="34" charset="0"/>
              </a:rPr>
              <a:t>subword</a:t>
            </a:r>
            <a:r>
              <a:rPr kumimoji="0" lang="en-US" altLang="en-US" sz="1800" b="0" i="0" u="none" strike="noStrike" cap="none" normalizeH="0" baseline="0" dirty="0">
                <a:ln>
                  <a:noFill/>
                </a:ln>
                <a:solidFill>
                  <a:schemeClr val="tx1"/>
                </a:solidFill>
                <a:effectLst/>
                <a:latin typeface="Arial" panose="020B0604020202020204" pitchFamily="34" charset="0"/>
              </a:rPr>
              <a:t> units, which are smaller than words but larger than characters. </a:t>
            </a:r>
            <a:r>
              <a:rPr kumimoji="0" lang="en-US" altLang="en-US" sz="1800" b="0" i="0" u="none" strike="noStrike" cap="none" normalizeH="0" baseline="0" dirty="0" err="1">
                <a:ln>
                  <a:noFill/>
                </a:ln>
                <a:solidFill>
                  <a:schemeClr val="tx1"/>
                </a:solidFill>
                <a:effectLst/>
                <a:latin typeface="Arial" panose="020B0604020202020204" pitchFamily="34" charset="0"/>
              </a:rPr>
              <a:t>Subword</a:t>
            </a:r>
            <a:r>
              <a:rPr kumimoji="0" lang="en-US" altLang="en-US" sz="1800" b="0" i="0" u="none" strike="noStrike" cap="none" normalizeH="0" baseline="0" dirty="0">
                <a:ln>
                  <a:noFill/>
                </a:ln>
                <a:solidFill>
                  <a:schemeClr val="tx1"/>
                </a:solidFill>
                <a:effectLst/>
                <a:latin typeface="Arial" panose="020B0604020202020204" pitchFamily="34" charset="0"/>
              </a:rPr>
              <a:t> tokenization is often used in modern NLP models to balance between handling unknown words and retaining meaning.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Common Methods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Byte-Pair Encoding (BPE)</a:t>
            </a:r>
            <a:r>
              <a:rPr kumimoji="0" lang="en-US" altLang="en-US" sz="1400" b="0" i="0" u="none" strike="noStrike" cap="none" normalizeH="0" baseline="0" dirty="0">
                <a:ln>
                  <a:noFill/>
                </a:ln>
                <a:solidFill>
                  <a:schemeClr val="tx1"/>
                </a:solidFill>
                <a:effectLst/>
                <a:latin typeface="Arial" panose="020B0604020202020204" pitchFamily="34" charset="0"/>
              </a:rPr>
              <a:t>: A compression algorithm that merges the most frequent pairs of characters iteratively, resulting in </a:t>
            </a:r>
            <a:r>
              <a:rPr kumimoji="0" lang="en-US" altLang="en-US" sz="1400" b="0" i="0" u="none" strike="noStrike" cap="none" normalizeH="0" baseline="0" dirty="0" err="1">
                <a:ln>
                  <a:noFill/>
                </a:ln>
                <a:solidFill>
                  <a:schemeClr val="tx1"/>
                </a:solidFill>
                <a:effectLst/>
                <a:latin typeface="Arial" panose="020B0604020202020204" pitchFamily="34" charset="0"/>
              </a:rPr>
              <a:t>subword</a:t>
            </a:r>
            <a:r>
              <a:rPr kumimoji="0" lang="en-US" altLang="en-US" sz="1400" b="0" i="0" u="none" strike="noStrike" cap="none" normalizeH="0" baseline="0" dirty="0">
                <a:ln>
                  <a:noFill/>
                </a:ln>
                <a:solidFill>
                  <a:schemeClr val="tx1"/>
                </a:solidFill>
                <a:effectLst/>
                <a:latin typeface="Arial" panose="020B0604020202020204" pitchFamily="34" charset="0"/>
              </a:rPr>
              <a:t> units.</a:t>
            </a:r>
          </a:p>
          <a:p>
            <a:pPr marL="457200" lvl="1" indent="0" eaLnBrk="0" fontAlgn="base" hangingPunct="0">
              <a:lnSpc>
                <a:spcPct val="100000"/>
              </a:lnSpc>
              <a:spcBef>
                <a:spcPct val="0"/>
              </a:spcBef>
              <a:spcAft>
                <a:spcPct val="0"/>
              </a:spcAft>
              <a:buFontTx/>
              <a:buChar char="•"/>
            </a:pPr>
            <a:r>
              <a:rPr kumimoji="0" lang="en-US" altLang="en-US" sz="1400" b="1" i="0" u="none" strike="noStrike" cap="none" normalizeH="0" baseline="0" dirty="0" err="1">
                <a:ln>
                  <a:noFill/>
                </a:ln>
                <a:solidFill>
                  <a:schemeClr val="tx1"/>
                </a:solidFill>
                <a:effectLst/>
                <a:latin typeface="Arial" panose="020B0604020202020204" pitchFamily="34" charset="0"/>
              </a:rPr>
              <a:t>WordPiece</a:t>
            </a:r>
            <a:r>
              <a:rPr kumimoji="0" lang="en-US" altLang="en-US" sz="1400" b="0" i="0" u="none" strike="noStrike" cap="none" normalizeH="0" baseline="0" dirty="0">
                <a:ln>
                  <a:noFill/>
                </a:ln>
                <a:solidFill>
                  <a:schemeClr val="tx1"/>
                </a:solidFill>
                <a:effectLst/>
                <a:latin typeface="Arial" panose="020B0604020202020204" pitchFamily="34" charset="0"/>
              </a:rPr>
              <a:t>: Used in models like BERT, it builds a vocabulary of </a:t>
            </a:r>
            <a:r>
              <a:rPr kumimoji="0" lang="en-US" altLang="en-US" sz="1400" b="0" i="0" u="none" strike="noStrike" cap="none" normalizeH="0" baseline="0" dirty="0" err="1">
                <a:ln>
                  <a:noFill/>
                </a:ln>
                <a:solidFill>
                  <a:schemeClr val="tx1"/>
                </a:solidFill>
                <a:effectLst/>
                <a:latin typeface="Arial" panose="020B0604020202020204" pitchFamily="34" charset="0"/>
              </a:rPr>
              <a:t>subword</a:t>
            </a:r>
            <a:r>
              <a:rPr kumimoji="0" lang="en-US" altLang="en-US" sz="1400" b="0" i="0" u="none" strike="noStrike" cap="none" normalizeH="0" baseline="0" dirty="0">
                <a:ln>
                  <a:noFill/>
                </a:ln>
                <a:solidFill>
                  <a:schemeClr val="tx1"/>
                </a:solidFill>
                <a:effectLst/>
                <a:latin typeface="Arial" panose="020B0604020202020204" pitchFamily="34" charset="0"/>
              </a:rPr>
              <a:t> tokens based on frequency while handling out-of-vocabulary issues effectively.</a:t>
            </a:r>
          </a:p>
          <a:p>
            <a:pPr marL="457200" lvl="1" indent="0" eaLnBrk="0" fontAlgn="base" hangingPunct="0">
              <a:lnSpc>
                <a:spcPct val="100000"/>
              </a:lnSpc>
              <a:spcBef>
                <a:spcPct val="0"/>
              </a:spcBef>
              <a:spcAft>
                <a:spcPct val="0"/>
              </a:spcAft>
              <a:buFontTx/>
              <a:buChar char="•"/>
            </a:pPr>
            <a:r>
              <a:rPr kumimoji="0" lang="en-US" altLang="en-US" sz="1400" b="1" i="0" u="none" strike="noStrike" cap="none" normalizeH="0" baseline="0" dirty="0" err="1">
                <a:ln>
                  <a:noFill/>
                </a:ln>
                <a:solidFill>
                  <a:schemeClr val="tx1"/>
                </a:solidFill>
                <a:effectLst/>
                <a:latin typeface="Arial" panose="020B0604020202020204" pitchFamily="34" charset="0"/>
              </a:rPr>
              <a:t>SentencePiece</a:t>
            </a:r>
            <a:r>
              <a:rPr kumimoji="0" lang="en-US" altLang="en-US" sz="1400" b="0" i="0" u="none" strike="noStrike" cap="none" normalizeH="0" baseline="0" dirty="0">
                <a:ln>
                  <a:noFill/>
                </a:ln>
                <a:solidFill>
                  <a:schemeClr val="tx1"/>
                </a:solidFill>
                <a:effectLst/>
                <a:latin typeface="Arial" panose="020B0604020202020204" pitchFamily="34" charset="0"/>
              </a:rPr>
              <a:t>: Used in models like T5, it segments text into </a:t>
            </a:r>
            <a:r>
              <a:rPr kumimoji="0" lang="en-US" altLang="en-US" sz="1400" b="0" i="0" u="none" strike="noStrike" cap="none" normalizeH="0" baseline="0" dirty="0" err="1">
                <a:ln>
                  <a:noFill/>
                </a:ln>
                <a:solidFill>
                  <a:schemeClr val="tx1"/>
                </a:solidFill>
                <a:effectLst/>
                <a:latin typeface="Arial" panose="020B0604020202020204" pitchFamily="34" charset="0"/>
              </a:rPr>
              <a:t>subwords</a:t>
            </a:r>
            <a:r>
              <a:rPr kumimoji="0" lang="en-US" altLang="en-US" sz="1400" b="0" i="0" u="none" strike="noStrike" cap="none" normalizeH="0" baseline="0" dirty="0">
                <a:ln>
                  <a:noFill/>
                </a:ln>
                <a:solidFill>
                  <a:schemeClr val="tx1"/>
                </a:solidFill>
                <a:effectLst/>
                <a:latin typeface="Arial" panose="020B0604020202020204" pitchFamily="34" charset="0"/>
              </a:rPr>
              <a:t> without relying on whitespace.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the word "unhappiness," BPE might tokenize it as </a:t>
            </a:r>
            <a:r>
              <a:rPr kumimoji="0" lang="en-US" altLang="en-US" sz="1000" b="0" i="0" u="none" strike="noStrike" cap="none" normalizeH="0" baseline="0" dirty="0">
                <a:ln>
                  <a:noFill/>
                </a:ln>
                <a:solidFill>
                  <a:schemeClr val="tx1"/>
                </a:solidFill>
                <a:effectLst/>
                <a:latin typeface="Arial Unicode MS"/>
              </a:rPr>
              <a:t>['un', '</a:t>
            </a:r>
            <a:r>
              <a:rPr kumimoji="0" lang="en-US" altLang="en-US" sz="1000" b="0" i="0" u="none" strike="noStrike" cap="none" normalizeH="0" baseline="0" dirty="0" err="1">
                <a:ln>
                  <a:noFill/>
                </a:ln>
                <a:solidFill>
                  <a:schemeClr val="tx1"/>
                </a:solidFill>
                <a:effectLst/>
                <a:latin typeface="Arial Unicode MS"/>
              </a:rPr>
              <a:t>happi</a:t>
            </a:r>
            <a:r>
              <a:rPr kumimoji="0" lang="en-US" altLang="en-US" sz="1000" b="0" i="0" u="none" strike="noStrike" cap="none" normalizeH="0" baseline="0" dirty="0">
                <a:ln>
                  <a:noFill/>
                </a:ln>
                <a:solidFill>
                  <a:schemeClr val="tx1"/>
                </a:solidFill>
                <a:effectLst/>
                <a:latin typeface="Arial Unicode MS"/>
              </a:rPr>
              <a:t>', 'ness’]</a:t>
            </a:r>
            <a:r>
              <a:rPr kumimoji="0" lang="en-US" altLang="en-US" sz="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8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sz="1800" b="1" dirty="0"/>
              <a:t>Use Cases</a:t>
            </a:r>
            <a:r>
              <a:rPr lang="en-US" sz="1800" dirty="0"/>
              <a:t>: Frequently used in transformers and other deep learning models to handle rare or unknown words. Ideal for languages with complex morphology or many compound words.</a:t>
            </a:r>
          </a:p>
          <a:p>
            <a:pPr marL="0" lvl="0" indent="0"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sz="1800" b="1" dirty="0"/>
              <a:t>Pros</a:t>
            </a:r>
            <a:r>
              <a:rPr lang="en-US" sz="1800" dirty="0"/>
              <a:t>: Reduces the vocabulary size and addresses OOV issues by breaking words into known </a:t>
            </a:r>
            <a:r>
              <a:rPr lang="en-US" sz="1800" dirty="0" err="1"/>
              <a:t>subword</a:t>
            </a:r>
            <a:r>
              <a:rPr lang="en-US" sz="1800" dirty="0"/>
              <a:t> units.</a:t>
            </a:r>
          </a:p>
          <a:p>
            <a:pPr marL="0" lvl="0" indent="0"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sz="1800" b="1" dirty="0"/>
              <a:t>Cons</a:t>
            </a:r>
            <a:r>
              <a:rPr lang="en-US" sz="1800" dirty="0"/>
              <a:t>: Requires training a tokenizer on the corpus, and </a:t>
            </a:r>
            <a:r>
              <a:rPr lang="en-US" sz="1800" dirty="0" err="1"/>
              <a:t>subwords</a:t>
            </a:r>
            <a:r>
              <a:rPr lang="en-US" sz="1800" dirty="0"/>
              <a:t> can sometimes lack standalone meaning.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1543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30F44-659C-4DE5-BC18-39B7538F3151}"/>
              </a:ext>
            </a:extLst>
          </p:cNvPr>
          <p:cNvSpPr>
            <a:spLocks noGrp="1"/>
          </p:cNvSpPr>
          <p:nvPr>
            <p:ph type="title"/>
          </p:nvPr>
        </p:nvSpPr>
        <p:spPr/>
        <p:txBody>
          <a:bodyPr/>
          <a:lstStyle/>
          <a:p>
            <a:r>
              <a:rPr lang="en-IN" dirty="0"/>
              <a:t>Morphological Tokenization</a:t>
            </a:r>
            <a:br>
              <a:rPr lang="en-IN" dirty="0"/>
            </a:br>
            <a:endParaRPr lang="en-IN" dirty="0"/>
          </a:p>
        </p:txBody>
      </p:sp>
      <p:sp>
        <p:nvSpPr>
          <p:cNvPr id="4" name="Rectangle 1">
            <a:extLst>
              <a:ext uri="{FF2B5EF4-FFF2-40B4-BE49-F238E27FC236}">
                <a16:creationId xmlns:a16="http://schemas.microsoft.com/office/drawing/2014/main" id="{DEC4F7CB-CEBD-4839-B138-3607BAD8ED79}"/>
              </a:ext>
            </a:extLst>
          </p:cNvPr>
          <p:cNvSpPr>
            <a:spLocks noGrp="1" noChangeArrowheads="1"/>
          </p:cNvSpPr>
          <p:nvPr>
            <p:ph idx="1"/>
          </p:nvPr>
        </p:nvSpPr>
        <p:spPr bwMode="auto">
          <a:xfrm>
            <a:off x="838200" y="2154636"/>
            <a:ext cx="10515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r>
              <a:rPr kumimoji="0" lang="en-US" altLang="en-US" sz="1800" b="0" i="0" u="none" strike="noStrike" cap="none" normalizeH="0" baseline="0" dirty="0">
                <a:ln>
                  <a:noFill/>
                </a:ln>
                <a:solidFill>
                  <a:schemeClr val="tx1"/>
                </a:solidFill>
                <a:effectLst/>
                <a:latin typeface="Arial" panose="020B0604020202020204" pitchFamily="34" charset="0"/>
              </a:rPr>
              <a:t>: Breaks down words based on morphological structure, such as prefixes, suffixes, roots, or stems.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"unhappiness," morphological tokenization might separate it as </a:t>
            </a:r>
            <a:r>
              <a:rPr kumimoji="0" lang="en-US" altLang="en-US" sz="1000" b="0" i="0" u="none" strike="noStrike" cap="none" normalizeH="0" baseline="0" dirty="0">
                <a:ln>
                  <a:noFill/>
                </a:ln>
                <a:solidFill>
                  <a:schemeClr val="tx1"/>
                </a:solidFill>
                <a:effectLst/>
                <a:latin typeface="Arial Unicode MS"/>
              </a:rPr>
              <a:t>['un', 'happy', 'ness’]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Cases</a:t>
            </a:r>
            <a:r>
              <a:rPr kumimoji="0" lang="en-US" altLang="en-US" sz="1800" b="0" i="0" u="none" strike="noStrike" cap="none" normalizeH="0" baseline="0" dirty="0">
                <a:ln>
                  <a:noFill/>
                </a:ln>
                <a:solidFill>
                  <a:schemeClr val="tx1"/>
                </a:solidFill>
                <a:effectLst/>
                <a:latin typeface="Arial" panose="020B0604020202020204" pitchFamily="34" charset="0"/>
              </a:rPr>
              <a:t>: Useful for languages with rich morphology, like Finnish, Turkish, or Arabic. It’s also valuable in text generation and understanding word semantics.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Pros</a:t>
            </a:r>
            <a:r>
              <a:rPr kumimoji="0" lang="en-US" altLang="en-US" sz="1800" b="0" i="0" u="none" strike="noStrike" cap="none" normalizeH="0" baseline="0" dirty="0">
                <a:ln>
                  <a:noFill/>
                </a:ln>
                <a:solidFill>
                  <a:schemeClr val="tx1"/>
                </a:solidFill>
                <a:effectLst/>
                <a:latin typeface="Arial" panose="020B0604020202020204" pitchFamily="34" charset="0"/>
              </a:rPr>
              <a:t>: Captures the grammatical and semantic structure within words, which is helpful for languages with complex morphology.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a:t>
            </a:r>
            <a:r>
              <a:rPr kumimoji="0" lang="en-US" altLang="en-US" sz="1800" b="0" i="0" u="none" strike="noStrike" cap="none" normalizeH="0" baseline="0" dirty="0">
                <a:ln>
                  <a:noFill/>
                </a:ln>
                <a:solidFill>
                  <a:schemeClr val="tx1"/>
                </a:solidFill>
                <a:effectLst/>
                <a:latin typeface="Arial" panose="020B0604020202020204" pitchFamily="34" charset="0"/>
              </a:rPr>
              <a:t>: Requires language-specific knowledge and tools, and can be computationally intensive. </a:t>
            </a:r>
          </a:p>
        </p:txBody>
      </p:sp>
    </p:spTree>
    <p:extLst>
      <p:ext uri="{BB962C8B-B14F-4D97-AF65-F5344CB8AC3E}">
        <p14:creationId xmlns:p14="http://schemas.microsoft.com/office/powerpoint/2010/main" val="1203507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6305</Words>
  <Application>Microsoft Office PowerPoint</Application>
  <PresentationFormat>Widescreen</PresentationFormat>
  <Paragraphs>464</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Arial Unicode MS</vt:lpstr>
      <vt:lpstr>Calibri</vt:lpstr>
      <vt:lpstr>Calibri Light</vt:lpstr>
      <vt:lpstr>Times New Roman</vt:lpstr>
      <vt:lpstr>Office Theme</vt:lpstr>
      <vt:lpstr>NLP Basics</vt:lpstr>
      <vt:lpstr>Tokenization</vt:lpstr>
      <vt:lpstr>Tokenization</vt:lpstr>
      <vt:lpstr>Character-Level Tokenization </vt:lpstr>
      <vt:lpstr>Word-Level Tokenization </vt:lpstr>
      <vt:lpstr>Sentence-Level Tokenization </vt:lpstr>
      <vt:lpstr>Paragraph-Level Tokenization </vt:lpstr>
      <vt:lpstr>Subword Tokenization </vt:lpstr>
      <vt:lpstr>Morphological Tokenization </vt:lpstr>
      <vt:lpstr>N-Gram Tokenization </vt:lpstr>
      <vt:lpstr>Syllable-Level Tokenization </vt:lpstr>
      <vt:lpstr>Entity-Level Tokenization </vt:lpstr>
      <vt:lpstr>Regex-Based Tokenization </vt:lpstr>
      <vt:lpstr>Vectorization</vt:lpstr>
      <vt:lpstr>Vectorization</vt:lpstr>
      <vt:lpstr>PowerPoint Presentation</vt:lpstr>
      <vt:lpstr>Count Vectorization (Term Frequency) </vt:lpstr>
      <vt:lpstr>TF-IDF</vt:lpstr>
      <vt:lpstr>Word2Vec / GloVe</vt:lpstr>
      <vt:lpstr>FastText</vt:lpstr>
      <vt:lpstr>Contextualized Embeddings (ELMo, BERT)</vt:lpstr>
      <vt:lpstr>Transformer-Based Models and Beyond (GPT, T5)</vt:lpstr>
      <vt:lpstr>Sentence Embeddings (Sentence-BERT, Universal Sentence Encoder)</vt:lpstr>
      <vt:lpstr>Vector Database</vt:lpstr>
      <vt:lpstr>VectorDB</vt:lpstr>
      <vt:lpstr>Key Concepts in Vector Databases</vt:lpstr>
      <vt:lpstr>Why Use a Vector Database?</vt:lpstr>
      <vt:lpstr>Popular Vector Databases</vt:lpstr>
      <vt:lpstr>How Vector Databases Work with Machine Learning Pipelines</vt:lpstr>
      <vt:lpstr>Example: Basic Workflow of Using a Vector Database for Semantic Search</vt:lpstr>
      <vt:lpstr>Why NOT regular Databases</vt:lpstr>
      <vt:lpstr>Why NOT regular Databases</vt:lpstr>
      <vt:lpstr>Why NOT regular Databases</vt:lpstr>
      <vt:lpstr>Why NOT regular Databases</vt:lpstr>
      <vt:lpstr>Transfer Learning</vt:lpstr>
      <vt:lpstr>Transfer learning</vt:lpstr>
      <vt:lpstr>Benefits of transfer Learning </vt:lpstr>
      <vt:lpstr>Representation Learning</vt:lpstr>
      <vt:lpstr>Representation Learning</vt:lpstr>
      <vt:lpstr>Latent Space</vt:lpstr>
      <vt:lpstr>How Latent Space Facilitates Representation Learning</vt:lpstr>
      <vt:lpstr>PowerPoint Presentation</vt:lpstr>
      <vt:lpstr>Steps in creating a Generative Model</vt:lpstr>
      <vt:lpstr>How Chat GPT is Trained</vt:lpstr>
      <vt:lpstr>Stage 1 Generative Pre-training </vt:lpstr>
      <vt:lpstr>Stage -1</vt:lpstr>
      <vt:lpstr>Stage -1 </vt:lpstr>
      <vt:lpstr>Stage 2 Supervised Fine Tuning</vt:lpstr>
      <vt:lpstr>Stage 2 Supervised Fine Tuning</vt:lpstr>
      <vt:lpstr>Stage -2 Supervised Fine-Tuning (SFT)</vt:lpstr>
      <vt:lpstr>ADD Stage-3 RLHF</vt:lpstr>
      <vt:lpstr>SGD</vt:lpstr>
      <vt:lpstr>SGD</vt:lpstr>
      <vt:lpstr>Categorical Cross Entropy / Softmax Cross Entropy</vt:lpstr>
      <vt:lpstr>PowerPoint Presentation</vt:lpstr>
      <vt:lpstr>Example of Categorical Cross-Entropy in ChatGPT’s SFT: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Basics</dc:title>
  <dc:creator>Admin</dc:creator>
  <cp:lastModifiedBy>Admin</cp:lastModifiedBy>
  <cp:revision>8</cp:revision>
  <dcterms:created xsi:type="dcterms:W3CDTF">2024-11-11T07:13:41Z</dcterms:created>
  <dcterms:modified xsi:type="dcterms:W3CDTF">2024-11-11T16:32:47Z</dcterms:modified>
</cp:coreProperties>
</file>