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0828-3E54-4816-8A8D-931AB9D76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BEB04-2D5B-4292-89C9-31D0DAF9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6A98CF-1ACF-4F33-8F2B-B7C657BBB0B5}"/>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5" name="Footer Placeholder 4">
            <a:extLst>
              <a:ext uri="{FF2B5EF4-FFF2-40B4-BE49-F238E27FC236}">
                <a16:creationId xmlns:a16="http://schemas.microsoft.com/office/drawing/2014/main" id="{EB77C515-090B-4537-A467-16AA8B595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68AB2-81C4-416A-8F8B-CB3AC6442D60}"/>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135633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7803-9F13-470D-91AC-96A078C807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CD82B-FBE2-4A0B-9CD2-31693D2987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9E152-7761-4B21-BF88-D124F6A726F0}"/>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5" name="Footer Placeholder 4">
            <a:extLst>
              <a:ext uri="{FF2B5EF4-FFF2-40B4-BE49-F238E27FC236}">
                <a16:creationId xmlns:a16="http://schemas.microsoft.com/office/drawing/2014/main" id="{BACB97E9-687C-47A9-A036-CAFC2BE64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81366-97FD-41E7-BF2B-DB241BE399FA}"/>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74723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12BEA-2449-410A-8404-B280D7347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6150E-5C08-4084-904B-9E3F875DC8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09314-3E08-41B9-A4AA-8747949AB1CF}"/>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5" name="Footer Placeholder 4">
            <a:extLst>
              <a:ext uri="{FF2B5EF4-FFF2-40B4-BE49-F238E27FC236}">
                <a16:creationId xmlns:a16="http://schemas.microsoft.com/office/drawing/2014/main" id="{95271571-3553-402B-825B-7B82A333C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7C34A-9E17-4A57-8907-28E70F842AD8}"/>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42736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9EF3-EEB5-41CF-9DBF-442C0C61B4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AD339A-5CF6-4AE4-8E1B-0D1FDCBF3A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1E187-C549-416C-B0F9-8BAAE51AF37B}"/>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5" name="Footer Placeholder 4">
            <a:extLst>
              <a:ext uri="{FF2B5EF4-FFF2-40B4-BE49-F238E27FC236}">
                <a16:creationId xmlns:a16="http://schemas.microsoft.com/office/drawing/2014/main" id="{973BFD96-BCDF-4604-A9CB-A550ED77C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D0DAC-845B-454A-9C36-86B62B2ACDE2}"/>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65107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DB46-3942-4B63-8BD5-94C563A98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FF83AC-7714-4949-99D8-F5DAB01FF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869EF5-DD34-40A8-AA45-21D04EAE5FA9}"/>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5" name="Footer Placeholder 4">
            <a:extLst>
              <a:ext uri="{FF2B5EF4-FFF2-40B4-BE49-F238E27FC236}">
                <a16:creationId xmlns:a16="http://schemas.microsoft.com/office/drawing/2014/main" id="{DB3C11F1-70E2-40B3-89CD-AD89CE806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ABFE94-494A-4FC4-8A93-76068495353D}"/>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3916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584-6433-43B0-8117-4F8FF0F29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2A51A8-049D-43A5-AB11-0D8B27D4E0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3D136A-0C69-414E-AF9F-8BE7E12AEC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F98FA1-2EB1-45E7-B1EC-79DF3A01A897}"/>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6" name="Footer Placeholder 5">
            <a:extLst>
              <a:ext uri="{FF2B5EF4-FFF2-40B4-BE49-F238E27FC236}">
                <a16:creationId xmlns:a16="http://schemas.microsoft.com/office/drawing/2014/main" id="{8E923C92-9A1F-4144-8071-8B11AE10E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72069-15A8-4CF4-B33D-68DCE444D3EF}"/>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46169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8B33-DA01-4D10-A116-207EA06E41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2F0414-7F88-40B6-9F72-217358090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62E5CA5-145C-4AC2-A5B2-E1DA6296E1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F27D76-3809-4DE2-BA8A-0C0039FFA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FEB0FE-BDA8-44FB-BC04-7B50AA2E88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0A60F5-D121-4456-81CE-BEE5747ABC6A}"/>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8" name="Footer Placeholder 7">
            <a:extLst>
              <a:ext uri="{FF2B5EF4-FFF2-40B4-BE49-F238E27FC236}">
                <a16:creationId xmlns:a16="http://schemas.microsoft.com/office/drawing/2014/main" id="{16F14326-05B6-47BC-8042-E90221FC9D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CBA090-990A-4D5A-BBF9-D247020E202D}"/>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29032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C989-0EB3-47DD-AF47-DC33BDC868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6CA04E-19D1-49F2-A972-F8C43547570D}"/>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4" name="Footer Placeholder 3">
            <a:extLst>
              <a:ext uri="{FF2B5EF4-FFF2-40B4-BE49-F238E27FC236}">
                <a16:creationId xmlns:a16="http://schemas.microsoft.com/office/drawing/2014/main" id="{2D86C4DE-1257-418C-96C8-FA499FAD89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ECEC7D-129E-4ED4-B75D-0739B6FDDE71}"/>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9235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29C21-F174-4665-A344-268DC06440E8}"/>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3" name="Footer Placeholder 2">
            <a:extLst>
              <a:ext uri="{FF2B5EF4-FFF2-40B4-BE49-F238E27FC236}">
                <a16:creationId xmlns:a16="http://schemas.microsoft.com/office/drawing/2014/main" id="{9FF361C5-FE52-4071-A297-A0EC685DB6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01ECA5-3D12-460D-A09F-63956C06E4A8}"/>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123325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6321-38CB-408D-ABEF-C6892EF2D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D837A4-D9FD-410B-934A-91EBE9CF4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339B7C-CF61-48A6-9E00-2B5E06A30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3F5DCB-AB05-4B83-A8E1-52C0892C5974}"/>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6" name="Footer Placeholder 5">
            <a:extLst>
              <a:ext uri="{FF2B5EF4-FFF2-40B4-BE49-F238E27FC236}">
                <a16:creationId xmlns:a16="http://schemas.microsoft.com/office/drawing/2014/main" id="{FD05F8E9-9B87-4A8C-AC7B-068F52E49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C5565-6D46-4807-8B11-426FFD2CCBA9}"/>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415135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4A22-ED90-479D-A58C-8B1871952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8D12DB-DB33-4723-A530-A5CC9DE22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85A300-12E7-4F51-BB0D-7721060A9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60D639-E88F-4C34-9CF1-DCC567EC4560}"/>
              </a:ext>
            </a:extLst>
          </p:cNvPr>
          <p:cNvSpPr>
            <a:spLocks noGrp="1"/>
          </p:cNvSpPr>
          <p:nvPr>
            <p:ph type="dt" sz="half" idx="10"/>
          </p:nvPr>
        </p:nvSpPr>
        <p:spPr/>
        <p:txBody>
          <a:bodyPr/>
          <a:lstStyle/>
          <a:p>
            <a:fld id="{04119EEE-2253-4EBC-B688-3E9EAE85027B}" type="datetimeFigureOut">
              <a:rPr lang="en-IN" smtClean="0"/>
              <a:t>19-11-2024</a:t>
            </a:fld>
            <a:endParaRPr lang="en-IN"/>
          </a:p>
        </p:txBody>
      </p:sp>
      <p:sp>
        <p:nvSpPr>
          <p:cNvPr id="6" name="Footer Placeholder 5">
            <a:extLst>
              <a:ext uri="{FF2B5EF4-FFF2-40B4-BE49-F238E27FC236}">
                <a16:creationId xmlns:a16="http://schemas.microsoft.com/office/drawing/2014/main" id="{A7EC2DCD-2F4F-4428-95DD-E70548EE6C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45EC1-2F29-43D6-9A42-084401D57F21}"/>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203341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51DC7-BBC1-43E5-8A48-FFE8C1F7D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2BCC34-43D0-4586-9B9C-8BF432E5E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46D62-75E0-4D4C-8A01-45F44C322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19EEE-2253-4EBC-B688-3E9EAE85027B}" type="datetimeFigureOut">
              <a:rPr lang="en-IN" smtClean="0"/>
              <a:t>19-11-2024</a:t>
            </a:fld>
            <a:endParaRPr lang="en-IN"/>
          </a:p>
        </p:txBody>
      </p:sp>
      <p:sp>
        <p:nvSpPr>
          <p:cNvPr id="5" name="Footer Placeholder 4">
            <a:extLst>
              <a:ext uri="{FF2B5EF4-FFF2-40B4-BE49-F238E27FC236}">
                <a16:creationId xmlns:a16="http://schemas.microsoft.com/office/drawing/2014/main" id="{018FE25D-6EDD-4157-AEC2-32D7ED67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E1EA81-AD5F-4576-84F4-7F251F53A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05760-45D1-4B3C-BE34-4A96BB2A7A8C}" type="slidenum">
              <a:rPr lang="en-IN" smtClean="0"/>
              <a:t>‹#›</a:t>
            </a:fld>
            <a:endParaRPr lang="en-IN"/>
          </a:p>
        </p:txBody>
      </p:sp>
    </p:spTree>
    <p:extLst>
      <p:ext uri="{BB962C8B-B14F-4D97-AF65-F5344CB8AC3E}">
        <p14:creationId xmlns:p14="http://schemas.microsoft.com/office/powerpoint/2010/main" val="260142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xamp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6447-F7C7-44FC-A9B5-ADFA9ACF2A73}"/>
              </a:ext>
            </a:extLst>
          </p:cNvPr>
          <p:cNvSpPr>
            <a:spLocks noGrp="1"/>
          </p:cNvSpPr>
          <p:nvPr>
            <p:ph type="ctrTitle"/>
          </p:nvPr>
        </p:nvSpPr>
        <p:spPr/>
        <p:txBody>
          <a:bodyPr/>
          <a:lstStyle/>
          <a:p>
            <a:r>
              <a:rPr lang="en-US" dirty="0"/>
              <a:t>NLP Basics</a:t>
            </a:r>
            <a:endParaRPr lang="en-IN" dirty="0"/>
          </a:p>
        </p:txBody>
      </p:sp>
      <p:sp>
        <p:nvSpPr>
          <p:cNvPr id="3" name="Subtitle 2">
            <a:extLst>
              <a:ext uri="{FF2B5EF4-FFF2-40B4-BE49-F238E27FC236}">
                <a16:creationId xmlns:a16="http://schemas.microsoft.com/office/drawing/2014/main" id="{028FDFAB-F690-4DC4-99CE-6135726557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177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B390-2605-4D67-B709-E67144A6B63E}"/>
              </a:ext>
            </a:extLst>
          </p:cNvPr>
          <p:cNvSpPr>
            <a:spLocks noGrp="1"/>
          </p:cNvSpPr>
          <p:nvPr>
            <p:ph type="title"/>
          </p:nvPr>
        </p:nvSpPr>
        <p:spPr/>
        <p:txBody>
          <a:bodyPr/>
          <a:lstStyle/>
          <a:p>
            <a:r>
              <a:rPr lang="en-IN" dirty="0"/>
              <a:t>N-Gram Tokenization</a:t>
            </a:r>
            <a:br>
              <a:rPr lang="en-IN" dirty="0"/>
            </a:br>
            <a:endParaRPr lang="en-IN" dirty="0"/>
          </a:p>
        </p:txBody>
      </p:sp>
      <p:sp>
        <p:nvSpPr>
          <p:cNvPr id="4" name="Rectangle 1">
            <a:extLst>
              <a:ext uri="{FF2B5EF4-FFF2-40B4-BE49-F238E27FC236}">
                <a16:creationId xmlns:a16="http://schemas.microsoft.com/office/drawing/2014/main" id="{62A74730-868C-41CC-AFD1-46FDCD8BCA98}"/>
              </a:ext>
            </a:extLst>
          </p:cNvPr>
          <p:cNvSpPr>
            <a:spLocks noGrp="1" noChangeArrowheads="1"/>
          </p:cNvSpPr>
          <p:nvPr>
            <p:ph idx="1"/>
          </p:nvPr>
        </p:nvSpPr>
        <p:spPr bwMode="auto">
          <a:xfrm>
            <a:off x="838200" y="2293136"/>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Breaks text into continuous sequences of </a:t>
            </a:r>
            <a:r>
              <a:rPr kumimoji="0" lang="en-US" altLang="en-US" sz="1000" b="0" i="0" u="none" strike="noStrike" cap="none" normalizeH="0" baseline="0" dirty="0">
                <a:ln>
                  <a:noFill/>
                </a:ln>
                <a:solidFill>
                  <a:schemeClr val="tx1"/>
                </a:solidFill>
                <a:effectLst/>
                <a:latin typeface="Arial Unicode MS"/>
              </a:rPr>
              <a:t>n</a:t>
            </a:r>
            <a:r>
              <a:rPr kumimoji="0" lang="en-US" altLang="en-US" sz="800" b="0" i="0" u="none" strike="noStrike" cap="none" normalizeH="0" baseline="0" dirty="0">
                <a:ln>
                  <a:noFill/>
                </a:ln>
                <a:solidFill>
                  <a:schemeClr val="tx1"/>
                </a:solidFill>
                <a:effectLst/>
              </a:rPr>
              <a:t> words or characters, known as n-grams. Common values are bigrams (2 words), trigrams (3 words), etc.</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sentence "I love NLP," bigram tokenization produces </a:t>
            </a:r>
            <a:r>
              <a:rPr kumimoji="0" lang="en-US" altLang="en-US" sz="1000" b="0" i="0" u="none" strike="noStrike" cap="none" normalizeH="0" baseline="0" dirty="0">
                <a:ln>
                  <a:noFill/>
                </a:ln>
                <a:solidFill>
                  <a:schemeClr val="tx1"/>
                </a:solidFill>
                <a:effectLst/>
                <a:latin typeface="Arial Unicode MS"/>
              </a:rPr>
              <a:t>['I love', 'love NLP’]</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in text classification, sentiment analysis, and language modeling, as it captures context within neighboring tokens.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local context and word associations, making it effective for analyzing phrases or short sequences.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Large n-grams can lead to very large feature spaces, which increases computational cost. </a:t>
            </a:r>
          </a:p>
        </p:txBody>
      </p:sp>
    </p:spTree>
    <p:extLst>
      <p:ext uri="{BB962C8B-B14F-4D97-AF65-F5344CB8AC3E}">
        <p14:creationId xmlns:p14="http://schemas.microsoft.com/office/powerpoint/2010/main" val="345027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CF96-30AD-4539-8CD2-8498E2F9FB92}"/>
              </a:ext>
            </a:extLst>
          </p:cNvPr>
          <p:cNvSpPr>
            <a:spLocks noGrp="1"/>
          </p:cNvSpPr>
          <p:nvPr>
            <p:ph type="title"/>
          </p:nvPr>
        </p:nvSpPr>
        <p:spPr/>
        <p:txBody>
          <a:bodyPr/>
          <a:lstStyle/>
          <a:p>
            <a:r>
              <a:rPr lang="en-IN" dirty="0"/>
              <a:t>Syllable-Level Tokenization</a:t>
            </a:r>
            <a:br>
              <a:rPr lang="en-IN" dirty="0"/>
            </a:br>
            <a:endParaRPr lang="en-IN" dirty="0"/>
          </a:p>
        </p:txBody>
      </p:sp>
      <p:sp>
        <p:nvSpPr>
          <p:cNvPr id="4" name="Rectangle 1">
            <a:extLst>
              <a:ext uri="{FF2B5EF4-FFF2-40B4-BE49-F238E27FC236}">
                <a16:creationId xmlns:a16="http://schemas.microsoft.com/office/drawing/2014/main" id="{F7C63B24-6F06-4FDC-AEC7-0F9F14449FF2}"/>
              </a:ext>
            </a:extLst>
          </p:cNvPr>
          <p:cNvSpPr>
            <a:spLocks noGrp="1" noChangeArrowheads="1"/>
          </p:cNvSpPr>
          <p:nvPr>
            <p:ph idx="1"/>
          </p:nvPr>
        </p:nvSpPr>
        <p:spPr bwMode="auto">
          <a:xfrm>
            <a:off x="838200" y="1720840"/>
            <a:ext cx="105155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Divides words into syllables, which are intermediate units smaller than words but larger than characters.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word "tokenization," syllable tokenization might produce </a:t>
            </a:r>
            <a:r>
              <a:rPr kumimoji="0" lang="en-US" altLang="en-US" sz="1000" b="0" i="0" u="none" strike="noStrike" cap="none" normalizeH="0" baseline="0" dirty="0">
                <a:ln>
                  <a:noFill/>
                </a:ln>
                <a:solidFill>
                  <a:schemeClr val="tx1"/>
                </a:solidFill>
                <a:effectLst/>
                <a:latin typeface="Arial Unicode MS"/>
              </a:rPr>
              <a:t>['to', 'ken', '</a:t>
            </a:r>
            <a:r>
              <a:rPr kumimoji="0" lang="en-US" altLang="en-US" sz="1000" b="0" i="0" u="none" strike="noStrike" cap="none" normalizeH="0" baseline="0" dirty="0" err="1">
                <a:ln>
                  <a:noFill/>
                </a:ln>
                <a:solidFill>
                  <a:schemeClr val="tx1"/>
                </a:solidFill>
                <a:effectLst/>
                <a:latin typeface="Arial Unicode MS"/>
              </a:rPr>
              <a:t>i</a:t>
            </a:r>
            <a:r>
              <a:rPr kumimoji="0" lang="en-US" altLang="en-US" sz="1000" b="0" i="0" u="none" strike="noStrike" cap="none" normalizeH="0" baseline="0" dirty="0">
                <a:ln>
                  <a:noFill/>
                </a:ln>
                <a:solidFill>
                  <a:schemeClr val="tx1"/>
                </a:solidFill>
                <a:effectLst/>
                <a:latin typeface="Arial Unicode MS"/>
              </a:rPr>
              <a:t>', 'za', '</a:t>
            </a:r>
            <a:r>
              <a:rPr kumimoji="0" lang="en-US" altLang="en-US" sz="1000" b="0" i="0" u="none" strike="noStrike" cap="none" normalizeH="0" baseline="0" dirty="0" err="1">
                <a:ln>
                  <a:noFill/>
                </a:ln>
                <a:solidFill>
                  <a:schemeClr val="tx1"/>
                </a:solidFill>
                <a:effectLst/>
                <a:latin typeface="Arial Unicode MS"/>
              </a:rPr>
              <a:t>tion</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Primarily used in speech processing, text-to-speech (TTS), and poetry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Useful in languages where syllables have meaning or in tasks where pronunciation is important.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Language-dependent and challenging for languages with complex syllable rules. </a:t>
            </a:r>
          </a:p>
        </p:txBody>
      </p:sp>
    </p:spTree>
    <p:extLst>
      <p:ext uri="{BB962C8B-B14F-4D97-AF65-F5344CB8AC3E}">
        <p14:creationId xmlns:p14="http://schemas.microsoft.com/office/powerpoint/2010/main" val="233041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AF13-E595-4406-AEAD-B3F65032AE71}"/>
              </a:ext>
            </a:extLst>
          </p:cNvPr>
          <p:cNvSpPr>
            <a:spLocks noGrp="1"/>
          </p:cNvSpPr>
          <p:nvPr>
            <p:ph type="title"/>
          </p:nvPr>
        </p:nvSpPr>
        <p:spPr/>
        <p:txBody>
          <a:bodyPr/>
          <a:lstStyle/>
          <a:p>
            <a:r>
              <a:rPr lang="en-IN" dirty="0"/>
              <a:t>Entity-Level Tokenization</a:t>
            </a:r>
            <a:br>
              <a:rPr lang="en-IN" dirty="0"/>
            </a:br>
            <a:endParaRPr lang="en-IN" dirty="0"/>
          </a:p>
        </p:txBody>
      </p:sp>
      <p:sp>
        <p:nvSpPr>
          <p:cNvPr id="4" name="Rectangle 1">
            <a:extLst>
              <a:ext uri="{FF2B5EF4-FFF2-40B4-BE49-F238E27FC236}">
                <a16:creationId xmlns:a16="http://schemas.microsoft.com/office/drawing/2014/main" id="{610B2593-0875-4A2E-87CC-5829437E43AA}"/>
              </a:ext>
            </a:extLst>
          </p:cNvPr>
          <p:cNvSpPr>
            <a:spLocks noGrp="1" noChangeArrowheads="1"/>
          </p:cNvSpPr>
          <p:nvPr>
            <p:ph idx="1"/>
          </p:nvPr>
        </p:nvSpPr>
        <p:spPr bwMode="auto">
          <a:xfrm>
            <a:off x="838200" y="2431635"/>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Segments text based on meaningful entities like names, locations, dates, or organizations, often used in Named Entity Recognition (NER).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sentence "John lives in New York," entity tokenization might produce tokens like </a:t>
            </a:r>
            <a:r>
              <a:rPr kumimoji="0" lang="en-US" altLang="en-US" sz="1000" b="0" i="0" u="none" strike="noStrike" cap="none" normalizeH="0" baseline="0" dirty="0">
                <a:ln>
                  <a:noFill/>
                </a:ln>
                <a:solidFill>
                  <a:schemeClr val="tx1"/>
                </a:solidFill>
                <a:effectLst/>
                <a:latin typeface="Arial Unicode MS"/>
              </a:rPr>
              <a:t>['John', 'New York’]</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Common in NLP tasks like information retrieval, question answering, and NER.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meaningful entities that are semantically important, reducing irrelevant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Requires entity recognition models or tagging, which may vary across contexts. </a:t>
            </a:r>
          </a:p>
        </p:txBody>
      </p:sp>
    </p:spTree>
    <p:extLst>
      <p:ext uri="{BB962C8B-B14F-4D97-AF65-F5344CB8AC3E}">
        <p14:creationId xmlns:p14="http://schemas.microsoft.com/office/powerpoint/2010/main" val="47776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51EB-1E9E-4B5E-A066-FA4C26007CD3}"/>
              </a:ext>
            </a:extLst>
          </p:cNvPr>
          <p:cNvSpPr>
            <a:spLocks noGrp="1"/>
          </p:cNvSpPr>
          <p:nvPr>
            <p:ph type="title"/>
          </p:nvPr>
        </p:nvSpPr>
        <p:spPr/>
        <p:txBody>
          <a:bodyPr/>
          <a:lstStyle/>
          <a:p>
            <a:r>
              <a:rPr lang="en-IN" dirty="0"/>
              <a:t>Regex-Based Tokenization</a:t>
            </a:r>
            <a:br>
              <a:rPr lang="en-IN" dirty="0"/>
            </a:br>
            <a:endParaRPr lang="en-IN" dirty="0"/>
          </a:p>
        </p:txBody>
      </p:sp>
      <p:sp>
        <p:nvSpPr>
          <p:cNvPr id="4" name="Rectangle 1">
            <a:extLst>
              <a:ext uri="{FF2B5EF4-FFF2-40B4-BE49-F238E27FC236}">
                <a16:creationId xmlns:a16="http://schemas.microsoft.com/office/drawing/2014/main" id="{78AA27CC-8A80-48D8-A7A3-34C4D4FB24AB}"/>
              </a:ext>
            </a:extLst>
          </p:cNvPr>
          <p:cNvSpPr>
            <a:spLocks noGrp="1" noChangeArrowheads="1"/>
          </p:cNvSpPr>
          <p:nvPr>
            <p:ph idx="1"/>
          </p:nvPr>
        </p:nvSpPr>
        <p:spPr bwMode="auto">
          <a:xfrm>
            <a:off x="838200" y="2154636"/>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Uses regular expressions to define custom patterns for tokenization, often for domain-specific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Splitting text based on dates or URLs, like turning "See more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https://example.com</a:t>
            </a:r>
            <a:r>
              <a:rPr kumimoji="0" lang="en-US" altLang="en-US" sz="1800" b="0" i="0" u="none" strike="noStrike" cap="none" normalizeH="0" baseline="0" dirty="0">
                <a:ln>
                  <a:noFill/>
                </a:ln>
                <a:solidFill>
                  <a:schemeClr val="tx1"/>
                </a:solidFill>
                <a:effectLst/>
                <a:latin typeface="Arial" panose="020B0604020202020204" pitchFamily="34" charset="0"/>
              </a:rPr>
              <a:t> on 12/12/2023" into </a:t>
            </a:r>
            <a:r>
              <a:rPr kumimoji="0" lang="en-US" altLang="en-US" sz="1000" b="0" i="0" u="none" strike="noStrike" cap="none" normalizeH="0" baseline="0" dirty="0">
                <a:ln>
                  <a:noFill/>
                </a:ln>
                <a:solidFill>
                  <a:schemeClr val="tx1"/>
                </a:solidFill>
                <a:effectLst/>
                <a:latin typeface="Arial Unicode MS"/>
              </a:rPr>
              <a:t>['https://example.com', '12/12/2023’]</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in text preprocessing for cleaning or splitting based on specific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Highly customizable for specific tokenization needs, especially in preprocessing.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Requires expertise in regular expressions and can be error-prone if patterns are not defined carefully. </a:t>
            </a:r>
          </a:p>
        </p:txBody>
      </p:sp>
    </p:spTree>
    <p:extLst>
      <p:ext uri="{BB962C8B-B14F-4D97-AF65-F5344CB8AC3E}">
        <p14:creationId xmlns:p14="http://schemas.microsoft.com/office/powerpoint/2010/main" val="392243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C99B-9272-4146-AE0F-B9F03251E39A}"/>
              </a:ext>
            </a:extLst>
          </p:cNvPr>
          <p:cNvSpPr>
            <a:spLocks noGrp="1"/>
          </p:cNvSpPr>
          <p:nvPr>
            <p:ph type="title"/>
          </p:nvPr>
        </p:nvSpPr>
        <p:spPr>
          <a:xfrm>
            <a:off x="838200" y="2476314"/>
            <a:ext cx="10515600" cy="1325563"/>
          </a:xfrm>
        </p:spPr>
        <p:txBody>
          <a:bodyPr/>
          <a:lstStyle/>
          <a:p>
            <a:r>
              <a:rPr lang="en-US" dirty="0"/>
              <a:t>Vectorization</a:t>
            </a:r>
            <a:endParaRPr lang="en-IN" dirty="0"/>
          </a:p>
        </p:txBody>
      </p:sp>
    </p:spTree>
    <p:extLst>
      <p:ext uri="{BB962C8B-B14F-4D97-AF65-F5344CB8AC3E}">
        <p14:creationId xmlns:p14="http://schemas.microsoft.com/office/powerpoint/2010/main" val="90709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6202-9063-40BD-B8D0-C77FB840EF38}"/>
              </a:ext>
            </a:extLst>
          </p:cNvPr>
          <p:cNvSpPr>
            <a:spLocks noGrp="1"/>
          </p:cNvSpPr>
          <p:nvPr>
            <p:ph type="title"/>
          </p:nvPr>
        </p:nvSpPr>
        <p:spPr/>
        <p:txBody>
          <a:bodyPr/>
          <a:lstStyle/>
          <a:p>
            <a:r>
              <a:rPr lang="en-US" dirty="0"/>
              <a:t>Vectorization</a:t>
            </a:r>
            <a:endParaRPr lang="en-IN" dirty="0"/>
          </a:p>
        </p:txBody>
      </p:sp>
      <p:sp>
        <p:nvSpPr>
          <p:cNvPr id="3" name="Content Placeholder 2">
            <a:extLst>
              <a:ext uri="{FF2B5EF4-FFF2-40B4-BE49-F238E27FC236}">
                <a16:creationId xmlns:a16="http://schemas.microsoft.com/office/drawing/2014/main" id="{F4D587CF-2A82-48D7-BE79-F50948B185DA}"/>
              </a:ext>
            </a:extLst>
          </p:cNvPr>
          <p:cNvSpPr>
            <a:spLocks noGrp="1"/>
          </p:cNvSpPr>
          <p:nvPr>
            <p:ph idx="1"/>
          </p:nvPr>
        </p:nvSpPr>
        <p:spPr/>
        <p:txBody>
          <a:bodyPr>
            <a:normAutofit lnSpcReduction="10000"/>
          </a:bodyPr>
          <a:lstStyle/>
          <a:p>
            <a:r>
              <a:rPr lang="en-US" dirty="0"/>
              <a:t>Vectorization is the process of converting textual data into numerical vectors so that machine learning models can process and learn from it. Different vectorization methods are used depending on the complexity, context requirements, and applications.</a:t>
            </a:r>
          </a:p>
          <a:p>
            <a:pPr marL="971550" lvl="1" indent="-514350">
              <a:buFont typeface="+mj-lt"/>
              <a:buAutoNum type="arabicPeriod"/>
            </a:pPr>
            <a:r>
              <a:rPr lang="en-IN" dirty="0"/>
              <a:t>Count Vectorization (Term Frequency)</a:t>
            </a:r>
          </a:p>
          <a:p>
            <a:pPr marL="971550" lvl="1" indent="-514350">
              <a:buFont typeface="+mj-lt"/>
              <a:buAutoNum type="arabicPeriod"/>
            </a:pPr>
            <a:r>
              <a:rPr lang="en-US" dirty="0"/>
              <a:t>Term Frequency-Inverse Document Frequency (TF-IDF)</a:t>
            </a:r>
          </a:p>
          <a:p>
            <a:pPr marL="971550" lvl="1" indent="-514350">
              <a:buFont typeface="+mj-lt"/>
              <a:buAutoNum type="arabicPeriod"/>
            </a:pPr>
            <a:r>
              <a:rPr lang="en-US" dirty="0"/>
              <a:t>Word Embeddings (e.g., Word2Vec, </a:t>
            </a:r>
            <a:r>
              <a:rPr lang="en-US" dirty="0" err="1"/>
              <a:t>GloVe</a:t>
            </a:r>
            <a:r>
              <a:rPr lang="en-US" dirty="0"/>
              <a:t>)</a:t>
            </a:r>
          </a:p>
          <a:p>
            <a:pPr marL="971550" lvl="1" indent="-514350">
              <a:buFont typeface="+mj-lt"/>
              <a:buAutoNum type="arabicPeriod"/>
            </a:pPr>
            <a:r>
              <a:rPr lang="en-IN" dirty="0" err="1"/>
              <a:t>FastText</a:t>
            </a:r>
            <a:endParaRPr lang="en-IN" dirty="0"/>
          </a:p>
          <a:p>
            <a:pPr marL="971550" lvl="1" indent="-514350">
              <a:buFont typeface="+mj-lt"/>
              <a:buAutoNum type="arabicPeriod"/>
            </a:pPr>
            <a:r>
              <a:rPr lang="en-IN" dirty="0"/>
              <a:t>Contextualized Embeddings (</a:t>
            </a:r>
            <a:r>
              <a:rPr lang="en-IN" dirty="0" err="1"/>
              <a:t>ELMo</a:t>
            </a:r>
            <a:r>
              <a:rPr lang="en-IN" dirty="0"/>
              <a:t>, BERT)</a:t>
            </a:r>
          </a:p>
          <a:p>
            <a:pPr marL="971550" lvl="1" indent="-514350">
              <a:buFont typeface="+mj-lt"/>
              <a:buAutoNum type="arabicPeriod"/>
            </a:pPr>
            <a:r>
              <a:rPr lang="en-US" dirty="0"/>
              <a:t>Transformer-Based Models and Beyond (GPT, T5)</a:t>
            </a:r>
          </a:p>
          <a:p>
            <a:pPr marL="971550" lvl="1" indent="-514350">
              <a:buFont typeface="+mj-lt"/>
              <a:buAutoNum type="arabicPeriod"/>
            </a:pPr>
            <a:r>
              <a:rPr lang="fr-FR" dirty="0"/>
              <a:t>Sentence </a:t>
            </a:r>
            <a:r>
              <a:rPr lang="fr-FR" dirty="0" err="1"/>
              <a:t>Embeddings</a:t>
            </a:r>
            <a:r>
              <a:rPr lang="fr-FR" dirty="0"/>
              <a:t> (Sentence-BERT, Universal Sentence Encoder)</a:t>
            </a:r>
            <a:endParaRPr lang="en-IN" dirty="0"/>
          </a:p>
        </p:txBody>
      </p:sp>
    </p:spTree>
    <p:extLst>
      <p:ext uri="{BB962C8B-B14F-4D97-AF65-F5344CB8AC3E}">
        <p14:creationId xmlns:p14="http://schemas.microsoft.com/office/powerpoint/2010/main" val="597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A3BEB68F-44A0-44E8-9E3F-DF74BC695A22}"/>
              </a:ext>
            </a:extLst>
          </p:cNvPr>
          <p:cNvGraphicFramePr>
            <a:graphicFrameLocks noGrp="1"/>
          </p:cNvGraphicFramePr>
          <p:nvPr>
            <p:ph idx="1"/>
            <p:extLst>
              <p:ext uri="{D42A27DB-BD31-4B8C-83A1-F6EECF244321}">
                <p14:modId xmlns:p14="http://schemas.microsoft.com/office/powerpoint/2010/main" val="2595217670"/>
              </p:ext>
            </p:extLst>
          </p:nvPr>
        </p:nvGraphicFramePr>
        <p:xfrm>
          <a:off x="159122" y="830543"/>
          <a:ext cx="11873755" cy="5400040"/>
        </p:xfrm>
        <a:graphic>
          <a:graphicData uri="http://schemas.openxmlformats.org/drawingml/2006/table">
            <a:tbl>
              <a:tblPr firstRow="1" bandRow="1">
                <a:tableStyleId>{5C22544A-7EE6-4342-B048-85BDC9FD1C3A}</a:tableStyleId>
              </a:tblPr>
              <a:tblGrid>
                <a:gridCol w="2374751">
                  <a:extLst>
                    <a:ext uri="{9D8B030D-6E8A-4147-A177-3AD203B41FA5}">
                      <a16:colId xmlns:a16="http://schemas.microsoft.com/office/drawing/2014/main" val="4050116750"/>
                    </a:ext>
                  </a:extLst>
                </a:gridCol>
                <a:gridCol w="2374751">
                  <a:extLst>
                    <a:ext uri="{9D8B030D-6E8A-4147-A177-3AD203B41FA5}">
                      <a16:colId xmlns:a16="http://schemas.microsoft.com/office/drawing/2014/main" val="862812902"/>
                    </a:ext>
                  </a:extLst>
                </a:gridCol>
                <a:gridCol w="2374751">
                  <a:extLst>
                    <a:ext uri="{9D8B030D-6E8A-4147-A177-3AD203B41FA5}">
                      <a16:colId xmlns:a16="http://schemas.microsoft.com/office/drawing/2014/main" val="3569265899"/>
                    </a:ext>
                  </a:extLst>
                </a:gridCol>
                <a:gridCol w="2374751">
                  <a:extLst>
                    <a:ext uri="{9D8B030D-6E8A-4147-A177-3AD203B41FA5}">
                      <a16:colId xmlns:a16="http://schemas.microsoft.com/office/drawing/2014/main" val="2711681938"/>
                    </a:ext>
                  </a:extLst>
                </a:gridCol>
                <a:gridCol w="2374751">
                  <a:extLst>
                    <a:ext uri="{9D8B030D-6E8A-4147-A177-3AD203B41FA5}">
                      <a16:colId xmlns:a16="http://schemas.microsoft.com/office/drawing/2014/main" val="3275122027"/>
                    </a:ext>
                  </a:extLst>
                </a:gridCol>
              </a:tblGrid>
              <a:tr h="370840">
                <a:tc>
                  <a:txBody>
                    <a:bodyPr/>
                    <a:lstStyle/>
                    <a:p>
                      <a:r>
                        <a:rPr lang="en-IN" dirty="0"/>
                        <a:t>Method</a:t>
                      </a:r>
                    </a:p>
                  </a:txBody>
                  <a:tcPr anchor="ctr"/>
                </a:tc>
                <a:tc>
                  <a:txBody>
                    <a:bodyPr/>
                    <a:lstStyle/>
                    <a:p>
                      <a:r>
                        <a:rPr lang="en-IN" dirty="0"/>
                        <a:t>Level</a:t>
                      </a:r>
                    </a:p>
                  </a:txBody>
                  <a:tcPr/>
                </a:tc>
                <a:tc>
                  <a:txBody>
                    <a:bodyPr/>
                    <a:lstStyle/>
                    <a:p>
                      <a:r>
                        <a:rPr lang="en-IN" dirty="0"/>
                        <a:t>Contextual?</a:t>
                      </a:r>
                    </a:p>
                  </a:txBody>
                  <a:tcPr/>
                </a:tc>
                <a:tc>
                  <a:txBody>
                    <a:bodyPr/>
                    <a:lstStyle/>
                    <a:p>
                      <a:r>
                        <a:rPr lang="en-IN" dirty="0"/>
                        <a:t>Handles Polysemy</a:t>
                      </a:r>
                    </a:p>
                  </a:txBody>
                  <a:tcPr anchor="ctr"/>
                </a:tc>
                <a:tc>
                  <a:txBody>
                    <a:bodyPr/>
                    <a:lstStyle/>
                    <a:p>
                      <a:r>
                        <a:rPr lang="en-IN" dirty="0"/>
                        <a:t>Common Use Cases</a:t>
                      </a:r>
                    </a:p>
                  </a:txBody>
                  <a:tcPr/>
                </a:tc>
                <a:extLst>
                  <a:ext uri="{0D108BD9-81ED-4DB2-BD59-A6C34878D82A}">
                    <a16:rowId xmlns:a16="http://schemas.microsoft.com/office/drawing/2014/main" val="2367081652"/>
                  </a:ext>
                </a:extLst>
              </a:tr>
              <a:tr h="370840">
                <a:tc>
                  <a:txBody>
                    <a:bodyPr/>
                    <a:lstStyle/>
                    <a:p>
                      <a:r>
                        <a:rPr lang="en-IN" dirty="0"/>
                        <a:t>Common Use Cases</a:t>
                      </a:r>
                    </a:p>
                  </a:txBody>
                  <a:tcPr/>
                </a:tc>
                <a:tc>
                  <a:txBody>
                    <a:bodyPr/>
                    <a:lstStyle/>
                    <a:p>
                      <a:r>
                        <a:rPr lang="en-IN" dirty="0"/>
                        <a:t>Word-level</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US" dirty="0"/>
                        <a:t> </a:t>
                      </a:r>
                      <a:r>
                        <a:rPr lang="en-IN" dirty="0"/>
                        <a:t>Simple text classification</a:t>
                      </a:r>
                    </a:p>
                  </a:txBody>
                  <a:tcPr anchor="ctr"/>
                </a:tc>
                <a:extLst>
                  <a:ext uri="{0D108BD9-81ED-4DB2-BD59-A6C34878D82A}">
                    <a16:rowId xmlns:a16="http://schemas.microsoft.com/office/drawing/2014/main" val="1689440061"/>
                  </a:ext>
                </a:extLst>
              </a:tr>
              <a:tr h="370840">
                <a:tc>
                  <a:txBody>
                    <a:bodyPr/>
                    <a:lstStyle/>
                    <a:p>
                      <a:r>
                        <a:rPr lang="en-IN" dirty="0"/>
                        <a:t> </a:t>
                      </a:r>
                    </a:p>
                  </a:txBody>
                  <a:tcPr/>
                </a:tc>
                <a:tc>
                  <a:txBody>
                    <a:bodyPr/>
                    <a:lstStyle/>
                    <a:p>
                      <a:r>
                        <a:rPr lang="en-IN" dirty="0"/>
                        <a:t>Word-level</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IN" dirty="0"/>
                        <a:t>Text classification, relevance ranking</a:t>
                      </a:r>
                    </a:p>
                  </a:txBody>
                  <a:tcPr/>
                </a:tc>
                <a:extLst>
                  <a:ext uri="{0D108BD9-81ED-4DB2-BD59-A6C34878D82A}">
                    <a16:rowId xmlns:a16="http://schemas.microsoft.com/office/drawing/2014/main" val="3180523087"/>
                  </a:ext>
                </a:extLst>
              </a:tr>
              <a:tr h="370840">
                <a:tc>
                  <a:txBody>
                    <a:bodyPr/>
                    <a:lstStyle/>
                    <a:p>
                      <a:r>
                        <a:rPr lang="en-IN" dirty="0"/>
                        <a:t>Word2Vec / </a:t>
                      </a:r>
                      <a:r>
                        <a:rPr lang="en-IN" dirty="0" err="1"/>
                        <a:t>GloVe</a:t>
                      </a:r>
                      <a:endParaRPr lang="en-IN" dirty="0"/>
                    </a:p>
                  </a:txBody>
                  <a:tcPr/>
                </a:tc>
                <a:tc>
                  <a:txBody>
                    <a:bodyPr/>
                    <a:lstStyle/>
                    <a:p>
                      <a:r>
                        <a:rPr lang="en-IN" dirty="0"/>
                        <a:t>Word embeddings</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IN" dirty="0"/>
                        <a:t>Sentiment analysis, word similarity</a:t>
                      </a:r>
                    </a:p>
                  </a:txBody>
                  <a:tcPr/>
                </a:tc>
                <a:extLst>
                  <a:ext uri="{0D108BD9-81ED-4DB2-BD59-A6C34878D82A}">
                    <a16:rowId xmlns:a16="http://schemas.microsoft.com/office/drawing/2014/main" val="2894771306"/>
                  </a:ext>
                </a:extLst>
              </a:tr>
              <a:tr h="370840">
                <a:tc>
                  <a:txBody>
                    <a:bodyPr/>
                    <a:lstStyle/>
                    <a:p>
                      <a:r>
                        <a:rPr lang="en-IN" dirty="0" err="1"/>
                        <a:t>FastText</a:t>
                      </a:r>
                      <a:endParaRPr lang="en-IN" dirty="0"/>
                    </a:p>
                  </a:txBody>
                  <a:tcPr/>
                </a:tc>
                <a:tc>
                  <a:txBody>
                    <a:bodyPr/>
                    <a:lstStyle/>
                    <a:p>
                      <a:r>
                        <a:rPr lang="en-IN" dirty="0" err="1"/>
                        <a:t>Subword</a:t>
                      </a:r>
                      <a:r>
                        <a:rPr lang="en-IN" dirty="0"/>
                        <a:t> embeddings</a:t>
                      </a:r>
                    </a:p>
                  </a:txBody>
                  <a:tcPr/>
                </a:tc>
                <a:tc>
                  <a:txBody>
                    <a:bodyPr/>
                    <a:lstStyle/>
                    <a:p>
                      <a:r>
                        <a:rPr lang="en-IN" dirty="0"/>
                        <a:t>No</a:t>
                      </a:r>
                    </a:p>
                  </a:txBody>
                  <a:tcPr/>
                </a:tc>
                <a:tc>
                  <a:txBody>
                    <a:bodyPr/>
                    <a:lstStyle/>
                    <a:p>
                      <a:r>
                        <a:rPr lang="en-IN" dirty="0"/>
                        <a:t>Partial</a:t>
                      </a:r>
                    </a:p>
                  </a:txBody>
                  <a:tcPr/>
                </a:tc>
                <a:tc>
                  <a:txBody>
                    <a:bodyPr/>
                    <a:lstStyle/>
                    <a:p>
                      <a:r>
                        <a:rPr lang="en-US" dirty="0"/>
                        <a:t>Text classification, languages with complex morphology</a:t>
                      </a:r>
                      <a:endParaRPr lang="en-IN" dirty="0"/>
                    </a:p>
                  </a:txBody>
                  <a:tcPr/>
                </a:tc>
                <a:extLst>
                  <a:ext uri="{0D108BD9-81ED-4DB2-BD59-A6C34878D82A}">
                    <a16:rowId xmlns:a16="http://schemas.microsoft.com/office/drawing/2014/main" val="204975232"/>
                  </a:ext>
                </a:extLst>
              </a:tr>
              <a:tr h="370840">
                <a:tc>
                  <a:txBody>
                    <a:bodyPr/>
                    <a:lstStyle/>
                    <a:p>
                      <a:r>
                        <a:rPr lang="en-IN" dirty="0" err="1"/>
                        <a:t>ELMo</a:t>
                      </a:r>
                      <a:endParaRPr lang="en-IN" dirty="0"/>
                    </a:p>
                  </a:txBody>
                  <a:tcPr/>
                </a:tc>
                <a:tc>
                  <a:txBody>
                    <a:bodyPr/>
                    <a:lstStyle/>
                    <a:p>
                      <a:r>
                        <a:rPr lang="en-IN" dirty="0"/>
                        <a:t>Contextual word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US" dirty="0"/>
                        <a:t>Named entity recognition, part-of-speech tagging</a:t>
                      </a:r>
                      <a:endParaRPr lang="en-IN" dirty="0"/>
                    </a:p>
                  </a:txBody>
                  <a:tcPr/>
                </a:tc>
                <a:extLst>
                  <a:ext uri="{0D108BD9-81ED-4DB2-BD59-A6C34878D82A}">
                    <a16:rowId xmlns:a16="http://schemas.microsoft.com/office/drawing/2014/main" val="703711979"/>
                  </a:ext>
                </a:extLst>
              </a:tr>
              <a:tr h="370840">
                <a:tc>
                  <a:txBody>
                    <a:bodyPr/>
                    <a:lstStyle/>
                    <a:p>
                      <a:r>
                        <a:rPr lang="en-IN" dirty="0"/>
                        <a:t>BERT</a:t>
                      </a:r>
                    </a:p>
                  </a:txBody>
                  <a:tcPr/>
                </a:tc>
                <a:tc>
                  <a:txBody>
                    <a:bodyPr/>
                    <a:lstStyle/>
                    <a:p>
                      <a:r>
                        <a:rPr lang="en-IN" dirty="0"/>
                        <a:t>Contextual word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US" dirty="0"/>
                        <a:t>QA systems, language inference, translation</a:t>
                      </a:r>
                      <a:endParaRPr lang="en-IN" dirty="0"/>
                    </a:p>
                  </a:txBody>
                  <a:tcPr/>
                </a:tc>
                <a:extLst>
                  <a:ext uri="{0D108BD9-81ED-4DB2-BD59-A6C34878D82A}">
                    <a16:rowId xmlns:a16="http://schemas.microsoft.com/office/drawing/2014/main" val="1726885046"/>
                  </a:ext>
                </a:extLst>
              </a:tr>
              <a:tr h="370840">
                <a:tc>
                  <a:txBody>
                    <a:bodyPr/>
                    <a:lstStyle/>
                    <a:p>
                      <a:r>
                        <a:rPr lang="en-IN" dirty="0"/>
                        <a:t>Sentence-BERT / USE</a:t>
                      </a:r>
                    </a:p>
                  </a:txBody>
                  <a:tcPr/>
                </a:tc>
                <a:tc>
                  <a:txBody>
                    <a:bodyPr/>
                    <a:lstStyle/>
                    <a:p>
                      <a:r>
                        <a:rPr lang="en-IN" dirty="0"/>
                        <a:t>Sentence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IN" dirty="0"/>
                        <a:t>Semantic similarity, document clustering</a:t>
                      </a:r>
                    </a:p>
                  </a:txBody>
                  <a:tcPr/>
                </a:tc>
                <a:extLst>
                  <a:ext uri="{0D108BD9-81ED-4DB2-BD59-A6C34878D82A}">
                    <a16:rowId xmlns:a16="http://schemas.microsoft.com/office/drawing/2014/main" val="2314470080"/>
                  </a:ext>
                </a:extLst>
              </a:tr>
            </a:tbl>
          </a:graphicData>
        </a:graphic>
      </p:graphicFrame>
    </p:spTree>
    <p:extLst>
      <p:ext uri="{BB962C8B-B14F-4D97-AF65-F5344CB8AC3E}">
        <p14:creationId xmlns:p14="http://schemas.microsoft.com/office/powerpoint/2010/main" val="1714643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910B-BE45-4DC6-B8C0-86003ADDAD65}"/>
              </a:ext>
            </a:extLst>
          </p:cNvPr>
          <p:cNvSpPr>
            <a:spLocks noGrp="1"/>
          </p:cNvSpPr>
          <p:nvPr>
            <p:ph type="title"/>
          </p:nvPr>
        </p:nvSpPr>
        <p:spPr/>
        <p:txBody>
          <a:bodyPr/>
          <a:lstStyle/>
          <a:p>
            <a:r>
              <a:rPr lang="en-IN" dirty="0"/>
              <a:t>Count Vectorization (Term Frequency)</a:t>
            </a:r>
            <a:br>
              <a:rPr lang="en-IN" dirty="0"/>
            </a:br>
            <a:endParaRPr lang="en-IN" dirty="0"/>
          </a:p>
        </p:txBody>
      </p:sp>
      <p:sp>
        <p:nvSpPr>
          <p:cNvPr id="3" name="Content Placeholder 2">
            <a:extLst>
              <a:ext uri="{FF2B5EF4-FFF2-40B4-BE49-F238E27FC236}">
                <a16:creationId xmlns:a16="http://schemas.microsoft.com/office/drawing/2014/main" id="{B236AA8E-1AFA-4B7E-9D30-83C3321D2037}"/>
              </a:ext>
            </a:extLst>
          </p:cNvPr>
          <p:cNvSpPr>
            <a:spLocks noGrp="1"/>
          </p:cNvSpPr>
          <p:nvPr>
            <p:ph idx="1"/>
          </p:nvPr>
        </p:nvSpPr>
        <p:spPr/>
        <p:txBody>
          <a:bodyPr>
            <a:normAutofit fontScale="92500" lnSpcReduction="10000"/>
          </a:bodyPr>
          <a:lstStyle/>
          <a:p>
            <a:r>
              <a:rPr lang="en-US" b="1" dirty="0"/>
              <a:t>Count Vectorization</a:t>
            </a:r>
            <a:r>
              <a:rPr lang="en-US" dirty="0"/>
              <a:t> converts text to vectors by counting the occurrences of each word in a document. Each unique word becomes a feature, and its value is the number of times it appears in the document.</a:t>
            </a:r>
          </a:p>
          <a:p>
            <a:r>
              <a:rPr lang="en-US" b="1" dirty="0"/>
              <a:t>Example</a:t>
            </a:r>
            <a:r>
              <a:rPr lang="en-US" dirty="0"/>
              <a:t>: For two documents, "I love NLP" and "NLP is great," the count vector might look like:</a:t>
            </a:r>
          </a:p>
          <a:p>
            <a:endParaRPr lang="en-US" dirty="0"/>
          </a:p>
          <a:p>
            <a:endParaRPr lang="en-US" dirty="0"/>
          </a:p>
          <a:p>
            <a:endParaRPr lang="en-US" dirty="0"/>
          </a:p>
          <a:p>
            <a:r>
              <a:rPr lang="en-US" b="1" dirty="0"/>
              <a:t>Limitations</a:t>
            </a:r>
            <a:r>
              <a:rPr lang="en-US" dirty="0"/>
              <a:t>: High dimensionality and inability to capture semantic relationships. It only tells you if a word appears and how often, not its importance.</a:t>
            </a:r>
            <a:endParaRPr lang="en-IN" dirty="0"/>
          </a:p>
        </p:txBody>
      </p:sp>
      <p:graphicFrame>
        <p:nvGraphicFramePr>
          <p:cNvPr id="4" name="Table 3">
            <a:extLst>
              <a:ext uri="{FF2B5EF4-FFF2-40B4-BE49-F238E27FC236}">
                <a16:creationId xmlns:a16="http://schemas.microsoft.com/office/drawing/2014/main" id="{3F7C7B7E-083A-495C-8C1D-68B2CE0D7830}"/>
              </a:ext>
            </a:extLst>
          </p:cNvPr>
          <p:cNvGraphicFramePr>
            <a:graphicFrameLocks noGrp="1"/>
          </p:cNvGraphicFramePr>
          <p:nvPr>
            <p:extLst>
              <p:ext uri="{D42A27DB-BD31-4B8C-83A1-F6EECF244321}">
                <p14:modId xmlns:p14="http://schemas.microsoft.com/office/powerpoint/2010/main" val="3400463826"/>
              </p:ext>
            </p:extLst>
          </p:nvPr>
        </p:nvGraphicFramePr>
        <p:xfrm>
          <a:off x="2448859" y="3678019"/>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521276908"/>
                    </a:ext>
                  </a:extLst>
                </a:gridCol>
                <a:gridCol w="1625600">
                  <a:extLst>
                    <a:ext uri="{9D8B030D-6E8A-4147-A177-3AD203B41FA5}">
                      <a16:colId xmlns:a16="http://schemas.microsoft.com/office/drawing/2014/main" val="1183300046"/>
                    </a:ext>
                  </a:extLst>
                </a:gridCol>
                <a:gridCol w="1625600">
                  <a:extLst>
                    <a:ext uri="{9D8B030D-6E8A-4147-A177-3AD203B41FA5}">
                      <a16:colId xmlns:a16="http://schemas.microsoft.com/office/drawing/2014/main" val="319315372"/>
                    </a:ext>
                  </a:extLst>
                </a:gridCol>
                <a:gridCol w="1625600">
                  <a:extLst>
                    <a:ext uri="{9D8B030D-6E8A-4147-A177-3AD203B41FA5}">
                      <a16:colId xmlns:a16="http://schemas.microsoft.com/office/drawing/2014/main" val="608010574"/>
                    </a:ext>
                  </a:extLst>
                </a:gridCol>
                <a:gridCol w="1625600">
                  <a:extLst>
                    <a:ext uri="{9D8B030D-6E8A-4147-A177-3AD203B41FA5}">
                      <a16:colId xmlns:a16="http://schemas.microsoft.com/office/drawing/2014/main" val="1711777109"/>
                    </a:ext>
                  </a:extLst>
                </a:gridCol>
              </a:tblGrid>
              <a:tr h="370840">
                <a:tc>
                  <a:txBody>
                    <a:bodyPr/>
                    <a:lstStyle/>
                    <a:p>
                      <a:r>
                        <a:rPr lang="en-US" dirty="0"/>
                        <a:t>I</a:t>
                      </a:r>
                      <a:endParaRPr lang="en-IN" dirty="0"/>
                    </a:p>
                  </a:txBody>
                  <a:tcPr/>
                </a:tc>
                <a:tc>
                  <a:txBody>
                    <a:bodyPr/>
                    <a:lstStyle/>
                    <a:p>
                      <a:r>
                        <a:rPr lang="en-US" dirty="0"/>
                        <a:t>love</a:t>
                      </a:r>
                      <a:endParaRPr lang="en-IN" dirty="0"/>
                    </a:p>
                  </a:txBody>
                  <a:tcPr/>
                </a:tc>
                <a:tc>
                  <a:txBody>
                    <a:bodyPr/>
                    <a:lstStyle/>
                    <a:p>
                      <a:r>
                        <a:rPr lang="en-US" dirty="0"/>
                        <a:t>NLP</a:t>
                      </a:r>
                      <a:endParaRPr lang="en-IN" dirty="0"/>
                    </a:p>
                  </a:txBody>
                  <a:tcPr/>
                </a:tc>
                <a:tc>
                  <a:txBody>
                    <a:bodyPr/>
                    <a:lstStyle/>
                    <a:p>
                      <a:r>
                        <a:rPr lang="en-US" dirty="0"/>
                        <a:t>is</a:t>
                      </a:r>
                      <a:endParaRPr lang="en-IN" dirty="0"/>
                    </a:p>
                  </a:txBody>
                  <a:tcPr/>
                </a:tc>
                <a:tc>
                  <a:txBody>
                    <a:bodyPr/>
                    <a:lstStyle/>
                    <a:p>
                      <a:r>
                        <a:rPr lang="en-US" dirty="0"/>
                        <a:t>great</a:t>
                      </a:r>
                      <a:endParaRPr lang="en-IN" dirty="0"/>
                    </a:p>
                  </a:txBody>
                  <a:tcPr/>
                </a:tc>
                <a:extLst>
                  <a:ext uri="{0D108BD9-81ED-4DB2-BD59-A6C34878D82A}">
                    <a16:rowId xmlns:a16="http://schemas.microsoft.com/office/drawing/2014/main" val="1392133848"/>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48206882"/>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695153239"/>
                  </a:ext>
                </a:extLst>
              </a:tr>
            </a:tbl>
          </a:graphicData>
        </a:graphic>
      </p:graphicFrame>
    </p:spTree>
    <p:extLst>
      <p:ext uri="{BB962C8B-B14F-4D97-AF65-F5344CB8AC3E}">
        <p14:creationId xmlns:p14="http://schemas.microsoft.com/office/powerpoint/2010/main" val="365335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6A12-D4A9-491B-8D28-42BC08A99DAF}"/>
              </a:ext>
            </a:extLst>
          </p:cNvPr>
          <p:cNvSpPr>
            <a:spLocks noGrp="1"/>
          </p:cNvSpPr>
          <p:nvPr>
            <p:ph type="title"/>
          </p:nvPr>
        </p:nvSpPr>
        <p:spPr/>
        <p:txBody>
          <a:bodyPr/>
          <a:lstStyle/>
          <a:p>
            <a:r>
              <a:rPr lang="en-IN" dirty="0"/>
              <a:t>TF-IDF</a:t>
            </a:r>
          </a:p>
        </p:txBody>
      </p:sp>
      <p:sp>
        <p:nvSpPr>
          <p:cNvPr id="3" name="Content Placeholder 2">
            <a:extLst>
              <a:ext uri="{FF2B5EF4-FFF2-40B4-BE49-F238E27FC236}">
                <a16:creationId xmlns:a16="http://schemas.microsoft.com/office/drawing/2014/main" id="{FB705E02-9BF5-417C-A426-EE03F23E8160}"/>
              </a:ext>
            </a:extLst>
          </p:cNvPr>
          <p:cNvSpPr>
            <a:spLocks noGrp="1"/>
          </p:cNvSpPr>
          <p:nvPr>
            <p:ph idx="1"/>
          </p:nvPr>
        </p:nvSpPr>
        <p:spPr>
          <a:xfrm>
            <a:off x="838200" y="1825625"/>
            <a:ext cx="10515600" cy="2786716"/>
          </a:xfrm>
        </p:spPr>
        <p:txBody>
          <a:bodyPr>
            <a:normAutofit fontScale="77500" lnSpcReduction="20000"/>
          </a:bodyPr>
          <a:lstStyle/>
          <a:p>
            <a:pPr algn="just"/>
            <a:r>
              <a:rPr lang="en-US" b="1" dirty="0"/>
              <a:t>TF-IDF</a:t>
            </a:r>
            <a:r>
              <a:rPr lang="en-US" dirty="0"/>
              <a:t> improves on raw counts by weighing words according to their importance. It combines two metrics:</a:t>
            </a:r>
          </a:p>
          <a:p>
            <a:pPr algn="just"/>
            <a:r>
              <a:rPr lang="en-US" b="1" dirty="0"/>
              <a:t>Term Frequency (TF)</a:t>
            </a:r>
            <a:r>
              <a:rPr lang="en-US" dirty="0"/>
              <a:t>: How frequently a word appears in a document.</a:t>
            </a:r>
          </a:p>
          <a:p>
            <a:pPr algn="just"/>
            <a:r>
              <a:rPr lang="en-US" b="1" dirty="0"/>
              <a:t>Inverse Document Frequency (IDF)</a:t>
            </a:r>
            <a:r>
              <a:rPr lang="en-US" dirty="0"/>
              <a:t>: The inverse frequency of the word across all documents, reducing the weight of commonly occurring words (e.g., "the," "and").</a:t>
            </a:r>
          </a:p>
          <a:p>
            <a:pPr algn="just"/>
            <a:r>
              <a:rPr lang="en-US" b="1" dirty="0"/>
              <a:t>Advantages</a:t>
            </a:r>
            <a:r>
              <a:rPr lang="en-US" dirty="0"/>
              <a:t>: Highlights important words and reduces the influence of commonly used words.</a:t>
            </a:r>
          </a:p>
          <a:p>
            <a:pPr algn="just"/>
            <a:r>
              <a:rPr lang="en-US" b="1" dirty="0"/>
              <a:t>Limitations</a:t>
            </a:r>
            <a:r>
              <a:rPr lang="en-US" dirty="0"/>
              <a:t>: Still treats each word independently, losing the context of word sequences.</a:t>
            </a:r>
          </a:p>
          <a:p>
            <a:pPr algn="just"/>
            <a:endParaRPr lang="en-IN" dirty="0"/>
          </a:p>
        </p:txBody>
      </p:sp>
      <p:pic>
        <p:nvPicPr>
          <p:cNvPr id="4" name="Picture 3">
            <a:extLst>
              <a:ext uri="{FF2B5EF4-FFF2-40B4-BE49-F238E27FC236}">
                <a16:creationId xmlns:a16="http://schemas.microsoft.com/office/drawing/2014/main" id="{589DD561-006C-44D0-8635-9E1FECFDD319}"/>
              </a:ext>
            </a:extLst>
          </p:cNvPr>
          <p:cNvPicPr>
            <a:picLocks noChangeAspect="1"/>
          </p:cNvPicPr>
          <p:nvPr/>
        </p:nvPicPr>
        <p:blipFill>
          <a:blip r:embed="rId2"/>
          <a:stretch>
            <a:fillRect/>
          </a:stretch>
        </p:blipFill>
        <p:spPr>
          <a:xfrm>
            <a:off x="4273981" y="4330398"/>
            <a:ext cx="7220958" cy="2162477"/>
          </a:xfrm>
          <a:prstGeom prst="rect">
            <a:avLst/>
          </a:prstGeom>
        </p:spPr>
      </p:pic>
    </p:spTree>
    <p:extLst>
      <p:ext uri="{BB962C8B-B14F-4D97-AF65-F5344CB8AC3E}">
        <p14:creationId xmlns:p14="http://schemas.microsoft.com/office/powerpoint/2010/main" val="106768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9657-79F4-4AFE-A6CA-85BACEB19DE6}"/>
              </a:ext>
            </a:extLst>
          </p:cNvPr>
          <p:cNvSpPr>
            <a:spLocks noGrp="1"/>
          </p:cNvSpPr>
          <p:nvPr>
            <p:ph type="title"/>
          </p:nvPr>
        </p:nvSpPr>
        <p:spPr/>
        <p:txBody>
          <a:bodyPr/>
          <a:lstStyle/>
          <a:p>
            <a:r>
              <a:rPr lang="en-IN" dirty="0"/>
              <a:t>Word2Vec / </a:t>
            </a:r>
            <a:r>
              <a:rPr lang="en-IN" dirty="0" err="1"/>
              <a:t>GloVe</a:t>
            </a:r>
            <a:endParaRPr lang="en-IN" dirty="0"/>
          </a:p>
        </p:txBody>
      </p:sp>
      <p:sp>
        <p:nvSpPr>
          <p:cNvPr id="3" name="Content Placeholder 2">
            <a:extLst>
              <a:ext uri="{FF2B5EF4-FFF2-40B4-BE49-F238E27FC236}">
                <a16:creationId xmlns:a16="http://schemas.microsoft.com/office/drawing/2014/main" id="{703EC1FC-E0D6-4832-91AB-CB756A963115}"/>
              </a:ext>
            </a:extLst>
          </p:cNvPr>
          <p:cNvSpPr>
            <a:spLocks noGrp="1"/>
          </p:cNvSpPr>
          <p:nvPr>
            <p:ph idx="1"/>
          </p:nvPr>
        </p:nvSpPr>
        <p:spPr/>
        <p:txBody>
          <a:bodyPr>
            <a:normAutofit fontScale="77500" lnSpcReduction="20000"/>
          </a:bodyPr>
          <a:lstStyle/>
          <a:p>
            <a:r>
              <a:rPr lang="en-US" dirty="0"/>
              <a:t>Word embeddings capture semantic relationships by mapping words into a continuous vector space. </a:t>
            </a:r>
            <a:r>
              <a:rPr lang="en-US" b="1" dirty="0"/>
              <a:t>Word2Vec</a:t>
            </a:r>
            <a:r>
              <a:rPr lang="en-US" dirty="0"/>
              <a:t> and </a:t>
            </a:r>
            <a:r>
              <a:rPr lang="en-US" b="1" dirty="0" err="1"/>
              <a:t>GloVe</a:t>
            </a:r>
            <a:r>
              <a:rPr lang="en-US" dirty="0"/>
              <a:t> are two popular word embedding techniques that use context to understand word relationships.</a:t>
            </a:r>
          </a:p>
          <a:p>
            <a:r>
              <a:rPr lang="en-US" b="1" dirty="0"/>
              <a:t>Word2Vec</a:t>
            </a:r>
            <a:r>
              <a:rPr lang="en-US" dirty="0"/>
              <a:t>: Uses neural networks to learn word representations based on neighboring words. It has two approaches:</a:t>
            </a:r>
          </a:p>
          <a:p>
            <a:pPr lvl="1"/>
            <a:r>
              <a:rPr lang="en-US" b="1" dirty="0"/>
              <a:t>CBOW (Continuous Bag of Words)</a:t>
            </a:r>
            <a:r>
              <a:rPr lang="en-US" dirty="0"/>
              <a:t>: Predicts a word given its surrounding words.</a:t>
            </a:r>
          </a:p>
          <a:p>
            <a:pPr lvl="1"/>
            <a:r>
              <a:rPr lang="en-US" b="1" dirty="0"/>
              <a:t>Skip-gram</a:t>
            </a:r>
            <a:r>
              <a:rPr lang="en-US" dirty="0"/>
              <a:t>: Predicts the surrounding words given a specific word.</a:t>
            </a:r>
          </a:p>
          <a:p>
            <a:r>
              <a:rPr lang="en-US" dirty="0"/>
              <a:t>Word2Vec learns word relationships like </a:t>
            </a:r>
            <a:r>
              <a:rPr lang="en-US" b="1" dirty="0"/>
              <a:t>king - man + woman ≈ queen</a:t>
            </a:r>
            <a:r>
              <a:rPr lang="en-US" dirty="0"/>
              <a:t>.</a:t>
            </a:r>
          </a:p>
          <a:p>
            <a:r>
              <a:rPr lang="en-US" b="1" dirty="0" err="1"/>
              <a:t>GloVe</a:t>
            </a:r>
            <a:r>
              <a:rPr lang="en-US" b="1" dirty="0"/>
              <a:t> (Global Vectors for Word Representation)</a:t>
            </a:r>
            <a:r>
              <a:rPr lang="en-US" dirty="0"/>
              <a:t>: Learns embeddings by factorizing word co-occurrence matrices, capturing both global and local contexts.</a:t>
            </a:r>
          </a:p>
          <a:p>
            <a:r>
              <a:rPr lang="en-US" b="1" dirty="0"/>
              <a:t>Advantages</a:t>
            </a:r>
            <a:r>
              <a:rPr lang="en-US" dirty="0"/>
              <a:t>: Captures semantic and syntactic relationships, e.g., similar words are closer in the vector space.</a:t>
            </a:r>
          </a:p>
          <a:p>
            <a:r>
              <a:rPr lang="en-US" b="1" dirty="0"/>
              <a:t>Limitations</a:t>
            </a:r>
            <a:r>
              <a:rPr lang="en-US" dirty="0"/>
              <a:t>: Fixed embeddings, so it can't handle polysemy (words with multiple meanings).</a:t>
            </a:r>
          </a:p>
          <a:p>
            <a:endParaRPr lang="en-IN" dirty="0"/>
          </a:p>
        </p:txBody>
      </p:sp>
    </p:spTree>
    <p:extLst>
      <p:ext uri="{BB962C8B-B14F-4D97-AF65-F5344CB8AC3E}">
        <p14:creationId xmlns:p14="http://schemas.microsoft.com/office/powerpoint/2010/main" val="120222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881A-13F7-464C-A02B-DC1DBF4F22B5}"/>
              </a:ext>
            </a:extLst>
          </p:cNvPr>
          <p:cNvSpPr>
            <a:spLocks noGrp="1"/>
          </p:cNvSpPr>
          <p:nvPr>
            <p:ph type="title"/>
          </p:nvPr>
        </p:nvSpPr>
        <p:spPr>
          <a:xfrm>
            <a:off x="945776" y="2766218"/>
            <a:ext cx="10515600" cy="1325563"/>
          </a:xfrm>
        </p:spPr>
        <p:txBody>
          <a:bodyPr/>
          <a:lstStyle/>
          <a:p>
            <a:r>
              <a:rPr lang="en-US" dirty="0"/>
              <a:t>Tokenization</a:t>
            </a:r>
            <a:endParaRPr lang="en-IN" dirty="0"/>
          </a:p>
        </p:txBody>
      </p:sp>
    </p:spTree>
    <p:extLst>
      <p:ext uri="{BB962C8B-B14F-4D97-AF65-F5344CB8AC3E}">
        <p14:creationId xmlns:p14="http://schemas.microsoft.com/office/powerpoint/2010/main" val="267664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D3A5-AF6B-4FF6-95B5-FCD35DF52F0C}"/>
              </a:ext>
            </a:extLst>
          </p:cNvPr>
          <p:cNvSpPr>
            <a:spLocks noGrp="1"/>
          </p:cNvSpPr>
          <p:nvPr>
            <p:ph type="title"/>
          </p:nvPr>
        </p:nvSpPr>
        <p:spPr/>
        <p:txBody>
          <a:bodyPr/>
          <a:lstStyle/>
          <a:p>
            <a:r>
              <a:rPr lang="en-IN" dirty="0" err="1"/>
              <a:t>FastText</a:t>
            </a:r>
            <a:endParaRPr lang="en-IN" dirty="0"/>
          </a:p>
        </p:txBody>
      </p:sp>
      <p:sp>
        <p:nvSpPr>
          <p:cNvPr id="3" name="Content Placeholder 2">
            <a:extLst>
              <a:ext uri="{FF2B5EF4-FFF2-40B4-BE49-F238E27FC236}">
                <a16:creationId xmlns:a16="http://schemas.microsoft.com/office/drawing/2014/main" id="{4FA6FE7B-C941-4216-A330-F2953FBDE071}"/>
              </a:ext>
            </a:extLst>
          </p:cNvPr>
          <p:cNvSpPr>
            <a:spLocks noGrp="1"/>
          </p:cNvSpPr>
          <p:nvPr>
            <p:ph idx="1"/>
          </p:nvPr>
        </p:nvSpPr>
        <p:spPr/>
        <p:txBody>
          <a:bodyPr>
            <a:normAutofit lnSpcReduction="10000"/>
          </a:bodyPr>
          <a:lstStyle/>
          <a:p>
            <a:r>
              <a:rPr lang="en-US" b="1" dirty="0" err="1"/>
              <a:t>FastText</a:t>
            </a:r>
            <a:r>
              <a:rPr lang="en-US" dirty="0"/>
              <a:t>, developed by Facebook, is an extension of Word2Vec that breaks words into character n-grams and then generates word embeddings by aggregating these n-grams. This allows </a:t>
            </a:r>
            <a:r>
              <a:rPr lang="en-US" b="1" dirty="0" err="1"/>
              <a:t>subword</a:t>
            </a:r>
            <a:r>
              <a:rPr lang="en-US" b="1" dirty="0"/>
              <a:t> information</a:t>
            </a:r>
            <a:r>
              <a:rPr lang="en-US" dirty="0"/>
              <a:t> to be included, which is particularly useful for morphologically rich languages and for handling </a:t>
            </a:r>
            <a:r>
              <a:rPr lang="en-US" b="1" dirty="0"/>
              <a:t>out-of-vocabulary words</a:t>
            </a:r>
            <a:r>
              <a:rPr lang="en-US" dirty="0"/>
              <a:t>.</a:t>
            </a:r>
          </a:p>
          <a:p>
            <a:r>
              <a:rPr lang="en-US" b="1" dirty="0"/>
              <a:t>Example</a:t>
            </a:r>
            <a:r>
              <a:rPr lang="en-US" dirty="0"/>
              <a:t>: The word "playing" might be broken down into </a:t>
            </a:r>
            <a:r>
              <a:rPr lang="en-US" dirty="0" err="1"/>
              <a:t>subword</a:t>
            </a:r>
            <a:r>
              <a:rPr lang="en-US" dirty="0"/>
              <a:t> tokens like "</a:t>
            </a:r>
            <a:r>
              <a:rPr lang="en-US" dirty="0" err="1"/>
              <a:t>pla</a:t>
            </a:r>
            <a:r>
              <a:rPr lang="en-US" dirty="0"/>
              <a:t>," "lay," "</a:t>
            </a:r>
            <a:r>
              <a:rPr lang="en-US" dirty="0" err="1"/>
              <a:t>ayi</a:t>
            </a:r>
            <a:r>
              <a:rPr lang="en-US" dirty="0"/>
              <a:t>," etc., and then represented as the sum of these </a:t>
            </a:r>
            <a:r>
              <a:rPr lang="en-US" dirty="0" err="1"/>
              <a:t>subword</a:t>
            </a:r>
            <a:r>
              <a:rPr lang="en-US" dirty="0"/>
              <a:t> embeddings.</a:t>
            </a:r>
          </a:p>
          <a:p>
            <a:r>
              <a:rPr lang="en-US" b="1" dirty="0"/>
              <a:t>Advantages</a:t>
            </a:r>
            <a:r>
              <a:rPr lang="en-US" dirty="0"/>
              <a:t>: Improves on Word2Vec by handling rare words and morphologically complex languages better.</a:t>
            </a:r>
          </a:p>
          <a:p>
            <a:endParaRPr lang="en-IN" dirty="0"/>
          </a:p>
        </p:txBody>
      </p:sp>
    </p:spTree>
    <p:extLst>
      <p:ext uri="{BB962C8B-B14F-4D97-AF65-F5344CB8AC3E}">
        <p14:creationId xmlns:p14="http://schemas.microsoft.com/office/powerpoint/2010/main" val="334625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5579-4725-4918-9A38-DBA4EC3EDED7}"/>
              </a:ext>
            </a:extLst>
          </p:cNvPr>
          <p:cNvSpPr>
            <a:spLocks noGrp="1"/>
          </p:cNvSpPr>
          <p:nvPr>
            <p:ph type="title"/>
          </p:nvPr>
        </p:nvSpPr>
        <p:spPr/>
        <p:txBody>
          <a:bodyPr/>
          <a:lstStyle/>
          <a:p>
            <a:pPr marL="457200" lvl="1"/>
            <a:r>
              <a:rPr lang="en-IN" dirty="0"/>
              <a:t>Contextualized Embeddings (</a:t>
            </a:r>
            <a:r>
              <a:rPr lang="en-IN" dirty="0" err="1"/>
              <a:t>ELMo</a:t>
            </a:r>
            <a:r>
              <a:rPr lang="en-IN" dirty="0"/>
              <a:t>, BERT)</a:t>
            </a:r>
          </a:p>
        </p:txBody>
      </p:sp>
      <p:sp>
        <p:nvSpPr>
          <p:cNvPr id="3" name="Content Placeholder 2">
            <a:extLst>
              <a:ext uri="{FF2B5EF4-FFF2-40B4-BE49-F238E27FC236}">
                <a16:creationId xmlns:a16="http://schemas.microsoft.com/office/drawing/2014/main" id="{AC84A741-FDF7-4C56-9D11-53CEAE29C90D}"/>
              </a:ext>
            </a:extLst>
          </p:cNvPr>
          <p:cNvSpPr>
            <a:spLocks noGrp="1"/>
          </p:cNvSpPr>
          <p:nvPr>
            <p:ph idx="1"/>
          </p:nvPr>
        </p:nvSpPr>
        <p:spPr/>
        <p:txBody>
          <a:bodyPr>
            <a:normAutofit fontScale="70000" lnSpcReduction="20000"/>
          </a:bodyPr>
          <a:lstStyle/>
          <a:p>
            <a:r>
              <a:rPr lang="en-US" dirty="0"/>
              <a:t>Contextualized embeddings consider the surrounding words dynamically, providing different embeddings for the same word based on its context. These embeddings are generated by large language models (LLMs).</a:t>
            </a:r>
          </a:p>
          <a:p>
            <a:r>
              <a:rPr lang="en-US" b="1" dirty="0" err="1"/>
              <a:t>ELMo</a:t>
            </a:r>
            <a:r>
              <a:rPr lang="en-US" b="1" dirty="0"/>
              <a:t> (Embeddings from Language Models)</a:t>
            </a:r>
            <a:r>
              <a:rPr lang="en-US" dirty="0"/>
              <a:t>:</a:t>
            </a:r>
          </a:p>
          <a:p>
            <a:pPr lvl="1"/>
            <a:r>
              <a:rPr lang="en-US" dirty="0" err="1"/>
              <a:t>ELMo</a:t>
            </a:r>
            <a:r>
              <a:rPr lang="en-US" dirty="0"/>
              <a:t> embeddings are generated using a two-layer bi-directional LSTM trained on a language modeling task.</a:t>
            </a:r>
          </a:p>
          <a:p>
            <a:pPr lvl="1"/>
            <a:r>
              <a:rPr lang="en-US" dirty="0"/>
              <a:t>Each word’s embedding is generated based on the entire sentence, allowing different embeddings for the same word depending on its context.</a:t>
            </a:r>
          </a:p>
          <a:p>
            <a:pPr lvl="1"/>
            <a:r>
              <a:rPr lang="en-US" b="1" dirty="0"/>
              <a:t>Example</a:t>
            </a:r>
            <a:r>
              <a:rPr lang="en-US" dirty="0"/>
              <a:t>: The word "bank" will have different embeddings in "river bank" and "money bank."</a:t>
            </a:r>
          </a:p>
          <a:p>
            <a:r>
              <a:rPr lang="en-US" b="1" dirty="0"/>
              <a:t>BERT (Bidirectional Encoder Representations from Transformers)</a:t>
            </a:r>
            <a:r>
              <a:rPr lang="en-US" dirty="0"/>
              <a:t>:</a:t>
            </a:r>
          </a:p>
          <a:p>
            <a:pPr lvl="1"/>
            <a:r>
              <a:rPr lang="en-US" dirty="0"/>
              <a:t>BERT is based on the </a:t>
            </a:r>
            <a:r>
              <a:rPr lang="en-US" b="1" dirty="0"/>
              <a:t>Transformer architecture</a:t>
            </a:r>
            <a:r>
              <a:rPr lang="en-US" dirty="0"/>
              <a:t>, using self-attention to capture context from both left and right sides of each word.</a:t>
            </a:r>
          </a:p>
          <a:p>
            <a:pPr lvl="1"/>
            <a:r>
              <a:rPr lang="en-US" dirty="0"/>
              <a:t>BERT embeddings are </a:t>
            </a:r>
            <a:r>
              <a:rPr lang="en-US" b="1" dirty="0"/>
              <a:t>contextualized</a:t>
            </a:r>
            <a:r>
              <a:rPr lang="en-US" dirty="0"/>
              <a:t> at a deeper level, as it’s trained on a </a:t>
            </a:r>
            <a:r>
              <a:rPr lang="en-US" b="1" dirty="0"/>
              <a:t>masked language model</a:t>
            </a:r>
            <a:r>
              <a:rPr lang="en-US" dirty="0"/>
              <a:t> objective, where some words are randomly masked and predicted from the context.</a:t>
            </a:r>
          </a:p>
          <a:p>
            <a:pPr lvl="1"/>
            <a:r>
              <a:rPr lang="en-US" b="1" dirty="0"/>
              <a:t>Advantage</a:t>
            </a:r>
            <a:r>
              <a:rPr lang="en-US" dirty="0"/>
              <a:t>: BERT embeddings capture deeper context and handle polysemy better than </a:t>
            </a:r>
            <a:r>
              <a:rPr lang="en-US" dirty="0" err="1"/>
              <a:t>ELMo</a:t>
            </a:r>
            <a:r>
              <a:rPr lang="en-US" dirty="0"/>
              <a:t> and Word2Vec.</a:t>
            </a:r>
          </a:p>
          <a:p>
            <a:pPr lvl="1"/>
            <a:r>
              <a:rPr lang="en-US" b="1" dirty="0"/>
              <a:t>Limitation</a:t>
            </a:r>
            <a:r>
              <a:rPr lang="en-US" dirty="0"/>
              <a:t>: BERT embeddings are computationally expensive and require fine-tuning for specific tasks.</a:t>
            </a:r>
          </a:p>
        </p:txBody>
      </p:sp>
    </p:spTree>
    <p:extLst>
      <p:ext uri="{BB962C8B-B14F-4D97-AF65-F5344CB8AC3E}">
        <p14:creationId xmlns:p14="http://schemas.microsoft.com/office/powerpoint/2010/main" val="317427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E85E-0DF9-4C0E-8746-F166E4F09DE4}"/>
              </a:ext>
            </a:extLst>
          </p:cNvPr>
          <p:cNvSpPr>
            <a:spLocks noGrp="1"/>
          </p:cNvSpPr>
          <p:nvPr>
            <p:ph type="title"/>
          </p:nvPr>
        </p:nvSpPr>
        <p:spPr/>
        <p:txBody>
          <a:bodyPr/>
          <a:lstStyle/>
          <a:p>
            <a:pPr marL="457200" lvl="1"/>
            <a:r>
              <a:rPr lang="en-US" dirty="0"/>
              <a:t>Transformer-Based Models and Beyond (GPT, T5)</a:t>
            </a:r>
          </a:p>
        </p:txBody>
      </p:sp>
      <p:sp>
        <p:nvSpPr>
          <p:cNvPr id="3" name="Content Placeholder 2">
            <a:extLst>
              <a:ext uri="{FF2B5EF4-FFF2-40B4-BE49-F238E27FC236}">
                <a16:creationId xmlns:a16="http://schemas.microsoft.com/office/drawing/2014/main" id="{D9BC49A1-56FA-4D48-B18F-C6239BD856DC}"/>
              </a:ext>
            </a:extLst>
          </p:cNvPr>
          <p:cNvSpPr>
            <a:spLocks noGrp="1"/>
          </p:cNvSpPr>
          <p:nvPr>
            <p:ph idx="1"/>
          </p:nvPr>
        </p:nvSpPr>
        <p:spPr/>
        <p:txBody>
          <a:bodyPr>
            <a:normAutofit fontScale="92500" lnSpcReduction="20000"/>
          </a:bodyPr>
          <a:lstStyle/>
          <a:p>
            <a:r>
              <a:rPr lang="en-US" dirty="0"/>
              <a:t>Advanced transformer-based models like </a:t>
            </a:r>
            <a:r>
              <a:rPr lang="en-US" b="1" dirty="0"/>
              <a:t>GPT</a:t>
            </a:r>
            <a:r>
              <a:rPr lang="en-US" dirty="0"/>
              <a:t> and </a:t>
            </a:r>
            <a:r>
              <a:rPr lang="en-US" b="1" dirty="0"/>
              <a:t>T5</a:t>
            </a:r>
            <a:r>
              <a:rPr lang="en-US" dirty="0"/>
              <a:t> generate embeddings for both words and entire sentences by understanding context bidirectionally (BERT-style) or autoregressively (GPT-style). These models create embeddings not only for individual words but also for sentences and even documents.</a:t>
            </a:r>
          </a:p>
          <a:p>
            <a:r>
              <a:rPr lang="en-US" b="1" dirty="0"/>
              <a:t>GPT (Generative Pre-trained Transformer)</a:t>
            </a:r>
            <a:r>
              <a:rPr lang="en-US" dirty="0"/>
              <a:t>:</a:t>
            </a:r>
          </a:p>
          <a:p>
            <a:pPr lvl="1"/>
            <a:r>
              <a:rPr lang="en-US" dirty="0"/>
              <a:t>GPT is an autoregressive model, generating text by predicting the next word based on prior context.</a:t>
            </a:r>
          </a:p>
          <a:p>
            <a:pPr lvl="1"/>
            <a:r>
              <a:rPr lang="en-US" b="1" dirty="0"/>
              <a:t>Use case</a:t>
            </a:r>
            <a:r>
              <a:rPr lang="en-US" dirty="0"/>
              <a:t>: Mainly used for generating coherent and contextually relevant text.</a:t>
            </a:r>
          </a:p>
          <a:p>
            <a:r>
              <a:rPr lang="en-US" b="1" dirty="0"/>
              <a:t>T5 (Text-To-Text Transfer Transformer)</a:t>
            </a:r>
            <a:r>
              <a:rPr lang="en-US" dirty="0"/>
              <a:t>:</a:t>
            </a:r>
          </a:p>
          <a:p>
            <a:pPr lvl="1"/>
            <a:r>
              <a:rPr lang="en-US" dirty="0"/>
              <a:t>T5 is designed as a text-to-text framework, meaning that it reformulates NLP tasks as text generation.</a:t>
            </a:r>
          </a:p>
          <a:p>
            <a:pPr lvl="1"/>
            <a:r>
              <a:rPr lang="en-US" dirty="0"/>
              <a:t>This allows T5 to learn generalized embeddings across tasks like summarization, translation, and question answering.</a:t>
            </a:r>
          </a:p>
          <a:p>
            <a:endParaRPr lang="en-IN" dirty="0"/>
          </a:p>
        </p:txBody>
      </p:sp>
    </p:spTree>
    <p:extLst>
      <p:ext uri="{BB962C8B-B14F-4D97-AF65-F5344CB8AC3E}">
        <p14:creationId xmlns:p14="http://schemas.microsoft.com/office/powerpoint/2010/main" val="2443507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F1E9-E581-4710-9492-0FA36C05C539}"/>
              </a:ext>
            </a:extLst>
          </p:cNvPr>
          <p:cNvSpPr>
            <a:spLocks noGrp="1"/>
          </p:cNvSpPr>
          <p:nvPr>
            <p:ph type="title"/>
          </p:nvPr>
        </p:nvSpPr>
        <p:spPr/>
        <p:txBody>
          <a:bodyPr/>
          <a:lstStyle/>
          <a:p>
            <a:pPr marL="457200" lvl="1"/>
            <a:r>
              <a:rPr lang="fr-FR" dirty="0"/>
              <a:t>Sentence </a:t>
            </a:r>
            <a:r>
              <a:rPr lang="fr-FR" dirty="0" err="1"/>
              <a:t>Embeddings</a:t>
            </a:r>
            <a:r>
              <a:rPr lang="fr-FR" dirty="0"/>
              <a:t> (Sentence-BERT, Universal Sentence Encoder)</a:t>
            </a:r>
            <a:endParaRPr lang="en-IN" dirty="0"/>
          </a:p>
        </p:txBody>
      </p:sp>
      <p:sp>
        <p:nvSpPr>
          <p:cNvPr id="3" name="Content Placeholder 2">
            <a:extLst>
              <a:ext uri="{FF2B5EF4-FFF2-40B4-BE49-F238E27FC236}">
                <a16:creationId xmlns:a16="http://schemas.microsoft.com/office/drawing/2014/main" id="{35989E0B-F547-4C58-BD21-E95B45E77627}"/>
              </a:ext>
            </a:extLst>
          </p:cNvPr>
          <p:cNvSpPr>
            <a:spLocks noGrp="1"/>
          </p:cNvSpPr>
          <p:nvPr>
            <p:ph idx="1"/>
          </p:nvPr>
        </p:nvSpPr>
        <p:spPr/>
        <p:txBody>
          <a:bodyPr/>
          <a:lstStyle/>
          <a:p>
            <a:r>
              <a:rPr lang="en-US" b="1" dirty="0"/>
              <a:t>Sentence embeddings</a:t>
            </a:r>
            <a:r>
              <a:rPr lang="en-US" dirty="0"/>
              <a:t> provide fixed-size vector representations for entire sentences rather than individual words. These embeddings are useful for sentence-level tasks such as semantic similarity and text classification.</a:t>
            </a:r>
          </a:p>
          <a:p>
            <a:r>
              <a:rPr lang="en-US" b="1" dirty="0"/>
              <a:t>Sentence-BERT</a:t>
            </a:r>
            <a:r>
              <a:rPr lang="en-US" dirty="0"/>
              <a:t>: A variant of BERT fine-tuned on sentence pairs to create embeddings that capture semantic similarity.</a:t>
            </a:r>
          </a:p>
          <a:p>
            <a:r>
              <a:rPr lang="en-US" b="1" dirty="0"/>
              <a:t>Universal Sentence Encoder</a:t>
            </a:r>
            <a:r>
              <a:rPr lang="en-US" dirty="0"/>
              <a:t>: Developed by Google, it generates sentence embeddings that are easy to use in various applications, especially in semantic search and clustering.</a:t>
            </a:r>
          </a:p>
          <a:p>
            <a:endParaRPr lang="en-IN" dirty="0"/>
          </a:p>
        </p:txBody>
      </p:sp>
    </p:spTree>
    <p:extLst>
      <p:ext uri="{BB962C8B-B14F-4D97-AF65-F5344CB8AC3E}">
        <p14:creationId xmlns:p14="http://schemas.microsoft.com/office/powerpoint/2010/main" val="2168686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A771-A697-4B36-94F4-D42780782692}"/>
              </a:ext>
            </a:extLst>
          </p:cNvPr>
          <p:cNvSpPr>
            <a:spLocks noGrp="1"/>
          </p:cNvSpPr>
          <p:nvPr>
            <p:ph type="title"/>
          </p:nvPr>
        </p:nvSpPr>
        <p:spPr>
          <a:xfrm>
            <a:off x="744071" y="2341842"/>
            <a:ext cx="10515600" cy="1325563"/>
          </a:xfrm>
        </p:spPr>
        <p:txBody>
          <a:bodyPr/>
          <a:lstStyle/>
          <a:p>
            <a:r>
              <a:rPr lang="en-US" dirty="0"/>
              <a:t>Vector Database</a:t>
            </a:r>
            <a:endParaRPr lang="en-IN" dirty="0"/>
          </a:p>
        </p:txBody>
      </p:sp>
    </p:spTree>
    <p:extLst>
      <p:ext uri="{BB962C8B-B14F-4D97-AF65-F5344CB8AC3E}">
        <p14:creationId xmlns:p14="http://schemas.microsoft.com/office/powerpoint/2010/main" val="369603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86F4-6724-4E09-9C46-EEB77043B763}"/>
              </a:ext>
            </a:extLst>
          </p:cNvPr>
          <p:cNvSpPr>
            <a:spLocks noGrp="1"/>
          </p:cNvSpPr>
          <p:nvPr>
            <p:ph type="title"/>
          </p:nvPr>
        </p:nvSpPr>
        <p:spPr/>
        <p:txBody>
          <a:bodyPr/>
          <a:lstStyle/>
          <a:p>
            <a:r>
              <a:rPr lang="en-US" dirty="0" err="1"/>
              <a:t>VectorDB</a:t>
            </a:r>
            <a:endParaRPr lang="en-IN" dirty="0"/>
          </a:p>
        </p:txBody>
      </p:sp>
      <p:sp>
        <p:nvSpPr>
          <p:cNvPr id="3" name="Content Placeholder 2">
            <a:extLst>
              <a:ext uri="{FF2B5EF4-FFF2-40B4-BE49-F238E27FC236}">
                <a16:creationId xmlns:a16="http://schemas.microsoft.com/office/drawing/2014/main" id="{AE67B512-F31B-48CB-B8B8-9F510975CB45}"/>
              </a:ext>
            </a:extLst>
          </p:cNvPr>
          <p:cNvSpPr>
            <a:spLocks noGrp="1"/>
          </p:cNvSpPr>
          <p:nvPr>
            <p:ph idx="1"/>
          </p:nvPr>
        </p:nvSpPr>
        <p:spPr/>
        <p:txBody>
          <a:bodyPr/>
          <a:lstStyle/>
          <a:p>
            <a:pPr marL="0" indent="0" algn="just">
              <a:buNone/>
            </a:pPr>
            <a:r>
              <a:rPr lang="en-US" dirty="0"/>
              <a:t>A vector database is a specialized type of database designed to handle high-dimensional data in the form of vectors. Vectors are mathematical representations of data points in a multidimensional space, commonly used in machine learning, natural language processing, and computer vision. In these applications, vector databases are essential for efficiently storing, retrieving, and searching for vectors, enabling tasks like similarity search and recommendation.</a:t>
            </a:r>
            <a:endParaRPr lang="en-IN" dirty="0"/>
          </a:p>
        </p:txBody>
      </p:sp>
    </p:spTree>
    <p:extLst>
      <p:ext uri="{BB962C8B-B14F-4D97-AF65-F5344CB8AC3E}">
        <p14:creationId xmlns:p14="http://schemas.microsoft.com/office/powerpoint/2010/main" val="241252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3CC7-05E9-4A4F-A47F-41A7F09690DD}"/>
              </a:ext>
            </a:extLst>
          </p:cNvPr>
          <p:cNvSpPr>
            <a:spLocks noGrp="1"/>
          </p:cNvSpPr>
          <p:nvPr>
            <p:ph type="title"/>
          </p:nvPr>
        </p:nvSpPr>
        <p:spPr/>
        <p:txBody>
          <a:bodyPr/>
          <a:lstStyle/>
          <a:p>
            <a:r>
              <a:rPr lang="en-US" dirty="0"/>
              <a:t>Key Concepts in Vector Databases</a:t>
            </a:r>
            <a:endParaRPr lang="en-IN" dirty="0"/>
          </a:p>
        </p:txBody>
      </p:sp>
      <p:sp>
        <p:nvSpPr>
          <p:cNvPr id="4" name="Rectangle 1">
            <a:extLst>
              <a:ext uri="{FF2B5EF4-FFF2-40B4-BE49-F238E27FC236}">
                <a16:creationId xmlns:a16="http://schemas.microsoft.com/office/drawing/2014/main" id="{9C474AC8-22A3-4DF9-A17B-50EBE4D2FE40}"/>
              </a:ext>
            </a:extLst>
          </p:cNvPr>
          <p:cNvSpPr>
            <a:spLocks noGrp="1" noChangeArrowheads="1"/>
          </p:cNvSpPr>
          <p:nvPr>
            <p:ph idx="1"/>
          </p:nvPr>
        </p:nvSpPr>
        <p:spPr bwMode="auto">
          <a:xfrm>
            <a:off x="277906" y="1859492"/>
            <a:ext cx="11465859"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Vectors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Vectors represent features or embeddings derived from raw data like text, images, audio, or any structured or unstructured data. For example, words in a document can be converted into vectors using models like Word2Vec, BERT, or GPT. Similarly, images can be represented as vectors by passing them through a convolutional neural network (CNN).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Each vector is a list of numerical values representing the data in a high-dimensional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One of the main applications of vector databases is similarity search, where the goal is to find vectors (data points) that are similar to a given query vector.</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Similarity is often measured using metrics like cosine similarity, Euclidean distance, or Manhattan distance. Vector databases are optimized to perform these calculations quickly on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Indexing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use specialized indexing methods, such as Approximate Nearest Neighbor (ANN) techniques, to efficiently search through vast amounts of high-dimensional data.</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Popular indexing algorithms include FAISS (Facebook AI Similarity Search), HNSW (Hierarchical Navigable Small World), and ANNOY (Approximate Nearest Neighbors Oh Yeah).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Speed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are built to handle large volumes of data with low latency. This makes them suitable for real-time applications, such as recommendation systems, chatbots, image search, and voice recognition.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Traditional relational databases are not efficient for high-dimensional vector data due to their inability to perform rapid vector similarity searches.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0561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D082-D39A-4191-874B-45D5AF31D218}"/>
              </a:ext>
            </a:extLst>
          </p:cNvPr>
          <p:cNvSpPr>
            <a:spLocks noGrp="1"/>
          </p:cNvSpPr>
          <p:nvPr>
            <p:ph type="title"/>
          </p:nvPr>
        </p:nvSpPr>
        <p:spPr/>
        <p:txBody>
          <a:bodyPr/>
          <a:lstStyle/>
          <a:p>
            <a:r>
              <a:rPr lang="en-US" dirty="0"/>
              <a:t>Why Use a Vector Database?</a:t>
            </a:r>
            <a:endParaRPr lang="en-IN" dirty="0"/>
          </a:p>
        </p:txBody>
      </p:sp>
      <p:sp>
        <p:nvSpPr>
          <p:cNvPr id="4" name="Rectangle 1">
            <a:extLst>
              <a:ext uri="{FF2B5EF4-FFF2-40B4-BE49-F238E27FC236}">
                <a16:creationId xmlns:a16="http://schemas.microsoft.com/office/drawing/2014/main" id="{27CB7D5D-F571-4795-9BC8-1767FCFCBCDC}"/>
              </a:ext>
            </a:extLst>
          </p:cNvPr>
          <p:cNvSpPr>
            <a:spLocks noGrp="1" noChangeArrowheads="1"/>
          </p:cNvSpPr>
          <p:nvPr>
            <p:ph idx="1"/>
          </p:nvPr>
        </p:nvSpPr>
        <p:spPr bwMode="auto">
          <a:xfrm>
            <a:off x="838200" y="2293133"/>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are optimized to retrieve the most similar data points (nearest neighbors) for a given vector, making them ideal for recommendation systems, search engines, and personalized content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E-commerce platforms, social media sites, and streaming services use vector databases to recommend items based on user behavior, preferences, and past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Unstructured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Unstructured data like text, images, and audio can be transformed into vector representations, which vector databases can store and retrieve. This makes vector databases suitable for tasks involving natural language processing, image recognition,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 with Machine Learning Models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With pre-trained models available for tasks like NLP and computer vision, developers can quickly generate embeddings for their data, store them in a vector database, and start performing similarity searches without additional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7687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90EB-9E53-4B8B-912E-998187DCA898}"/>
              </a:ext>
            </a:extLst>
          </p:cNvPr>
          <p:cNvSpPr>
            <a:spLocks noGrp="1"/>
          </p:cNvSpPr>
          <p:nvPr>
            <p:ph type="title"/>
          </p:nvPr>
        </p:nvSpPr>
        <p:spPr/>
        <p:txBody>
          <a:bodyPr/>
          <a:lstStyle/>
          <a:p>
            <a:r>
              <a:rPr lang="en-IN" dirty="0"/>
              <a:t>Popular Vector Databases</a:t>
            </a:r>
          </a:p>
        </p:txBody>
      </p:sp>
      <p:sp>
        <p:nvSpPr>
          <p:cNvPr id="4" name="Rectangle 1">
            <a:extLst>
              <a:ext uri="{FF2B5EF4-FFF2-40B4-BE49-F238E27FC236}">
                <a16:creationId xmlns:a16="http://schemas.microsoft.com/office/drawing/2014/main" id="{3E886B07-E4AC-48E3-970A-424BD4DAA72C}"/>
              </a:ext>
            </a:extLst>
          </p:cNvPr>
          <p:cNvSpPr>
            <a:spLocks noGrp="1" noChangeArrowheads="1"/>
          </p:cNvSpPr>
          <p:nvPr>
            <p:ph idx="1"/>
          </p:nvPr>
        </p:nvSpPr>
        <p:spPr bwMode="auto">
          <a:xfrm>
            <a:off x="838200" y="2400856"/>
            <a:ext cx="105156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Pinecone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 fully managed vector database that integrates with machine learning models and provides API-based access for similarity 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Weaviate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An open-source, schema-based vector database with built-in support for various machine learning models, including text and image embeddings.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Milvus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Another open-source vector database, optimized for scalability, and frequently used in large-scale AI and data analytics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FAISS (Facebook AI 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Not strictly a database, FAISS is a library for efficient similarity search and clustering of dense vectors, often integrated into vector databases.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4639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4FE7-88BC-4D0E-8F62-A161E70A4E14}"/>
              </a:ext>
            </a:extLst>
          </p:cNvPr>
          <p:cNvSpPr>
            <a:spLocks noGrp="1"/>
          </p:cNvSpPr>
          <p:nvPr>
            <p:ph type="title"/>
          </p:nvPr>
        </p:nvSpPr>
        <p:spPr/>
        <p:txBody>
          <a:bodyPr/>
          <a:lstStyle/>
          <a:p>
            <a:r>
              <a:rPr lang="en-US" dirty="0"/>
              <a:t>How Vector Databases Work with Machine Learning Pipelines</a:t>
            </a:r>
            <a:endParaRPr lang="en-IN" dirty="0"/>
          </a:p>
        </p:txBody>
      </p:sp>
      <p:sp>
        <p:nvSpPr>
          <p:cNvPr id="4" name="Rectangle 1">
            <a:extLst>
              <a:ext uri="{FF2B5EF4-FFF2-40B4-BE49-F238E27FC236}">
                <a16:creationId xmlns:a16="http://schemas.microsoft.com/office/drawing/2014/main" id="{B506AB03-7FBD-4E34-B465-7A42E8C79434}"/>
              </a:ext>
            </a:extLst>
          </p:cNvPr>
          <p:cNvSpPr>
            <a:spLocks noGrp="1" noChangeArrowheads="1"/>
          </p:cNvSpPr>
          <p:nvPr>
            <p:ph idx="1"/>
          </p:nvPr>
        </p:nvSpPr>
        <p:spPr bwMode="auto">
          <a:xfrm>
            <a:off x="838200" y="2400856"/>
            <a:ext cx="105156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Embedding Generation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First, data (e.g., text, images) is converted into embeddings using a machine learning model. The embeddings are vectors that capture the essential features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embeddings are stored in the vector database, along with any associated metadata (e.g., item ID, description) to help with contextual information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Querying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When a query (e.g., a user’s text input or image) is converted into a vector, the vector database performs a similarity search, returning the most similar vectors stored in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retrieved results are then used in applications like recommendation systems, content-based filtering, or clustering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93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EB9A-20AB-43EC-A385-3BDF034DDE08}"/>
              </a:ext>
            </a:extLst>
          </p:cNvPr>
          <p:cNvSpPr>
            <a:spLocks noGrp="1"/>
          </p:cNvSpPr>
          <p:nvPr>
            <p:ph type="title"/>
          </p:nvPr>
        </p:nvSpPr>
        <p:spPr/>
        <p:txBody>
          <a:bodyPr/>
          <a:lstStyle/>
          <a:p>
            <a:r>
              <a:rPr lang="en-US" dirty="0"/>
              <a:t>Tokenization</a:t>
            </a:r>
            <a:endParaRPr lang="en-IN" dirty="0"/>
          </a:p>
        </p:txBody>
      </p:sp>
      <p:sp>
        <p:nvSpPr>
          <p:cNvPr id="3" name="Content Placeholder 2">
            <a:extLst>
              <a:ext uri="{FF2B5EF4-FFF2-40B4-BE49-F238E27FC236}">
                <a16:creationId xmlns:a16="http://schemas.microsoft.com/office/drawing/2014/main" id="{1D2D7845-B9E0-4541-BA46-48A25FBEE114}"/>
              </a:ext>
            </a:extLst>
          </p:cNvPr>
          <p:cNvSpPr>
            <a:spLocks noGrp="1"/>
          </p:cNvSpPr>
          <p:nvPr>
            <p:ph idx="1"/>
          </p:nvPr>
        </p:nvSpPr>
        <p:spPr/>
        <p:txBody>
          <a:bodyPr>
            <a:normAutofit fontScale="85000" lnSpcReduction="20000"/>
          </a:bodyPr>
          <a:lstStyle/>
          <a:p>
            <a:r>
              <a:rPr lang="en-US" dirty="0"/>
              <a:t>Tokenization is the process of breaking down text into smaller units, or "tokens," which can then be processed by machine learning or natural language processing (NLP) models. There are various levels of tokenization, depending on how granular you want the analysis to be, including character-level, word-level, sentence-level, and paragraph-level tokenization. </a:t>
            </a:r>
          </a:p>
          <a:p>
            <a:pPr lvl="1"/>
            <a:r>
              <a:rPr lang="en-IN" dirty="0"/>
              <a:t>Character-Level Tokenization</a:t>
            </a:r>
          </a:p>
          <a:p>
            <a:pPr lvl="1"/>
            <a:r>
              <a:rPr lang="en-IN" dirty="0"/>
              <a:t>Word-Level Tokenization</a:t>
            </a:r>
          </a:p>
          <a:p>
            <a:pPr lvl="1"/>
            <a:r>
              <a:rPr lang="en-IN" dirty="0"/>
              <a:t>Sentence-Level Tokenization</a:t>
            </a:r>
          </a:p>
          <a:p>
            <a:pPr lvl="1"/>
            <a:r>
              <a:rPr lang="en-IN" dirty="0"/>
              <a:t>Paragraph-Level Tokenization</a:t>
            </a:r>
          </a:p>
          <a:p>
            <a:pPr lvl="1"/>
            <a:r>
              <a:rPr lang="en-IN" dirty="0" err="1"/>
              <a:t>Subword</a:t>
            </a:r>
            <a:r>
              <a:rPr lang="en-IN" dirty="0"/>
              <a:t> Tokenization</a:t>
            </a:r>
          </a:p>
          <a:p>
            <a:pPr lvl="1"/>
            <a:r>
              <a:rPr lang="en-IN" dirty="0"/>
              <a:t>Morphological Tokenization</a:t>
            </a:r>
          </a:p>
          <a:p>
            <a:pPr lvl="1"/>
            <a:r>
              <a:rPr lang="en-IN" dirty="0"/>
              <a:t>N-Gram Tokenization</a:t>
            </a:r>
          </a:p>
          <a:p>
            <a:pPr lvl="1"/>
            <a:r>
              <a:rPr lang="en-IN" dirty="0"/>
              <a:t>Syllable-Level Tokenization</a:t>
            </a:r>
          </a:p>
          <a:p>
            <a:pPr lvl="1"/>
            <a:r>
              <a:rPr lang="en-IN" dirty="0"/>
              <a:t>Entity-Level Tokenization</a:t>
            </a:r>
          </a:p>
          <a:p>
            <a:pPr lvl="1"/>
            <a:r>
              <a:rPr lang="en-IN" dirty="0"/>
              <a:t>Regex-Based Tokenization</a:t>
            </a:r>
          </a:p>
          <a:p>
            <a:pPr marL="457200" lvl="1" indent="0">
              <a:buNone/>
            </a:pPr>
            <a:endParaRPr lang="en-IN" dirty="0"/>
          </a:p>
        </p:txBody>
      </p:sp>
    </p:spTree>
    <p:extLst>
      <p:ext uri="{BB962C8B-B14F-4D97-AF65-F5344CB8AC3E}">
        <p14:creationId xmlns:p14="http://schemas.microsoft.com/office/powerpoint/2010/main" val="778394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13BB-6915-4A7D-B644-7CEB37F19846}"/>
              </a:ext>
            </a:extLst>
          </p:cNvPr>
          <p:cNvSpPr>
            <a:spLocks noGrp="1"/>
          </p:cNvSpPr>
          <p:nvPr>
            <p:ph type="title"/>
          </p:nvPr>
        </p:nvSpPr>
        <p:spPr/>
        <p:txBody>
          <a:bodyPr/>
          <a:lstStyle/>
          <a:p>
            <a:r>
              <a:rPr lang="en-US" dirty="0"/>
              <a:t>Example: Basic Workflow of Using a Vector Database for Semantic Search</a:t>
            </a:r>
            <a:endParaRPr lang="en-IN" dirty="0"/>
          </a:p>
        </p:txBody>
      </p:sp>
      <p:sp>
        <p:nvSpPr>
          <p:cNvPr id="4" name="Rectangle 1">
            <a:extLst>
              <a:ext uri="{FF2B5EF4-FFF2-40B4-BE49-F238E27FC236}">
                <a16:creationId xmlns:a16="http://schemas.microsoft.com/office/drawing/2014/main" id="{C57ADB70-7B5E-4721-893F-C6A34BE537FA}"/>
              </a:ext>
            </a:extLst>
          </p:cNvPr>
          <p:cNvSpPr>
            <a:spLocks noGrp="1" noChangeArrowheads="1"/>
          </p:cNvSpPr>
          <p:nvPr>
            <p:ph idx="1"/>
          </p:nvPr>
        </p:nvSpPr>
        <p:spPr bwMode="auto">
          <a:xfrm>
            <a:off x="838200" y="2585521"/>
            <a:ext cx="105156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Preparation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Text data (e.g., articles, product descriptions) is transformed into embeddings using a language model like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 in Vector Database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embeddings are saved in a vector database like Pinecone or Milvus.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Query 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 user inputs a search query, which is also converted into an embedding.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vector database performs a similarity search to find the top N closest embeddings to the query vector.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Result Presentation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results are returned to the user, showing the most relevant documents or products based on semantic similarity.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2546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FEFE-4335-41CC-9CF1-D10FBC1EB368}"/>
              </a:ext>
            </a:extLst>
          </p:cNvPr>
          <p:cNvSpPr>
            <a:spLocks noGrp="1"/>
          </p:cNvSpPr>
          <p:nvPr>
            <p:ph type="title"/>
          </p:nvPr>
        </p:nvSpPr>
        <p:spPr/>
        <p:txBody>
          <a:bodyPr/>
          <a:lstStyle/>
          <a:p>
            <a:r>
              <a:rPr lang="en-US" dirty="0"/>
              <a:t>Why NOT regular Databases</a:t>
            </a:r>
            <a:endParaRPr lang="en-IN" dirty="0"/>
          </a:p>
        </p:txBody>
      </p:sp>
      <p:sp>
        <p:nvSpPr>
          <p:cNvPr id="3" name="Content Placeholder 2">
            <a:extLst>
              <a:ext uri="{FF2B5EF4-FFF2-40B4-BE49-F238E27FC236}">
                <a16:creationId xmlns:a16="http://schemas.microsoft.com/office/drawing/2014/main" id="{758B27B7-BAAC-418C-A2B7-035C1A64161A}"/>
              </a:ext>
            </a:extLst>
          </p:cNvPr>
          <p:cNvSpPr>
            <a:spLocks noGrp="1"/>
          </p:cNvSpPr>
          <p:nvPr>
            <p:ph idx="1"/>
          </p:nvPr>
        </p:nvSpPr>
        <p:spPr/>
        <p:txBody>
          <a:bodyPr>
            <a:normAutofit fontScale="92500" lnSpcReduction="10000"/>
          </a:bodyPr>
          <a:lstStyle/>
          <a:p>
            <a:pPr algn="just"/>
            <a:r>
              <a:rPr lang="en-IN" dirty="0"/>
              <a:t>Regular databases, like relational databases (e.g., MySQL, PostgreSQL) and NoSQL databases (e.g., MongoDB), are not optimized for handling vector data due to the following reasons:</a:t>
            </a:r>
          </a:p>
          <a:p>
            <a:pPr marL="0" indent="0" algn="just">
              <a:buNone/>
            </a:pPr>
            <a:r>
              <a:rPr lang="en-US" b="1" dirty="0"/>
              <a:t>1. Lack of Support for High-Dimensional Data Operations</a:t>
            </a:r>
          </a:p>
          <a:p>
            <a:pPr algn="just"/>
            <a:r>
              <a:rPr lang="en-US" b="1" dirty="0"/>
              <a:t>Vector Representation</a:t>
            </a:r>
            <a:r>
              <a:rPr lang="en-US" dirty="0"/>
              <a:t>: Vectors, especially embeddings from machine learning models, are high-dimensional numeric arrays (often hundreds or thousands of dimensions). Regular databases are not optimized for storing and manipulating these high-dimensional vectors.</a:t>
            </a:r>
          </a:p>
          <a:p>
            <a:pPr algn="just"/>
            <a:r>
              <a:rPr lang="en-US" b="1" dirty="0"/>
              <a:t>Complexity of Operations</a:t>
            </a:r>
            <a:r>
              <a:rPr lang="en-US" dirty="0"/>
              <a:t>: Operations on vectors, such as similarity search, require complex mathematical calculations like cosine similarity, Euclidean distance, or dot product, which are computationally intensive in high-dimensional spaces.</a:t>
            </a:r>
          </a:p>
          <a:p>
            <a:pPr algn="just"/>
            <a:endParaRPr lang="en-IN" dirty="0"/>
          </a:p>
        </p:txBody>
      </p:sp>
    </p:spTree>
    <p:extLst>
      <p:ext uri="{BB962C8B-B14F-4D97-AF65-F5344CB8AC3E}">
        <p14:creationId xmlns:p14="http://schemas.microsoft.com/office/powerpoint/2010/main" val="3097603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2959-6EDF-41E9-B11F-20537A575F85}"/>
              </a:ext>
            </a:extLst>
          </p:cNvPr>
          <p:cNvSpPr>
            <a:spLocks noGrp="1"/>
          </p:cNvSpPr>
          <p:nvPr>
            <p:ph type="title"/>
          </p:nvPr>
        </p:nvSpPr>
        <p:spPr/>
        <p:txBody>
          <a:bodyPr/>
          <a:lstStyle/>
          <a:p>
            <a:r>
              <a:rPr lang="en-US" dirty="0"/>
              <a:t>Why NOT regular Databases</a:t>
            </a:r>
            <a:endParaRPr lang="en-IN" dirty="0"/>
          </a:p>
        </p:txBody>
      </p:sp>
      <p:sp>
        <p:nvSpPr>
          <p:cNvPr id="3" name="Content Placeholder 2">
            <a:extLst>
              <a:ext uri="{FF2B5EF4-FFF2-40B4-BE49-F238E27FC236}">
                <a16:creationId xmlns:a16="http://schemas.microsoft.com/office/drawing/2014/main" id="{7218897E-156E-4A92-8441-F79FCE903E8E}"/>
              </a:ext>
            </a:extLst>
          </p:cNvPr>
          <p:cNvSpPr>
            <a:spLocks noGrp="1"/>
          </p:cNvSpPr>
          <p:nvPr>
            <p:ph idx="1"/>
          </p:nvPr>
        </p:nvSpPr>
        <p:spPr/>
        <p:txBody>
          <a:bodyPr>
            <a:normAutofit fontScale="62500" lnSpcReduction="20000"/>
          </a:bodyPr>
          <a:lstStyle/>
          <a:p>
            <a:pPr marL="0" indent="0" algn="just">
              <a:buNone/>
            </a:pPr>
            <a:r>
              <a:rPr lang="en-US" b="1" dirty="0"/>
              <a:t>2. Inefficient Similarity Search</a:t>
            </a:r>
          </a:p>
          <a:p>
            <a:pPr algn="just"/>
            <a:r>
              <a:rPr lang="en-US" b="1" dirty="0"/>
              <a:t>Nearest Neighbor Search</a:t>
            </a:r>
            <a:r>
              <a:rPr lang="en-US" dirty="0"/>
              <a:t>: In many AI/ML applications, the goal is to find the "nearest neighbors" of a query vector, which involves comparing the query vector with each vector in the database. Traditional databases perform poorly on this type of search due to the lack of optimized indexing for high-dimensional data.</a:t>
            </a:r>
          </a:p>
          <a:p>
            <a:pPr algn="just"/>
            <a:r>
              <a:rPr lang="en-US" b="1" dirty="0"/>
              <a:t>Indexing Limitations</a:t>
            </a:r>
            <a:r>
              <a:rPr lang="en-US" dirty="0"/>
              <a:t>: Traditional databases use indexes (like B-trees or hash indexes) for efficient lookup, but these indexing methods are ineffective for nearest neighbor search in high-dimensional space. Vector databases use specialized indexing techniques (e.g., Approximate Nearest Neighbor or ANN algorithms) that allow for faster, approximate similarity search.</a:t>
            </a:r>
          </a:p>
          <a:p>
            <a:pPr marL="0" indent="0" algn="just">
              <a:buNone/>
            </a:pPr>
            <a:r>
              <a:rPr lang="en-US" b="1" dirty="0"/>
              <a:t>3. Scalability and Performance Issues</a:t>
            </a:r>
          </a:p>
          <a:p>
            <a:pPr algn="just"/>
            <a:r>
              <a:rPr lang="en-US" b="1" dirty="0"/>
              <a:t>High-Dimensionality and Curse of Dimensionality</a:t>
            </a:r>
            <a:r>
              <a:rPr lang="en-US" dirty="0"/>
              <a:t>: As the number of dimensions increases, the volume of the space increases exponentially. This phenomenon, known as the curse of dimensionality, makes traditional databases extremely slow for high-dimensional vector data, as they end up having to perform a brute-force search over all data points.</a:t>
            </a:r>
          </a:p>
          <a:p>
            <a:pPr algn="just"/>
            <a:r>
              <a:rPr lang="en-US" b="1" dirty="0"/>
              <a:t>Memory and CPU Usage</a:t>
            </a:r>
            <a:r>
              <a:rPr lang="en-US" dirty="0"/>
              <a:t>: Performing similarity calculations on high-dimensional vectors requires substantial CPU and memory resources. Regular databases are not designed to efficiently allocate resources for such operations, which leads to performance bottlenecks.</a:t>
            </a:r>
          </a:p>
          <a:p>
            <a:pPr algn="just"/>
            <a:endParaRPr lang="en-IN" dirty="0"/>
          </a:p>
        </p:txBody>
      </p:sp>
    </p:spTree>
    <p:extLst>
      <p:ext uri="{BB962C8B-B14F-4D97-AF65-F5344CB8AC3E}">
        <p14:creationId xmlns:p14="http://schemas.microsoft.com/office/powerpoint/2010/main" val="1161448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36FC-E892-45EC-AEE9-2C831D4CC90F}"/>
              </a:ext>
            </a:extLst>
          </p:cNvPr>
          <p:cNvSpPr>
            <a:spLocks noGrp="1"/>
          </p:cNvSpPr>
          <p:nvPr>
            <p:ph type="title"/>
          </p:nvPr>
        </p:nvSpPr>
        <p:spPr/>
        <p:txBody>
          <a:bodyPr/>
          <a:lstStyle/>
          <a:p>
            <a:r>
              <a:rPr lang="en-US" dirty="0"/>
              <a:t>Why NOT regular Databases</a:t>
            </a:r>
            <a:endParaRPr lang="en-IN" dirty="0"/>
          </a:p>
        </p:txBody>
      </p:sp>
      <p:sp>
        <p:nvSpPr>
          <p:cNvPr id="3" name="Content Placeholder 2">
            <a:extLst>
              <a:ext uri="{FF2B5EF4-FFF2-40B4-BE49-F238E27FC236}">
                <a16:creationId xmlns:a16="http://schemas.microsoft.com/office/drawing/2014/main" id="{2AB07DDA-DDA5-4329-9707-50738065AC30}"/>
              </a:ext>
            </a:extLst>
          </p:cNvPr>
          <p:cNvSpPr>
            <a:spLocks noGrp="1"/>
          </p:cNvSpPr>
          <p:nvPr>
            <p:ph idx="1"/>
          </p:nvPr>
        </p:nvSpPr>
        <p:spPr/>
        <p:txBody>
          <a:bodyPr>
            <a:normAutofit fontScale="62500" lnSpcReduction="20000"/>
          </a:bodyPr>
          <a:lstStyle/>
          <a:p>
            <a:pPr marL="0" indent="0">
              <a:buNone/>
            </a:pPr>
            <a:r>
              <a:rPr lang="en-US" b="1" dirty="0"/>
              <a:t>4. Lack of Specialized Indexing for Approximate Search</a:t>
            </a:r>
          </a:p>
          <a:p>
            <a:r>
              <a:rPr lang="en-US" b="1" dirty="0"/>
              <a:t>Exact vs. Approximate Search</a:t>
            </a:r>
            <a:r>
              <a:rPr lang="en-US" dirty="0"/>
              <a:t>: Regular databases typically perform exact search operations. However, in many vector-based applications (like recommendation systems or semantic search), exact matches are unnecessary; approximate nearest neighbor (ANN) search is sufficient and much faster. Vector databases use ANN algorithms (such as HNSW, FAISS, or ANNOY), which trade off a small degree of accuracy for significant performance gains.</a:t>
            </a:r>
          </a:p>
          <a:p>
            <a:r>
              <a:rPr lang="en-US" b="1" dirty="0"/>
              <a:t>High Query Latency</a:t>
            </a:r>
            <a:r>
              <a:rPr lang="en-US" dirty="0"/>
              <a:t>: Without specialized indexes for ANN, traditional databases suffer from high query latency when working with vectors, making them unsuitable for real-time applications like image search or voice recognition.</a:t>
            </a:r>
          </a:p>
          <a:p>
            <a:pPr marL="0" indent="0">
              <a:buNone/>
            </a:pPr>
            <a:r>
              <a:rPr lang="en-US" b="1" dirty="0"/>
              <a:t>5. Inefficiency in Handling Unstructured Data</a:t>
            </a:r>
          </a:p>
          <a:p>
            <a:r>
              <a:rPr lang="en-US" b="1" dirty="0"/>
              <a:t>Embedding Metadata</a:t>
            </a:r>
            <a:r>
              <a:rPr lang="en-US" dirty="0"/>
              <a:t>: Each vector often has associated metadata (like item IDs, labels, or tags) that provides context to the embedding. While regular databases can store this metadata, they cannot effectively combine it with high-dimensional vector data in a way that enables efficient similarity search and retrieval.</a:t>
            </a:r>
          </a:p>
          <a:p>
            <a:r>
              <a:rPr lang="en-US" b="1" dirty="0"/>
              <a:t>Data Transformation and Preprocessing</a:t>
            </a:r>
            <a:r>
              <a:rPr lang="en-US" dirty="0"/>
              <a:t>: In applications like image or text search, unstructured data (e.g., images, text) is converted into vector representations (embeddings). Regular databases are not designed to natively support this type of data transformation, requiring additional systems to preprocess and store these embeddings.</a:t>
            </a:r>
          </a:p>
          <a:p>
            <a:endParaRPr lang="en-IN" dirty="0"/>
          </a:p>
        </p:txBody>
      </p:sp>
    </p:spTree>
    <p:extLst>
      <p:ext uri="{BB962C8B-B14F-4D97-AF65-F5344CB8AC3E}">
        <p14:creationId xmlns:p14="http://schemas.microsoft.com/office/powerpoint/2010/main" val="1944928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480F-9B13-47C3-9E71-A7CCC625A95E}"/>
              </a:ext>
            </a:extLst>
          </p:cNvPr>
          <p:cNvSpPr>
            <a:spLocks noGrp="1"/>
          </p:cNvSpPr>
          <p:nvPr>
            <p:ph type="title"/>
          </p:nvPr>
        </p:nvSpPr>
        <p:spPr/>
        <p:txBody>
          <a:bodyPr/>
          <a:lstStyle/>
          <a:p>
            <a:r>
              <a:rPr lang="en-US" dirty="0"/>
              <a:t>Why NOT regular Databases</a:t>
            </a:r>
            <a:endParaRPr lang="en-IN" dirty="0"/>
          </a:p>
        </p:txBody>
      </p:sp>
      <p:sp>
        <p:nvSpPr>
          <p:cNvPr id="3" name="Content Placeholder 2">
            <a:extLst>
              <a:ext uri="{FF2B5EF4-FFF2-40B4-BE49-F238E27FC236}">
                <a16:creationId xmlns:a16="http://schemas.microsoft.com/office/drawing/2014/main" id="{C9DCDCE7-68D4-4255-830E-3DB095698AAE}"/>
              </a:ext>
            </a:extLst>
          </p:cNvPr>
          <p:cNvSpPr>
            <a:spLocks noGrp="1"/>
          </p:cNvSpPr>
          <p:nvPr>
            <p:ph idx="1"/>
          </p:nvPr>
        </p:nvSpPr>
        <p:spPr/>
        <p:txBody>
          <a:bodyPr/>
          <a:lstStyle/>
          <a:p>
            <a:pPr marL="0" indent="0" algn="just">
              <a:buNone/>
            </a:pPr>
            <a:r>
              <a:rPr lang="en-US" b="1" dirty="0"/>
              <a:t>6. Real-Time Similarity and Ranking</a:t>
            </a:r>
          </a:p>
          <a:p>
            <a:pPr algn="just"/>
            <a:r>
              <a:rPr lang="en-US" b="1" dirty="0"/>
              <a:t>Ranked Retrieval</a:t>
            </a:r>
            <a:r>
              <a:rPr lang="en-US" dirty="0"/>
              <a:t>: In many applications, results need to be ranked based on their similarity to the query. Traditional databases lack efficient mechanisms for ranking results based on vector similarity, especially in high dimensions.</a:t>
            </a:r>
          </a:p>
          <a:p>
            <a:pPr algn="just"/>
            <a:r>
              <a:rPr lang="en-US" b="1" dirty="0"/>
              <a:t>Dynamic Embedding Updates</a:t>
            </a:r>
            <a:r>
              <a:rPr lang="en-US" dirty="0"/>
              <a:t>: Applications that frequently update embeddings (e.g., real-time recommendation engines) require efficient storage and retrieval. Regular databases are not designed for frequent high-dimensional updates and can become slow and inefficient over time as the data changes.</a:t>
            </a:r>
          </a:p>
          <a:p>
            <a:pPr algn="just"/>
            <a:endParaRPr lang="en-IN" dirty="0"/>
          </a:p>
        </p:txBody>
      </p:sp>
    </p:spTree>
    <p:extLst>
      <p:ext uri="{BB962C8B-B14F-4D97-AF65-F5344CB8AC3E}">
        <p14:creationId xmlns:p14="http://schemas.microsoft.com/office/powerpoint/2010/main" val="35896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B17A-B744-4ADB-BA54-FE710495DC7E}"/>
              </a:ext>
            </a:extLst>
          </p:cNvPr>
          <p:cNvSpPr>
            <a:spLocks noGrp="1"/>
          </p:cNvSpPr>
          <p:nvPr>
            <p:ph type="title"/>
          </p:nvPr>
        </p:nvSpPr>
        <p:spPr>
          <a:xfrm>
            <a:off x="632012" y="1924983"/>
            <a:ext cx="10515600" cy="1325563"/>
          </a:xfrm>
        </p:spPr>
        <p:txBody>
          <a:bodyPr/>
          <a:lstStyle/>
          <a:p>
            <a:r>
              <a:rPr lang="en-US" dirty="0"/>
              <a:t>Transfer Learning</a:t>
            </a:r>
            <a:endParaRPr lang="en-IN" dirty="0"/>
          </a:p>
        </p:txBody>
      </p:sp>
    </p:spTree>
    <p:extLst>
      <p:ext uri="{BB962C8B-B14F-4D97-AF65-F5344CB8AC3E}">
        <p14:creationId xmlns:p14="http://schemas.microsoft.com/office/powerpoint/2010/main" val="1848264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211A-8D98-4216-B91B-288FBE563892}"/>
              </a:ext>
            </a:extLst>
          </p:cNvPr>
          <p:cNvSpPr>
            <a:spLocks noGrp="1"/>
          </p:cNvSpPr>
          <p:nvPr>
            <p:ph type="title"/>
          </p:nvPr>
        </p:nvSpPr>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8AB61599-0BCC-47F2-9866-DB56CFDC3161}"/>
              </a:ext>
            </a:extLst>
          </p:cNvPr>
          <p:cNvSpPr>
            <a:spLocks noGrp="1"/>
          </p:cNvSpPr>
          <p:nvPr>
            <p:ph idx="1"/>
          </p:nvPr>
        </p:nvSpPr>
        <p:spPr/>
        <p:txBody>
          <a:bodyPr/>
          <a:lstStyle/>
          <a:p>
            <a:r>
              <a:rPr lang="en-US" dirty="0"/>
              <a:t>Transfer learning is a machine learning technique where a model developed for a specific task is reused as the starting point for a model on a second, related task. Instead of training a model from scratch on a large dataset, transfer learning allows the use of a pre-trained model as a foundation, which is then fine-tuned for the specific requirements of a new task.</a:t>
            </a:r>
          </a:p>
          <a:p>
            <a:endParaRPr lang="en-IN" dirty="0"/>
          </a:p>
        </p:txBody>
      </p:sp>
    </p:spTree>
    <p:extLst>
      <p:ext uri="{BB962C8B-B14F-4D97-AF65-F5344CB8AC3E}">
        <p14:creationId xmlns:p14="http://schemas.microsoft.com/office/powerpoint/2010/main" val="3061225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D4D8-248C-43B9-89F3-BD0148BEC2F9}"/>
              </a:ext>
            </a:extLst>
          </p:cNvPr>
          <p:cNvSpPr>
            <a:spLocks noGrp="1"/>
          </p:cNvSpPr>
          <p:nvPr>
            <p:ph type="title"/>
          </p:nvPr>
        </p:nvSpPr>
        <p:spPr/>
        <p:txBody>
          <a:bodyPr/>
          <a:lstStyle/>
          <a:p>
            <a:r>
              <a:rPr lang="en-GB" dirty="0"/>
              <a:t>Benefits of transfer Learning </a:t>
            </a:r>
            <a:endParaRPr lang="en-IN" dirty="0"/>
          </a:p>
        </p:txBody>
      </p:sp>
      <p:sp>
        <p:nvSpPr>
          <p:cNvPr id="3" name="Content Placeholder 2">
            <a:extLst>
              <a:ext uri="{FF2B5EF4-FFF2-40B4-BE49-F238E27FC236}">
                <a16:creationId xmlns:a16="http://schemas.microsoft.com/office/drawing/2014/main" id="{A04D350A-AC36-4BC9-8006-116C11145EEB}"/>
              </a:ext>
            </a:extLst>
          </p:cNvPr>
          <p:cNvSpPr>
            <a:spLocks noGrp="1"/>
          </p:cNvSpPr>
          <p:nvPr>
            <p:ph idx="1"/>
          </p:nvPr>
        </p:nvSpPr>
        <p:spPr/>
        <p:txBody>
          <a:bodyPr>
            <a:normAutofit fontScale="70000" lnSpcReduction="20000"/>
          </a:bodyPr>
          <a:lstStyle/>
          <a:p>
            <a:pPr marL="0" lvl="0" indent="0" algn="just">
              <a:spcBef>
                <a:spcPts val="0"/>
              </a:spcBef>
              <a:buClr>
                <a:schemeClr val="dk1"/>
              </a:buClr>
              <a:buSzPct val="84615"/>
              <a:buNone/>
            </a:pPr>
            <a:r>
              <a:rPr lang="en-US" b="1" dirty="0">
                <a:solidFill>
                  <a:schemeClr val="dk1"/>
                </a:solidFill>
              </a:rPr>
              <a:t>Reduced Training Time:</a:t>
            </a:r>
            <a:r>
              <a:rPr lang="en-US" dirty="0">
                <a:solidFill>
                  <a:schemeClr val="dk1"/>
                </a:solidFill>
              </a:rPr>
              <a:t> By leveraging pre-trained models, you can significantly reduce the time required to train a new model from scratch. This is particularly beneficial for complex models like deep neural networks.</a:t>
            </a:r>
          </a:p>
          <a:p>
            <a:pPr marL="0" lvl="0" indent="0" algn="just">
              <a:spcBef>
                <a:spcPts val="1200"/>
              </a:spcBef>
              <a:buClr>
                <a:schemeClr val="dk1"/>
              </a:buClr>
              <a:buSzPct val="84615"/>
              <a:buNone/>
            </a:pPr>
            <a:r>
              <a:rPr lang="en-US" b="1" dirty="0">
                <a:solidFill>
                  <a:schemeClr val="dk1"/>
                </a:solidFill>
              </a:rPr>
              <a:t>Improved Performance:</a:t>
            </a:r>
            <a:r>
              <a:rPr lang="en-US" dirty="0">
                <a:solidFill>
                  <a:schemeClr val="dk1"/>
                </a:solidFill>
              </a:rPr>
              <a:t> Pre-trained models often achieve better performance than models trained from scratch, especially when dealing with limited data. The knowledge captured in the pre-trained model can help the new model generalize better to unseen data.</a:t>
            </a:r>
          </a:p>
          <a:p>
            <a:pPr marL="0" lvl="0" indent="0" algn="just">
              <a:spcBef>
                <a:spcPts val="1200"/>
              </a:spcBef>
              <a:buClr>
                <a:schemeClr val="dk1"/>
              </a:buClr>
              <a:buSzPct val="84615"/>
              <a:buNone/>
            </a:pPr>
            <a:r>
              <a:rPr lang="en-US" b="1" dirty="0">
                <a:solidFill>
                  <a:schemeClr val="dk1"/>
                </a:solidFill>
              </a:rPr>
              <a:t>Lower Data Requirements:</a:t>
            </a:r>
            <a:r>
              <a:rPr lang="en-US" dirty="0">
                <a:solidFill>
                  <a:schemeClr val="dk1"/>
                </a:solidFill>
              </a:rPr>
              <a:t> Transfer learning can be effective even with small datasets. The pre-trained model provides a strong foundation, allowing the new model to learn from a smaller amount of data.</a:t>
            </a:r>
          </a:p>
          <a:p>
            <a:pPr marL="0" lvl="0" indent="0" algn="just">
              <a:spcBef>
                <a:spcPts val="1200"/>
              </a:spcBef>
              <a:buClr>
                <a:schemeClr val="dk1"/>
              </a:buClr>
              <a:buSzPct val="84615"/>
              <a:buNone/>
            </a:pPr>
            <a:r>
              <a:rPr lang="en-US" b="1" dirty="0">
                <a:solidFill>
                  <a:schemeClr val="dk1"/>
                </a:solidFill>
              </a:rPr>
              <a:t>Increased Accessibility:</a:t>
            </a:r>
            <a:r>
              <a:rPr lang="en-US" dirty="0">
                <a:solidFill>
                  <a:schemeClr val="dk1"/>
                </a:solidFill>
              </a:rPr>
              <a:t> Transfer learning makes advanced machine learning techniques more accessible to researchers and developers with limited resources. By using pre-trained models, you can build complex models without the need for extensive data or computational power.</a:t>
            </a:r>
          </a:p>
          <a:p>
            <a:pPr marL="0" lvl="0" indent="0" algn="just">
              <a:spcBef>
                <a:spcPts val="1200"/>
              </a:spcBef>
              <a:buClr>
                <a:schemeClr val="dk1"/>
              </a:buClr>
              <a:buSzPct val="84615"/>
              <a:buNone/>
            </a:pPr>
            <a:r>
              <a:rPr lang="en-US" b="1" dirty="0">
                <a:solidFill>
                  <a:schemeClr val="dk1"/>
                </a:solidFill>
              </a:rPr>
              <a:t>Enhanced Generalization:</a:t>
            </a:r>
            <a:r>
              <a:rPr lang="en-US" dirty="0">
                <a:solidFill>
                  <a:schemeClr val="dk1"/>
                </a:solidFill>
              </a:rPr>
              <a:t> Pre-trained models often have a broader understanding of the underlying features and patterns in the data. This can help the new model generalize better to unseen data, leading to improved performance on new tasks.</a:t>
            </a:r>
          </a:p>
          <a:p>
            <a:endParaRPr lang="en-IN" dirty="0"/>
          </a:p>
        </p:txBody>
      </p:sp>
    </p:spTree>
    <p:extLst>
      <p:ext uri="{BB962C8B-B14F-4D97-AF65-F5344CB8AC3E}">
        <p14:creationId xmlns:p14="http://schemas.microsoft.com/office/powerpoint/2010/main" val="3635149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FEFE-0EEC-459B-A11C-DCCDB9BBA8D4}"/>
              </a:ext>
            </a:extLst>
          </p:cNvPr>
          <p:cNvSpPr>
            <a:spLocks noGrp="1"/>
          </p:cNvSpPr>
          <p:nvPr>
            <p:ph type="title"/>
          </p:nvPr>
        </p:nvSpPr>
        <p:spPr>
          <a:xfrm>
            <a:off x="685800" y="2766218"/>
            <a:ext cx="10515600" cy="1325563"/>
          </a:xfrm>
        </p:spPr>
        <p:txBody>
          <a:bodyPr/>
          <a:lstStyle/>
          <a:p>
            <a:r>
              <a:rPr lang="en-US" dirty="0"/>
              <a:t>Representation Learning</a:t>
            </a:r>
            <a:endParaRPr lang="en-IN" dirty="0"/>
          </a:p>
        </p:txBody>
      </p:sp>
    </p:spTree>
    <p:extLst>
      <p:ext uri="{BB962C8B-B14F-4D97-AF65-F5344CB8AC3E}">
        <p14:creationId xmlns:p14="http://schemas.microsoft.com/office/powerpoint/2010/main" val="1544412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5975-5766-41B4-9AA7-917F8DFC0746}"/>
              </a:ext>
            </a:extLst>
          </p:cNvPr>
          <p:cNvSpPr>
            <a:spLocks noGrp="1"/>
          </p:cNvSpPr>
          <p:nvPr>
            <p:ph type="title"/>
          </p:nvPr>
        </p:nvSpPr>
        <p:spPr/>
        <p:txBody>
          <a:bodyPr/>
          <a:lstStyle/>
          <a:p>
            <a:r>
              <a:rPr lang="en-US" dirty="0"/>
              <a:t>Representation Learning</a:t>
            </a:r>
            <a:endParaRPr lang="en-IN" dirty="0"/>
          </a:p>
        </p:txBody>
      </p:sp>
      <p:sp>
        <p:nvSpPr>
          <p:cNvPr id="3" name="Content Placeholder 2">
            <a:extLst>
              <a:ext uri="{FF2B5EF4-FFF2-40B4-BE49-F238E27FC236}">
                <a16:creationId xmlns:a16="http://schemas.microsoft.com/office/drawing/2014/main" id="{173C3FE0-0772-4E0F-87F7-FB406E60A880}"/>
              </a:ext>
            </a:extLst>
          </p:cNvPr>
          <p:cNvSpPr>
            <a:spLocks noGrp="1"/>
          </p:cNvSpPr>
          <p:nvPr>
            <p:ph idx="1"/>
          </p:nvPr>
        </p:nvSpPr>
        <p:spPr/>
        <p:txBody>
          <a:bodyPr>
            <a:normAutofit lnSpcReduction="10000"/>
          </a:bodyPr>
          <a:lstStyle/>
          <a:p>
            <a:pPr algn="just"/>
            <a:r>
              <a:rPr lang="en-US" dirty="0"/>
              <a:t>Representation learning, also known as feature learning, is a type of machine learning technique where the system automatically discovers the representations needed for a task. Instead of relying on manually engineered features, representation learning algorithms learn to transform raw data into the representations that make it easier to perform the desired task, such as classification, regression, clustering, etc.</a:t>
            </a:r>
          </a:p>
          <a:p>
            <a:pPr lvl="1" algn="just"/>
            <a:r>
              <a:rPr lang="en-US" b="1" dirty="0"/>
              <a:t>Basic Concepts</a:t>
            </a:r>
          </a:p>
          <a:p>
            <a:pPr lvl="2" algn="just"/>
            <a:r>
              <a:rPr lang="en-US" b="1" dirty="0"/>
              <a:t>Raw Data</a:t>
            </a:r>
            <a:r>
              <a:rPr lang="en-US" dirty="0"/>
              <a:t>: The initial form of data that hasn't been transformed or processed, such as pixels in an image or words in a sentence.</a:t>
            </a:r>
          </a:p>
          <a:p>
            <a:pPr lvl="2" algn="just"/>
            <a:r>
              <a:rPr lang="en-US" b="1" dirty="0"/>
              <a:t>Features</a:t>
            </a:r>
            <a:r>
              <a:rPr lang="en-US" dirty="0"/>
              <a:t>: A feature is an individual measurable property or characteristic of a phenomenon being observed. In representation learning, the features are learned automatically from the data.</a:t>
            </a:r>
          </a:p>
          <a:p>
            <a:endParaRPr lang="en-IN" dirty="0"/>
          </a:p>
        </p:txBody>
      </p:sp>
    </p:spTree>
    <p:extLst>
      <p:ext uri="{BB962C8B-B14F-4D97-AF65-F5344CB8AC3E}">
        <p14:creationId xmlns:p14="http://schemas.microsoft.com/office/powerpoint/2010/main" val="293619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E25F-395C-41D1-888B-05DC57DF3833}"/>
              </a:ext>
            </a:extLst>
          </p:cNvPr>
          <p:cNvSpPr>
            <a:spLocks noGrp="1"/>
          </p:cNvSpPr>
          <p:nvPr>
            <p:ph type="title"/>
          </p:nvPr>
        </p:nvSpPr>
        <p:spPr/>
        <p:txBody>
          <a:bodyPr/>
          <a:lstStyle/>
          <a:p>
            <a:r>
              <a:rPr lang="en-IN" dirty="0"/>
              <a:t>Character-Level Tokenization</a:t>
            </a:r>
            <a:br>
              <a:rPr lang="en-IN" dirty="0"/>
            </a:br>
            <a:endParaRPr lang="en-IN" dirty="0"/>
          </a:p>
        </p:txBody>
      </p:sp>
      <p:sp>
        <p:nvSpPr>
          <p:cNvPr id="4" name="Rectangle 1">
            <a:extLst>
              <a:ext uri="{FF2B5EF4-FFF2-40B4-BE49-F238E27FC236}">
                <a16:creationId xmlns:a16="http://schemas.microsoft.com/office/drawing/2014/main" id="{71198511-B84E-40B9-A5C5-9DEDC07716BA}"/>
              </a:ext>
            </a:extLst>
          </p:cNvPr>
          <p:cNvSpPr>
            <a:spLocks noGrp="1" noChangeArrowheads="1"/>
          </p:cNvSpPr>
          <p:nvPr>
            <p:ph idx="1"/>
          </p:nvPr>
        </p:nvSpPr>
        <p:spPr bwMode="auto">
          <a:xfrm>
            <a:off x="838200" y="2016137"/>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Each individual character in the text becomes a token.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word "Hello", character-level tokens would be </a:t>
            </a:r>
            <a:r>
              <a:rPr kumimoji="0" lang="en-US" altLang="en-US" sz="1000" b="0" i="0" u="none" strike="noStrike" cap="none" normalizeH="0" baseline="0" dirty="0">
                <a:ln>
                  <a:noFill/>
                </a:ln>
                <a:solidFill>
                  <a:schemeClr val="tx1"/>
                </a:solidFill>
                <a:effectLst/>
                <a:latin typeface="Arial Unicode MS"/>
              </a:rPr>
              <a:t>['H', 'e', 'l', 'l', 'o’]</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for languages with complex character structures, such as Chinese or Arabic, where characters carry semantic meaning. It’s also helpful in text generation, spelling correction, and applications where minor textual variations (e.g., typos) need to be considered.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details at the finest level, making it adaptable to handling unknown words or spelling variations.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Results in a large number of tokens, which can increase computational complexity and lead to issues like long sequence lengths in deep learning models. </a:t>
            </a:r>
          </a:p>
        </p:txBody>
      </p:sp>
    </p:spTree>
    <p:extLst>
      <p:ext uri="{BB962C8B-B14F-4D97-AF65-F5344CB8AC3E}">
        <p14:creationId xmlns:p14="http://schemas.microsoft.com/office/powerpoint/2010/main" val="2231986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D45F-28FE-4541-9168-E5404A00931E}"/>
              </a:ext>
            </a:extLst>
          </p:cNvPr>
          <p:cNvSpPr>
            <a:spLocks noGrp="1"/>
          </p:cNvSpPr>
          <p:nvPr>
            <p:ph type="title"/>
          </p:nvPr>
        </p:nvSpPr>
        <p:spPr/>
        <p:txBody>
          <a:bodyPr/>
          <a:lstStyle/>
          <a:p>
            <a:r>
              <a:rPr lang="en-US" dirty="0"/>
              <a:t>Latent Space</a:t>
            </a:r>
            <a:endParaRPr lang="en-IN" dirty="0"/>
          </a:p>
        </p:txBody>
      </p:sp>
      <p:sp>
        <p:nvSpPr>
          <p:cNvPr id="3" name="Content Placeholder 2">
            <a:extLst>
              <a:ext uri="{FF2B5EF4-FFF2-40B4-BE49-F238E27FC236}">
                <a16:creationId xmlns:a16="http://schemas.microsoft.com/office/drawing/2014/main" id="{840146B9-8563-4F46-AB49-3CD61774C638}"/>
              </a:ext>
            </a:extLst>
          </p:cNvPr>
          <p:cNvSpPr>
            <a:spLocks noGrp="1"/>
          </p:cNvSpPr>
          <p:nvPr>
            <p:ph idx="1"/>
          </p:nvPr>
        </p:nvSpPr>
        <p:spPr/>
        <p:txBody>
          <a:bodyPr>
            <a:normAutofit fontScale="92500" lnSpcReduction="20000"/>
          </a:bodyPr>
          <a:lstStyle/>
          <a:p>
            <a:r>
              <a:rPr lang="en-US" dirty="0"/>
              <a:t>Representation learning is a field within machine learning that focuses on learning efficient, meaningful, and often lower-dimensional representations of data, which can then be used for various tasks such as classification, clustering, or generation. These </a:t>
            </a:r>
            <a:r>
              <a:rPr lang="en-US" dirty="0" err="1"/>
              <a:t>representationns</a:t>
            </a:r>
            <a:r>
              <a:rPr lang="en-US" dirty="0"/>
              <a:t> often reside in what we refer to as a "latent space."</a:t>
            </a:r>
            <a:endParaRPr lang="en-IN" dirty="0"/>
          </a:p>
          <a:p>
            <a:endParaRPr lang="en-US" dirty="0"/>
          </a:p>
          <a:p>
            <a:pPr lvl="1"/>
            <a:r>
              <a:rPr lang="en-US" b="1" dirty="0"/>
              <a:t>Feature Space vs. Latent Space</a:t>
            </a:r>
          </a:p>
          <a:p>
            <a:pPr lvl="2"/>
            <a:r>
              <a:rPr lang="en-US" b="1" dirty="0"/>
              <a:t>Feature Space</a:t>
            </a:r>
            <a:r>
              <a:rPr lang="en-US" dirty="0"/>
              <a:t>: The feature space refers to the original space where the raw data is represented by its features or attributes. For instance, in image data, each pixel is a feature, so an image is represented by a vector of pixel values. This space can be very high-dimensional, especially for complex data like images, text, or audio.</a:t>
            </a:r>
          </a:p>
          <a:p>
            <a:pPr lvl="2"/>
            <a:r>
              <a:rPr lang="en-US" b="1" dirty="0"/>
              <a:t>Latent Space</a:t>
            </a:r>
            <a:r>
              <a:rPr lang="en-US" dirty="0"/>
              <a:t>: Latent space, on the other hand, is the transformed version of this feature space, typically lower-dimensional, where the model encodes the essential information needed to describe the data. It captures the underlying patterns or structures in the data, often in a way that is more efficient or more interpretable than the original feature space.</a:t>
            </a:r>
          </a:p>
          <a:p>
            <a:endParaRPr lang="en-IN" dirty="0"/>
          </a:p>
        </p:txBody>
      </p:sp>
    </p:spTree>
    <p:extLst>
      <p:ext uri="{BB962C8B-B14F-4D97-AF65-F5344CB8AC3E}">
        <p14:creationId xmlns:p14="http://schemas.microsoft.com/office/powerpoint/2010/main" val="3582584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DA46-9514-47AF-B81D-2042160B180D}"/>
              </a:ext>
            </a:extLst>
          </p:cNvPr>
          <p:cNvSpPr>
            <a:spLocks noGrp="1"/>
          </p:cNvSpPr>
          <p:nvPr>
            <p:ph type="title"/>
          </p:nvPr>
        </p:nvSpPr>
        <p:spPr/>
        <p:txBody>
          <a:bodyPr/>
          <a:lstStyle/>
          <a:p>
            <a:r>
              <a:rPr lang="en-US" dirty="0"/>
              <a:t>How Latent Space Facilitates Representation Learning</a:t>
            </a:r>
            <a:endParaRPr lang="en-IN" dirty="0"/>
          </a:p>
        </p:txBody>
      </p:sp>
      <p:sp>
        <p:nvSpPr>
          <p:cNvPr id="4" name="Rectangle 1">
            <a:extLst>
              <a:ext uri="{FF2B5EF4-FFF2-40B4-BE49-F238E27FC236}">
                <a16:creationId xmlns:a16="http://schemas.microsoft.com/office/drawing/2014/main" id="{331375F2-2378-424F-815C-FBA082E42ED3}"/>
              </a:ext>
            </a:extLst>
          </p:cNvPr>
          <p:cNvSpPr>
            <a:spLocks noGrp="1" noChangeArrowheads="1"/>
          </p:cNvSpPr>
          <p:nvPr>
            <p:ph idx="1"/>
          </p:nvPr>
        </p:nvSpPr>
        <p:spPr bwMode="auto">
          <a:xfrm>
            <a:off x="838199" y="2016136"/>
            <a:ext cx="10515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Dimensionality Reduction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During the process of representation learning, a model (like an autoencoder, PCA, or a neural network) reduces the dimensionality of the feature space and maps it into the latent space.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latent space is typically of lower dimensionality but captures the most salient features of the data. For instance, in images, this might mean focusing on features like edges, textures, or shapes rather than individual pixel values.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Learning Meaningful Representations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representations in the latent space are often more abstract and meaningful than those in the original feature space. For instance, in a deep neural network, different layers learn different levels of abstraction, with higher layers (closer to the output) often representing the data in a latent space that encodes high-level concepts (like the presence of certain objects in an image).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representations are what the model "understands" as the essence of the input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8990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691B-D519-43FC-85F0-7EF781B1422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2E6B6A97-24A2-4301-9AAD-3253D1675F88}"/>
              </a:ext>
            </a:extLst>
          </p:cNvPr>
          <p:cNvSpPr>
            <a:spLocks noGrp="1" noChangeArrowheads="1"/>
          </p:cNvSpPr>
          <p:nvPr>
            <p:ph idx="1"/>
          </p:nvPr>
        </p:nvSpPr>
        <p:spPr bwMode="auto">
          <a:xfrm>
            <a:off x="838199" y="2154635"/>
            <a:ext cx="105155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Smooth Interpolations and Generative Capabilities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latent space is often structured in a way that allows for smooth interpolations between points, meaning that small changes in the latent variables result in gradual changes in the generated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generative models like GANs or VAEs, this means you can smoothly transition between different generated outputs by interpolating between points in the latent space.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Transfer Learning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transfer learning, the representations learned by a model on one task are used as features for a different, related task. These representations typically reside in a latent space learned by the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a model trained on a large dataset of images can learn a latent space that captures general features like shapes and textures, which can then be fine-tuned for a specific task, such as identifying specific objects in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7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76F1-709B-4072-B390-626F24F70DB4}"/>
              </a:ext>
            </a:extLst>
          </p:cNvPr>
          <p:cNvSpPr>
            <a:spLocks noGrp="1"/>
          </p:cNvSpPr>
          <p:nvPr>
            <p:ph type="title"/>
          </p:nvPr>
        </p:nvSpPr>
        <p:spPr/>
        <p:txBody>
          <a:bodyPr/>
          <a:lstStyle/>
          <a:p>
            <a:r>
              <a:rPr lang="en-IN" dirty="0"/>
              <a:t>Word-Level Tokenization</a:t>
            </a:r>
            <a:br>
              <a:rPr lang="en-IN" dirty="0"/>
            </a:br>
            <a:endParaRPr lang="en-IN" dirty="0"/>
          </a:p>
        </p:txBody>
      </p:sp>
      <p:sp>
        <p:nvSpPr>
          <p:cNvPr id="4" name="Rectangle 1">
            <a:extLst>
              <a:ext uri="{FF2B5EF4-FFF2-40B4-BE49-F238E27FC236}">
                <a16:creationId xmlns:a16="http://schemas.microsoft.com/office/drawing/2014/main" id="{A6BC0988-FB03-4EDB-9054-59147B5FF880}"/>
              </a:ext>
            </a:extLst>
          </p:cNvPr>
          <p:cNvSpPr>
            <a:spLocks noGrp="1" noChangeArrowheads="1"/>
          </p:cNvSpPr>
          <p:nvPr>
            <p:ph idx="1"/>
          </p:nvPr>
        </p:nvSpPr>
        <p:spPr bwMode="auto">
          <a:xfrm>
            <a:off x="838200" y="2016137"/>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The text is split into tokens based on words. Typically, words are separated by whitespace or punctuation.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sentence "The quick brown fox," word-level tokens would be </a:t>
            </a:r>
            <a:r>
              <a:rPr kumimoji="0" lang="en-US" altLang="en-US" sz="1000" b="0" i="0" u="none" strike="noStrike" cap="none" normalizeH="0" baseline="0" dirty="0">
                <a:ln>
                  <a:noFill/>
                </a:ln>
                <a:solidFill>
                  <a:schemeClr val="tx1"/>
                </a:solidFill>
                <a:effectLst/>
                <a:latin typeface="Arial Unicode MS"/>
              </a:rPr>
              <a:t>['The', 'quick', 'brown', 'fox’]</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Commonly used in NLP tasks like sentiment analysis, machine translation, and text classification. Most word embeddings (like Word2Vec and </a:t>
            </a:r>
            <a:r>
              <a:rPr kumimoji="0" lang="en-US" altLang="en-US" sz="1800" b="0" i="0" u="none" strike="noStrike" cap="none" normalizeH="0" baseline="0" dirty="0" err="1">
                <a:ln>
                  <a:noFill/>
                </a:ln>
                <a:solidFill>
                  <a:schemeClr val="tx1"/>
                </a:solidFill>
                <a:effectLst/>
                <a:latin typeface="Arial" panose="020B0604020202020204" pitchFamily="34" charset="0"/>
              </a:rPr>
              <a:t>GloVe</a:t>
            </a:r>
            <a:r>
              <a:rPr kumimoji="0" lang="en-US" altLang="en-US" sz="1800" b="0" i="0" u="none" strike="noStrike" cap="none" normalizeH="0" baseline="0" dirty="0">
                <a:ln>
                  <a:noFill/>
                </a:ln>
                <a:solidFill>
                  <a:schemeClr val="tx1"/>
                </a:solidFill>
                <a:effectLst/>
                <a:latin typeface="Arial" panose="020B0604020202020204" pitchFamily="34" charset="0"/>
              </a:rPr>
              <a:t>) are designed for word-level tokens.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semantic meaning more effectively than character-level tokenization, making it efficient and interpretable.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Cannot handle out-of-vocabulary (OOV) words, misspellings, or variations effectively. Models trained on word-level tokens may struggle with unseen words in new text. </a:t>
            </a:r>
          </a:p>
        </p:txBody>
      </p:sp>
    </p:spTree>
    <p:extLst>
      <p:ext uri="{BB962C8B-B14F-4D97-AF65-F5344CB8AC3E}">
        <p14:creationId xmlns:p14="http://schemas.microsoft.com/office/powerpoint/2010/main" val="266517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4E2E-7689-4654-ABD3-9EB96FA56EE2}"/>
              </a:ext>
            </a:extLst>
          </p:cNvPr>
          <p:cNvSpPr>
            <a:spLocks noGrp="1"/>
          </p:cNvSpPr>
          <p:nvPr>
            <p:ph type="title"/>
          </p:nvPr>
        </p:nvSpPr>
        <p:spPr/>
        <p:txBody>
          <a:bodyPr/>
          <a:lstStyle/>
          <a:p>
            <a:r>
              <a:rPr lang="en-IN" dirty="0"/>
              <a:t>Sentence-Level Tokenization</a:t>
            </a:r>
            <a:br>
              <a:rPr lang="en-IN" dirty="0"/>
            </a:br>
            <a:endParaRPr lang="en-IN" dirty="0"/>
          </a:p>
        </p:txBody>
      </p:sp>
      <p:sp>
        <p:nvSpPr>
          <p:cNvPr id="4" name="Rectangle 1">
            <a:extLst>
              <a:ext uri="{FF2B5EF4-FFF2-40B4-BE49-F238E27FC236}">
                <a16:creationId xmlns:a16="http://schemas.microsoft.com/office/drawing/2014/main" id="{647B7897-7C29-44B5-A7EC-D758455BDABA}"/>
              </a:ext>
            </a:extLst>
          </p:cNvPr>
          <p:cNvSpPr>
            <a:spLocks noGrp="1" noChangeArrowheads="1"/>
          </p:cNvSpPr>
          <p:nvPr>
            <p:ph idx="1"/>
          </p:nvPr>
        </p:nvSpPr>
        <p:spPr bwMode="auto">
          <a:xfrm>
            <a:off x="838200" y="2016137"/>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The text is split into individual sentences, which are treated as tokens.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text "Hello world! How are you?", sentence-level tokens would be </a:t>
            </a:r>
            <a:r>
              <a:rPr kumimoji="0" lang="en-US" altLang="en-US" sz="1000" b="0" i="0" u="none" strike="noStrike" cap="none" normalizeH="0" baseline="0" dirty="0">
                <a:ln>
                  <a:noFill/>
                </a:ln>
                <a:solidFill>
                  <a:schemeClr val="tx1"/>
                </a:solidFill>
                <a:effectLst/>
                <a:latin typeface="Arial Unicode MS"/>
              </a:rPr>
              <a:t>['Hello world!', 'How are you?’]</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for tasks requiring context within a sentence, such as summarization, sentence classification, or text segmentation. Sentence-level tokenization can help retain contextual information that spans multiple words.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Preserves sentence structure, which is beneficial for tasks requiring an understanding of complete thoughts or ideas.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Sentence boundaries can be challenging to identify in certain languages or informal writing styles. Additionally, it may overlook finer details within each sentence. </a:t>
            </a:r>
          </a:p>
        </p:txBody>
      </p:sp>
    </p:spTree>
    <p:extLst>
      <p:ext uri="{BB962C8B-B14F-4D97-AF65-F5344CB8AC3E}">
        <p14:creationId xmlns:p14="http://schemas.microsoft.com/office/powerpoint/2010/main" val="391965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1749-434B-4348-8E89-6292F102DD85}"/>
              </a:ext>
            </a:extLst>
          </p:cNvPr>
          <p:cNvSpPr>
            <a:spLocks noGrp="1"/>
          </p:cNvSpPr>
          <p:nvPr>
            <p:ph type="title"/>
          </p:nvPr>
        </p:nvSpPr>
        <p:spPr/>
        <p:txBody>
          <a:bodyPr/>
          <a:lstStyle/>
          <a:p>
            <a:r>
              <a:rPr lang="en-IN" dirty="0"/>
              <a:t>Paragraph-Level Tokenization</a:t>
            </a:r>
            <a:br>
              <a:rPr lang="en-IN" dirty="0"/>
            </a:br>
            <a:endParaRPr lang="en-IN" dirty="0"/>
          </a:p>
        </p:txBody>
      </p:sp>
      <p:sp>
        <p:nvSpPr>
          <p:cNvPr id="4" name="Rectangle 1">
            <a:extLst>
              <a:ext uri="{FF2B5EF4-FFF2-40B4-BE49-F238E27FC236}">
                <a16:creationId xmlns:a16="http://schemas.microsoft.com/office/drawing/2014/main" id="{FDA8DB13-07D1-499A-94E1-58944FBF416B}"/>
              </a:ext>
            </a:extLst>
          </p:cNvPr>
          <p:cNvSpPr>
            <a:spLocks noGrp="1" noChangeArrowheads="1"/>
          </p:cNvSpPr>
          <p:nvPr>
            <p:ph idx="1"/>
          </p:nvPr>
        </p:nvSpPr>
        <p:spPr bwMode="auto">
          <a:xfrm>
            <a:off x="838200" y="1939193"/>
            <a:ext cx="105156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The text is divided into paragraphs, often separated by newlines or indentation.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a text with two paragraphs, "Hello world! This is the first paragraph.\</a:t>
            </a:r>
            <a:r>
              <a:rPr kumimoji="0" lang="en-US" altLang="en-US" sz="1800" b="0" i="0" u="none" strike="noStrike" cap="none" normalizeH="0" baseline="0" dirty="0" err="1">
                <a:ln>
                  <a:noFill/>
                </a:ln>
                <a:solidFill>
                  <a:schemeClr val="tx1"/>
                </a:solidFill>
                <a:effectLst/>
                <a:latin typeface="Arial" panose="020B0604020202020204" pitchFamily="34" charset="0"/>
              </a:rPr>
              <a:t>nAnd</a:t>
            </a:r>
            <a:r>
              <a:rPr kumimoji="0" lang="en-US" altLang="en-US" sz="1800" b="0" i="0" u="none" strike="noStrike" cap="none" normalizeH="0" baseline="0" dirty="0">
                <a:ln>
                  <a:noFill/>
                </a:ln>
                <a:solidFill>
                  <a:schemeClr val="tx1"/>
                </a:solidFill>
                <a:effectLst/>
                <a:latin typeface="Arial" panose="020B0604020202020204" pitchFamily="34" charset="0"/>
              </a:rPr>
              <a:t> here’s the second paragraph," the tokens would be: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['Hello world! This is the first paragraph.', 'And here’s the second paragraph.’]</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Used in applications like document summarization, topic modeling, and legal or medical text analysis, where entire paragraphs may hold unique, contextually complete thoughts.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Retains the highest level of context, making it suitable for analyses that rely on larger portions of text or where paragraph structure has meaning.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This approach is less granular, so it may overlook important details within sentences or words. Additionally, it’s less suitable for tasks that require detailed text analysis at a finer level. </a:t>
            </a:r>
          </a:p>
        </p:txBody>
      </p:sp>
    </p:spTree>
    <p:extLst>
      <p:ext uri="{BB962C8B-B14F-4D97-AF65-F5344CB8AC3E}">
        <p14:creationId xmlns:p14="http://schemas.microsoft.com/office/powerpoint/2010/main" val="409278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D016-06E7-499A-9FB0-7E9FC2235BE2}"/>
              </a:ext>
            </a:extLst>
          </p:cNvPr>
          <p:cNvSpPr>
            <a:spLocks noGrp="1"/>
          </p:cNvSpPr>
          <p:nvPr>
            <p:ph type="title"/>
          </p:nvPr>
        </p:nvSpPr>
        <p:spPr/>
        <p:txBody>
          <a:bodyPr/>
          <a:lstStyle/>
          <a:p>
            <a:r>
              <a:rPr lang="en-IN" dirty="0" err="1"/>
              <a:t>Subword</a:t>
            </a:r>
            <a:r>
              <a:rPr lang="en-IN" dirty="0"/>
              <a:t> Tokenization</a:t>
            </a:r>
            <a:br>
              <a:rPr lang="en-IN" dirty="0"/>
            </a:br>
            <a:endParaRPr lang="en-IN" dirty="0"/>
          </a:p>
        </p:txBody>
      </p:sp>
      <p:sp>
        <p:nvSpPr>
          <p:cNvPr id="4" name="Rectangle 1">
            <a:extLst>
              <a:ext uri="{FF2B5EF4-FFF2-40B4-BE49-F238E27FC236}">
                <a16:creationId xmlns:a16="http://schemas.microsoft.com/office/drawing/2014/main" id="{5D619D2E-D52C-4DBA-A18B-52557DE322F5}"/>
              </a:ext>
            </a:extLst>
          </p:cNvPr>
          <p:cNvSpPr>
            <a:spLocks noGrp="1" noChangeArrowheads="1"/>
          </p:cNvSpPr>
          <p:nvPr>
            <p:ph idx="1"/>
          </p:nvPr>
        </p:nvSpPr>
        <p:spPr bwMode="auto">
          <a:xfrm>
            <a:off x="838200" y="1415973"/>
            <a:ext cx="10515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Divides text into </a:t>
            </a:r>
            <a:r>
              <a:rPr kumimoji="0" lang="en-US" altLang="en-US" sz="1800" b="0" i="0" u="none" strike="noStrike" cap="none" normalizeH="0" baseline="0" dirty="0" err="1">
                <a:ln>
                  <a:noFill/>
                </a:ln>
                <a:solidFill>
                  <a:schemeClr val="tx1"/>
                </a:solidFill>
                <a:effectLst/>
                <a:latin typeface="Arial" panose="020B0604020202020204" pitchFamily="34" charset="0"/>
              </a:rPr>
              <a:t>subword</a:t>
            </a:r>
            <a:r>
              <a:rPr kumimoji="0" lang="en-US" altLang="en-US" sz="1800" b="0" i="0" u="none" strike="noStrike" cap="none" normalizeH="0" baseline="0" dirty="0">
                <a:ln>
                  <a:noFill/>
                </a:ln>
                <a:solidFill>
                  <a:schemeClr val="tx1"/>
                </a:solidFill>
                <a:effectLst/>
                <a:latin typeface="Arial" panose="020B0604020202020204" pitchFamily="34" charset="0"/>
              </a:rPr>
              <a:t> units, which are smaller than words but larger than characters. </a:t>
            </a:r>
            <a:r>
              <a:rPr kumimoji="0" lang="en-US" altLang="en-US" sz="1800" b="0" i="0" u="none" strike="noStrike" cap="none" normalizeH="0" baseline="0" dirty="0" err="1">
                <a:ln>
                  <a:noFill/>
                </a:ln>
                <a:solidFill>
                  <a:schemeClr val="tx1"/>
                </a:solidFill>
                <a:effectLst/>
                <a:latin typeface="Arial" panose="020B0604020202020204" pitchFamily="34" charset="0"/>
              </a:rPr>
              <a:t>Subword</a:t>
            </a:r>
            <a:r>
              <a:rPr kumimoji="0" lang="en-US" altLang="en-US" sz="1800" b="0" i="0" u="none" strike="noStrike" cap="none" normalizeH="0" baseline="0" dirty="0">
                <a:ln>
                  <a:noFill/>
                </a:ln>
                <a:solidFill>
                  <a:schemeClr val="tx1"/>
                </a:solidFill>
                <a:effectLst/>
                <a:latin typeface="Arial" panose="020B0604020202020204" pitchFamily="34" charset="0"/>
              </a:rPr>
              <a:t> tokenization is often used in modern NLP models to balance between handling unknown words and retaining meaning.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Common Methods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Byte-Pair Encoding (BPE)</a:t>
            </a:r>
            <a:r>
              <a:rPr kumimoji="0" lang="en-US" altLang="en-US" sz="1400" b="0" i="0" u="none" strike="noStrike" cap="none" normalizeH="0" baseline="0" dirty="0">
                <a:ln>
                  <a:noFill/>
                </a:ln>
                <a:solidFill>
                  <a:schemeClr val="tx1"/>
                </a:solidFill>
                <a:effectLst/>
                <a:latin typeface="Arial" panose="020B0604020202020204" pitchFamily="34" charset="0"/>
              </a:rPr>
              <a:t>: A compression algorithm that merges the most frequent pairs of characters iteratively, resulting in </a:t>
            </a:r>
            <a:r>
              <a:rPr kumimoji="0" lang="en-US" altLang="en-US" sz="1400" b="0" i="0" u="none" strike="noStrike" cap="none" normalizeH="0" baseline="0" dirty="0" err="1">
                <a:ln>
                  <a:noFill/>
                </a:ln>
                <a:solidFill>
                  <a:schemeClr val="tx1"/>
                </a:solidFill>
                <a:effectLst/>
                <a:latin typeface="Arial" panose="020B0604020202020204" pitchFamily="34" charset="0"/>
              </a:rPr>
              <a:t>subword</a:t>
            </a:r>
            <a:r>
              <a:rPr kumimoji="0" lang="en-US" altLang="en-US" sz="1400" b="0" i="0" u="none" strike="noStrike" cap="none" normalizeH="0" baseline="0" dirty="0">
                <a:ln>
                  <a:noFill/>
                </a:ln>
                <a:solidFill>
                  <a:schemeClr val="tx1"/>
                </a:solidFill>
                <a:effectLst/>
                <a:latin typeface="Arial" panose="020B0604020202020204" pitchFamily="34" charset="0"/>
              </a:rPr>
              <a:t> units.</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err="1">
                <a:ln>
                  <a:noFill/>
                </a:ln>
                <a:solidFill>
                  <a:schemeClr val="tx1"/>
                </a:solidFill>
                <a:effectLst/>
                <a:latin typeface="Arial" panose="020B0604020202020204" pitchFamily="34" charset="0"/>
              </a:rPr>
              <a:t>WordPiece</a:t>
            </a:r>
            <a:r>
              <a:rPr kumimoji="0" lang="en-US" altLang="en-US" sz="1400" b="0" i="0" u="none" strike="noStrike" cap="none" normalizeH="0" baseline="0" dirty="0">
                <a:ln>
                  <a:noFill/>
                </a:ln>
                <a:solidFill>
                  <a:schemeClr val="tx1"/>
                </a:solidFill>
                <a:effectLst/>
                <a:latin typeface="Arial" panose="020B0604020202020204" pitchFamily="34" charset="0"/>
              </a:rPr>
              <a:t>: Used in models like BERT, it builds a vocabulary of </a:t>
            </a:r>
            <a:r>
              <a:rPr kumimoji="0" lang="en-US" altLang="en-US" sz="1400" b="0" i="0" u="none" strike="noStrike" cap="none" normalizeH="0" baseline="0" dirty="0" err="1">
                <a:ln>
                  <a:noFill/>
                </a:ln>
                <a:solidFill>
                  <a:schemeClr val="tx1"/>
                </a:solidFill>
                <a:effectLst/>
                <a:latin typeface="Arial" panose="020B0604020202020204" pitchFamily="34" charset="0"/>
              </a:rPr>
              <a:t>subword</a:t>
            </a:r>
            <a:r>
              <a:rPr kumimoji="0" lang="en-US" altLang="en-US" sz="1400" b="0" i="0" u="none" strike="noStrike" cap="none" normalizeH="0" baseline="0" dirty="0">
                <a:ln>
                  <a:noFill/>
                </a:ln>
                <a:solidFill>
                  <a:schemeClr val="tx1"/>
                </a:solidFill>
                <a:effectLst/>
                <a:latin typeface="Arial" panose="020B0604020202020204" pitchFamily="34" charset="0"/>
              </a:rPr>
              <a:t> tokens based on frequency while handling out-of-vocabulary issues effectively.</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err="1">
                <a:ln>
                  <a:noFill/>
                </a:ln>
                <a:solidFill>
                  <a:schemeClr val="tx1"/>
                </a:solidFill>
                <a:effectLst/>
                <a:latin typeface="Arial" panose="020B0604020202020204" pitchFamily="34" charset="0"/>
              </a:rPr>
              <a:t>SentencePiece</a:t>
            </a:r>
            <a:r>
              <a:rPr kumimoji="0" lang="en-US" altLang="en-US" sz="1400" b="0" i="0" u="none" strike="noStrike" cap="none" normalizeH="0" baseline="0" dirty="0">
                <a:ln>
                  <a:noFill/>
                </a:ln>
                <a:solidFill>
                  <a:schemeClr val="tx1"/>
                </a:solidFill>
                <a:effectLst/>
                <a:latin typeface="Arial" panose="020B0604020202020204" pitchFamily="34" charset="0"/>
              </a:rPr>
              <a:t>: Used in models like T5, it segments text into </a:t>
            </a:r>
            <a:r>
              <a:rPr kumimoji="0" lang="en-US" altLang="en-US" sz="1400" b="0" i="0" u="none" strike="noStrike" cap="none" normalizeH="0" baseline="0" dirty="0" err="1">
                <a:ln>
                  <a:noFill/>
                </a:ln>
                <a:solidFill>
                  <a:schemeClr val="tx1"/>
                </a:solidFill>
                <a:effectLst/>
                <a:latin typeface="Arial" panose="020B0604020202020204" pitchFamily="34" charset="0"/>
              </a:rPr>
              <a:t>subwords</a:t>
            </a:r>
            <a:r>
              <a:rPr kumimoji="0" lang="en-US" altLang="en-US" sz="1400" b="0" i="0" u="none" strike="noStrike" cap="none" normalizeH="0" baseline="0" dirty="0">
                <a:ln>
                  <a:noFill/>
                </a:ln>
                <a:solidFill>
                  <a:schemeClr val="tx1"/>
                </a:solidFill>
                <a:effectLst/>
                <a:latin typeface="Arial" panose="020B0604020202020204" pitchFamily="34" charset="0"/>
              </a:rPr>
              <a:t> without relying on whitespace.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word "unhappiness," BPE might tokenize it as </a:t>
            </a:r>
            <a:r>
              <a:rPr kumimoji="0" lang="en-US" altLang="en-US" sz="1000" b="0" i="0" u="none" strike="noStrike" cap="none" normalizeH="0" baseline="0" dirty="0">
                <a:ln>
                  <a:noFill/>
                </a:ln>
                <a:solidFill>
                  <a:schemeClr val="tx1"/>
                </a:solidFill>
                <a:effectLst/>
                <a:latin typeface="Arial Unicode MS"/>
              </a:rPr>
              <a:t>['un', '</a:t>
            </a:r>
            <a:r>
              <a:rPr kumimoji="0" lang="en-US" altLang="en-US" sz="1000" b="0" i="0" u="none" strike="noStrike" cap="none" normalizeH="0" baseline="0" dirty="0" err="1">
                <a:ln>
                  <a:noFill/>
                </a:ln>
                <a:solidFill>
                  <a:schemeClr val="tx1"/>
                </a:solidFill>
                <a:effectLst/>
                <a:latin typeface="Arial Unicode MS"/>
              </a:rPr>
              <a:t>happi</a:t>
            </a:r>
            <a:r>
              <a:rPr kumimoji="0" lang="en-US" altLang="en-US" sz="1000" b="0" i="0" u="none" strike="noStrike" cap="none" normalizeH="0" baseline="0" dirty="0">
                <a:ln>
                  <a:noFill/>
                </a:ln>
                <a:solidFill>
                  <a:schemeClr val="tx1"/>
                </a:solidFill>
                <a:effectLst/>
                <a:latin typeface="Arial Unicode MS"/>
              </a:rPr>
              <a:t>', 'ness’]</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sz="1800" b="1" dirty="0"/>
              <a:t>Use Cases</a:t>
            </a:r>
            <a:r>
              <a:rPr lang="en-US" sz="1800" dirty="0"/>
              <a:t>: Frequently used in transformers and other deep learning models to handle rare or unknown words. Ideal for languages with complex morphology or many compound words.</a:t>
            </a:r>
          </a:p>
          <a:p>
            <a:pPr marL="0" lvl="0"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sz="1800" b="1" dirty="0"/>
              <a:t>Pros</a:t>
            </a:r>
            <a:r>
              <a:rPr lang="en-US" sz="1800" dirty="0"/>
              <a:t>: Reduces the vocabulary size and addresses OOV issues by breaking words into known </a:t>
            </a:r>
            <a:r>
              <a:rPr lang="en-US" sz="1800" dirty="0" err="1"/>
              <a:t>subword</a:t>
            </a:r>
            <a:r>
              <a:rPr lang="en-US" sz="1800" dirty="0"/>
              <a:t> units.</a:t>
            </a:r>
          </a:p>
          <a:p>
            <a:pPr marL="0" lvl="0"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sz="1800" b="1" dirty="0"/>
              <a:t>Cons</a:t>
            </a:r>
            <a:r>
              <a:rPr lang="en-US" sz="1800" dirty="0"/>
              <a:t>: Requires training a tokenizer on the corpus, and </a:t>
            </a:r>
            <a:r>
              <a:rPr lang="en-US" sz="1800" dirty="0" err="1"/>
              <a:t>subwords</a:t>
            </a:r>
            <a:r>
              <a:rPr lang="en-US" sz="1800" dirty="0"/>
              <a:t> can sometimes lack standalone meaning.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154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0F44-659C-4DE5-BC18-39B7538F3151}"/>
              </a:ext>
            </a:extLst>
          </p:cNvPr>
          <p:cNvSpPr>
            <a:spLocks noGrp="1"/>
          </p:cNvSpPr>
          <p:nvPr>
            <p:ph type="title"/>
          </p:nvPr>
        </p:nvSpPr>
        <p:spPr/>
        <p:txBody>
          <a:bodyPr/>
          <a:lstStyle/>
          <a:p>
            <a:r>
              <a:rPr lang="en-IN" dirty="0"/>
              <a:t>Morphological Tokenization</a:t>
            </a:r>
            <a:br>
              <a:rPr lang="en-IN" dirty="0"/>
            </a:br>
            <a:endParaRPr lang="en-IN" dirty="0"/>
          </a:p>
        </p:txBody>
      </p:sp>
      <p:sp>
        <p:nvSpPr>
          <p:cNvPr id="4" name="Rectangle 1">
            <a:extLst>
              <a:ext uri="{FF2B5EF4-FFF2-40B4-BE49-F238E27FC236}">
                <a16:creationId xmlns:a16="http://schemas.microsoft.com/office/drawing/2014/main" id="{DEC4F7CB-CEBD-4839-B138-3607BAD8ED79}"/>
              </a:ext>
            </a:extLst>
          </p:cNvPr>
          <p:cNvSpPr>
            <a:spLocks noGrp="1" noChangeArrowheads="1"/>
          </p:cNvSpPr>
          <p:nvPr>
            <p:ph idx="1"/>
          </p:nvPr>
        </p:nvSpPr>
        <p:spPr bwMode="auto">
          <a:xfrm>
            <a:off x="838200" y="2154636"/>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Breaks down words based on morphological structure, such as prefixes, suffixes, roots, or 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"unhappiness," morphological tokenization might separate it as </a:t>
            </a:r>
            <a:r>
              <a:rPr kumimoji="0" lang="en-US" altLang="en-US" sz="1000" b="0" i="0" u="none" strike="noStrike" cap="none" normalizeH="0" baseline="0" dirty="0">
                <a:ln>
                  <a:noFill/>
                </a:ln>
                <a:solidFill>
                  <a:schemeClr val="tx1"/>
                </a:solidFill>
                <a:effectLst/>
                <a:latin typeface="Arial Unicode MS"/>
              </a:rPr>
              <a:t>['un', 'happy', 'ness’]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for languages with rich morphology, like Finnish, Turkish, or Arabic. It’s also valuable in text generation and understanding word semantics.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the grammatical and semantic structure within words, which is helpful for languages with complex morphology.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Requires language-specific knowledge and tools, and can be computationally intensive. </a:t>
            </a:r>
          </a:p>
        </p:txBody>
      </p:sp>
    </p:spTree>
    <p:extLst>
      <p:ext uri="{BB962C8B-B14F-4D97-AF65-F5344CB8AC3E}">
        <p14:creationId xmlns:p14="http://schemas.microsoft.com/office/powerpoint/2010/main" val="120350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4876</Words>
  <Application>Microsoft Office PowerPoint</Application>
  <PresentationFormat>Widescreen</PresentationFormat>
  <Paragraphs>356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Arial Unicode MS</vt:lpstr>
      <vt:lpstr>Calibri</vt:lpstr>
      <vt:lpstr>Calibri Light</vt:lpstr>
      <vt:lpstr>Office Theme</vt:lpstr>
      <vt:lpstr>NLP Basics</vt:lpstr>
      <vt:lpstr>Tokenization</vt:lpstr>
      <vt:lpstr>Tokenization</vt:lpstr>
      <vt:lpstr>Character-Level Tokenization </vt:lpstr>
      <vt:lpstr>Word-Level Tokenization </vt:lpstr>
      <vt:lpstr>Sentence-Level Tokenization </vt:lpstr>
      <vt:lpstr>Paragraph-Level Tokenization </vt:lpstr>
      <vt:lpstr>Subword Tokenization </vt:lpstr>
      <vt:lpstr>Morphological Tokenization </vt:lpstr>
      <vt:lpstr>N-Gram Tokenization </vt:lpstr>
      <vt:lpstr>Syllable-Level Tokenization </vt:lpstr>
      <vt:lpstr>Entity-Level Tokenization </vt:lpstr>
      <vt:lpstr>Regex-Based Tokenization </vt:lpstr>
      <vt:lpstr>Vectorization</vt:lpstr>
      <vt:lpstr>Vectorization</vt:lpstr>
      <vt:lpstr>PowerPoint Presentation</vt:lpstr>
      <vt:lpstr>Count Vectorization (Term Frequency) </vt:lpstr>
      <vt:lpstr>TF-IDF</vt:lpstr>
      <vt:lpstr>Word2Vec / GloVe</vt:lpstr>
      <vt:lpstr>FastText</vt:lpstr>
      <vt:lpstr>Contextualized Embeddings (ELMo, BERT)</vt:lpstr>
      <vt:lpstr>Transformer-Based Models and Beyond (GPT, T5)</vt:lpstr>
      <vt:lpstr>Sentence Embeddings (Sentence-BERT, Universal Sentence Encoder)</vt:lpstr>
      <vt:lpstr>Vector Database</vt:lpstr>
      <vt:lpstr>VectorDB</vt:lpstr>
      <vt:lpstr>Key Concepts in Vector Databases</vt:lpstr>
      <vt:lpstr>Why Use a Vector Database?</vt:lpstr>
      <vt:lpstr>Popular Vector Databases</vt:lpstr>
      <vt:lpstr>How Vector Databases Work with Machine Learning Pipelines</vt:lpstr>
      <vt:lpstr>Example: Basic Workflow of Using a Vector Database for Semantic Search</vt:lpstr>
      <vt:lpstr>Why NOT regular Databases</vt:lpstr>
      <vt:lpstr>Why NOT regular Databases</vt:lpstr>
      <vt:lpstr>Why NOT regular Databases</vt:lpstr>
      <vt:lpstr>Why NOT regular Databases</vt:lpstr>
      <vt:lpstr>Transfer Learning</vt:lpstr>
      <vt:lpstr>Transfer learning</vt:lpstr>
      <vt:lpstr>Benefits of transfer Learning </vt:lpstr>
      <vt:lpstr>Representation Learning</vt:lpstr>
      <vt:lpstr>Representation Learning</vt:lpstr>
      <vt:lpstr>Latent Space</vt:lpstr>
      <vt:lpstr>How Latent Space Facilitates Representation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Basics</dc:title>
  <dc:creator>Admin</dc:creator>
  <cp:lastModifiedBy>Admin</cp:lastModifiedBy>
  <cp:revision>10</cp:revision>
  <dcterms:created xsi:type="dcterms:W3CDTF">2024-11-11T07:13:41Z</dcterms:created>
  <dcterms:modified xsi:type="dcterms:W3CDTF">2024-11-19T14:06:12Z</dcterms:modified>
</cp:coreProperties>
</file>