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5" r:id="rId13"/>
    <p:sldId id="324" r:id="rId14"/>
    <p:sldId id="326" r:id="rId15"/>
    <p:sldId id="327" r:id="rId16"/>
    <p:sldId id="323" r:id="rId17"/>
    <p:sldId id="330" r:id="rId18"/>
    <p:sldId id="334" r:id="rId19"/>
    <p:sldId id="333" r:id="rId20"/>
    <p:sldId id="338" r:id="rId21"/>
    <p:sldId id="337" r:id="rId22"/>
    <p:sldId id="341" r:id="rId23"/>
    <p:sldId id="340" r:id="rId24"/>
    <p:sldId id="339" r:id="rId25"/>
    <p:sldId id="342" r:id="rId26"/>
    <p:sldId id="336" r:id="rId27"/>
    <p:sldId id="335" r:id="rId28"/>
    <p:sldId id="343" r:id="rId29"/>
    <p:sldId id="345" r:id="rId30"/>
    <p:sldId id="344" r:id="rId31"/>
    <p:sldId id="346" r:id="rId32"/>
    <p:sldId id="347" r:id="rId33"/>
    <p:sldId id="348" r:id="rId34"/>
    <p:sldId id="350" r:id="rId35"/>
    <p:sldId id="351" r:id="rId36"/>
    <p:sldId id="3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790C-25A1-471D-91F8-ECD853C6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792BF-B252-4CDE-8C09-4CFD2F6E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0BB7-BC61-433C-AA66-F68B1CA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6945-FF69-409E-ACA0-E40A306A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9BF5-D935-4A9C-A825-A759455A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B357-0D5A-4792-A3BD-C2CA7225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8BB05-8995-46E9-B78A-E2D7CC37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2A5E-9D6A-46D4-B705-2AA9BB7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98B4-4FBE-4D14-8174-CF5473A6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C2A4-9523-4694-B04E-8BD4DEEF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3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93039-3B78-4416-9FA4-A1DC0B00E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15017-F9BE-48E0-A352-53DA0A25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39B2-E774-4656-B87C-A7D8D88B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02F5-6996-4C6B-BA86-FA1F388B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AE3C-8DAD-42DB-A18E-95CA8551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66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1ABA-6B97-4161-9E36-06398B6F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F738-C013-46B1-9BEF-172DAFA1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7485-C0C7-4120-94BF-3EBFBF17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840D-E588-4FBB-A2FD-89FB4AAE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0149-EC64-472D-8E3F-80836D2E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B4A0-8351-4427-A1C0-CB09778A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50CC-A855-4307-9EBB-60EB015C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DC07-4768-4728-B084-91C7AAEA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8157-A730-4F86-87C3-2CB1C017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7C720-5125-4628-A9EA-91903928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0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F99-E601-45E2-B3BB-FF447AD5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9326-5C68-4EF4-A324-2BC94C4D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44B1F-5F42-464A-A5F8-9F711EF9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038FA-090D-4CA2-BEC0-1BB50B98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52E9C-5F76-4C50-A980-B814F3C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48F1-BA3D-4168-AC84-3E81BB9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8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A9E6-7A20-442A-9A23-4E4E0309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9DF78-6E41-418E-9ED5-957E1201E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56DA-9F08-4071-BAA8-0D320D30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517E-0159-4EF5-957B-12275A7DD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7B7DE-5248-407D-8A22-A1641FBE1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EB377-FD6C-46CA-B7BC-C84A1ADD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E7283-B5BB-42DD-9366-55003038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952D-2528-45AF-9802-C24EB8F2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0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36DD-EA73-4BE5-BD5F-68D6090C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3CC5-6916-481E-A46E-E7243CC7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688EF-7CBF-4A0C-B4CD-5C9837DD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5EAC-3FED-4767-987C-F9F324CE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0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CE213-95C6-4A65-953B-45D5B0BA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3D320-2E36-412C-BD56-36289E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0BC24-F53A-4625-97A7-DBE434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093E-7BE5-46AB-AF81-DBF213F4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B3AC-4B8D-4CBD-800E-D88A32D1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8FD3B-92C6-4775-8D4F-8CC1494E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1FF2-B970-464D-B720-7042583B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1D6F7-09D0-4A4B-8C37-0C60462E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0C58-C613-44EA-AE7D-C636A039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47C2-41A1-4389-A22F-53BDC211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0270F-72F3-46A1-ABD2-EE1B866E6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775A9-D171-480E-8140-01B8EDBC2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8A2C-71AD-4C8B-8402-881F0A6E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BB78-DB1C-44AA-9CDE-F9E00CBE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348B-5365-4B2F-A42D-96FFB1BD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C1A7C-FA2E-4F96-A7FF-344C0288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A3F-37E9-4FD4-9239-59DFA8B6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39B-7C59-46DB-8A88-5A74D5E0B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CA63-6FA5-4D4A-BF14-27A9884512E5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915B-90A3-4D5C-BAE3-DEE508D4F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FEE5-8F0B-4F36-B55F-3DC4F29EF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1B33-1ED5-4EB7-9D92-16064F39C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938A-7124-405E-8B00-C0E1D1A1A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5AEA-83D8-4F70-A077-1BF0D6E11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6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4075-CC6E-4B6F-B4CD-8F17D1C9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68AC-1A6B-476C-BDD7-D78829BC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with Fixed-Size Context Vector:</a:t>
            </a:r>
            <a:endParaRPr lang="en-US" dirty="0"/>
          </a:p>
          <a:p>
            <a:pPr lvl="1"/>
            <a:r>
              <a:rPr lang="en-US" dirty="0"/>
              <a:t>In the vanilla Encoder-Decoder architecture, the encoder encodes the entire input sequence into a single context vector.</a:t>
            </a:r>
          </a:p>
          <a:p>
            <a:pPr lvl="1"/>
            <a:r>
              <a:rPr lang="en-US" dirty="0"/>
              <a:t>For long sequences, this can lead to loss of important details because the fixed-size context vector cannot store all the necessary information.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dirty="0"/>
              <a:t>Attention enables the decoder to look at </a:t>
            </a:r>
            <a:r>
              <a:rPr lang="en-US" b="1" dirty="0"/>
              <a:t>different parts of the input sequence</a:t>
            </a:r>
            <a:r>
              <a:rPr lang="en-US" dirty="0"/>
              <a:t> (produced by the encoder) at each decoding step.</a:t>
            </a:r>
          </a:p>
          <a:p>
            <a:pPr lvl="1"/>
            <a:r>
              <a:rPr lang="en-US" dirty="0"/>
              <a:t>Instead of relying solely on a fixed-size vector, the decoder assigns </a:t>
            </a:r>
            <a:r>
              <a:rPr lang="en-US" b="1" dirty="0"/>
              <a:t>weights</a:t>
            </a:r>
            <a:r>
              <a:rPr lang="en-US" dirty="0"/>
              <a:t> to the encoder's hidden states, indicating their relevance to the current decoding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6A35-3250-4C19-B3AD-DA4E249F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Attention Works: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1CACF0-90CD-45F5-AEB1-ECA5106C4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4172"/>
            <a:ext cx="10515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Let’s break it down step-by-step using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English-to-French translation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example: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Encoder: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input sequence (e.g., "I am happy") is tokenized and processed by the encoder.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encoder outputs: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Hidden states: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One for each token in the input sequence. These represent the contextualized information for each token.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For "I am happy", the encoder might produce hidden states: h</a:t>
            </a:r>
            <a:r>
              <a:rPr kumimoji="0" lang="en-US" alt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,h</a:t>
            </a:r>
            <a:r>
              <a:rPr kumimoji="0" lang="en-US" alt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,h</a:t>
            </a:r>
            <a:r>
              <a:rPr kumimoji="0" lang="en-US" alt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988AA9-3C49-45F1-92DF-C9AD9741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29000"/>
            <a:ext cx="10515600" cy="323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2. Attention Mechanism in the Decoder:</a:t>
            </a:r>
          </a:p>
          <a:p>
            <a:r>
              <a:rPr lang="en-US" sz="1600" dirty="0">
                <a:latin typeface="+mj-lt"/>
              </a:rPr>
              <a:t>At each decoding step, the decoder:</a:t>
            </a:r>
          </a:p>
          <a:p>
            <a:r>
              <a:rPr lang="en-US" sz="1600" b="1" dirty="0">
                <a:latin typeface="+mj-lt"/>
              </a:rPr>
              <a:t>Calculates Attention Weights: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For each input token, a score is computed to determine how relevant it is to the current decoding step.</a:t>
            </a:r>
          </a:p>
          <a:p>
            <a:pPr lvl="1"/>
            <a:r>
              <a:rPr lang="en-US" sz="1600" dirty="0">
                <a:latin typeface="+mj-lt"/>
              </a:rPr>
              <a:t>These scores are typically computed using a function of the encoder hidden states (h</a:t>
            </a:r>
            <a:r>
              <a:rPr lang="en-US" sz="1600" baseline="-25000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,h</a:t>
            </a:r>
            <a:r>
              <a:rPr lang="en-US" sz="1600" baseline="-25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,h</a:t>
            </a:r>
            <a:r>
              <a:rPr lang="en-US" sz="1600" baseline="-25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​) and the decoder's current state (</a:t>
            </a:r>
            <a:r>
              <a:rPr lang="en-US" sz="1600" dirty="0" err="1">
                <a:latin typeface="+mj-lt"/>
              </a:rPr>
              <a:t>s</a:t>
            </a:r>
            <a:r>
              <a:rPr lang="en-US" sz="1600" baseline="-25000" dirty="0" err="1">
                <a:latin typeface="+mj-lt"/>
              </a:rPr>
              <a:t>t</a:t>
            </a:r>
            <a:r>
              <a:rPr lang="en-US" sz="1600" dirty="0">
                <a:latin typeface="+mj-lt"/>
              </a:rPr>
              <a:t>​): </a:t>
            </a:r>
          </a:p>
          <a:p>
            <a:pPr marL="457200" lvl="1" indent="0" algn="ctr">
              <a:buNone/>
            </a:pPr>
            <a:r>
              <a:rPr lang="en-US" sz="1600" b="1" dirty="0">
                <a:latin typeface="+mj-lt"/>
              </a:rPr>
              <a:t>score(h</a:t>
            </a:r>
            <a:r>
              <a:rPr lang="en-US" sz="1600" b="1" baseline="-25000" dirty="0">
                <a:latin typeface="+mj-lt"/>
              </a:rPr>
              <a:t>i </a:t>
            </a:r>
            <a:r>
              <a:rPr lang="en-US" sz="1600" b="1" dirty="0">
                <a:latin typeface="+mj-lt"/>
              </a:rPr>
              <a:t>, </a:t>
            </a:r>
            <a:r>
              <a:rPr lang="en-US" sz="1600" b="1" dirty="0" err="1">
                <a:latin typeface="+mj-lt"/>
              </a:rPr>
              <a:t>s</a:t>
            </a:r>
            <a:r>
              <a:rPr lang="en-US" sz="1600" b="1" baseline="-25000" dirty="0" err="1">
                <a:latin typeface="+mj-lt"/>
              </a:rPr>
              <a:t>t</a:t>
            </a:r>
            <a:r>
              <a:rPr lang="en-US" sz="1600" b="1" dirty="0">
                <a:latin typeface="+mj-lt"/>
              </a:rPr>
              <a:t>) = f(h</a:t>
            </a:r>
            <a:r>
              <a:rPr lang="en-US" sz="1600" b="1" baseline="-25000" dirty="0">
                <a:latin typeface="+mj-lt"/>
              </a:rPr>
              <a:t>i </a:t>
            </a:r>
            <a:r>
              <a:rPr lang="en-US" sz="1600" b="1" dirty="0">
                <a:latin typeface="+mj-lt"/>
              </a:rPr>
              <a:t>, </a:t>
            </a:r>
            <a:r>
              <a:rPr lang="en-US" sz="1600" b="1" dirty="0" err="1">
                <a:latin typeface="+mj-lt"/>
              </a:rPr>
              <a:t>s</a:t>
            </a:r>
            <a:r>
              <a:rPr lang="en-US" sz="1600" b="1" baseline="-25000" dirty="0" err="1">
                <a:latin typeface="+mj-lt"/>
              </a:rPr>
              <a:t>t</a:t>
            </a:r>
            <a:r>
              <a:rPr lang="en-US" sz="1600" b="1" dirty="0">
                <a:latin typeface="+mj-lt"/>
              </a:rPr>
              <a:t>) </a:t>
            </a:r>
          </a:p>
          <a:p>
            <a:pPr marL="457200" lvl="1" indent="0">
              <a:buNone/>
            </a:pPr>
            <a:r>
              <a:rPr lang="en-US" sz="1600" dirty="0">
                <a:latin typeface="+mj-lt"/>
              </a:rPr>
              <a:t>Common scoring functions:</a:t>
            </a:r>
          </a:p>
          <a:p>
            <a:pPr lvl="2"/>
            <a:r>
              <a:rPr lang="en-US" sz="1600" dirty="0">
                <a:latin typeface="+mj-lt"/>
              </a:rPr>
              <a:t>Dot product: score(h</a:t>
            </a:r>
            <a:r>
              <a:rPr lang="en-US" sz="1600" baseline="-25000" dirty="0">
                <a:latin typeface="+mj-lt"/>
              </a:rPr>
              <a:t>i</a:t>
            </a:r>
            <a:r>
              <a:rPr lang="en-US" sz="1600" dirty="0">
                <a:latin typeface="+mj-lt"/>
              </a:rPr>
              <a:t> , </a:t>
            </a:r>
            <a:r>
              <a:rPr lang="en-US" sz="1600" dirty="0" err="1">
                <a:latin typeface="+mj-lt"/>
              </a:rPr>
              <a:t>s</a:t>
            </a:r>
            <a:r>
              <a:rPr lang="en-US" sz="1600" baseline="-25000" dirty="0" err="1">
                <a:latin typeface="+mj-lt"/>
              </a:rPr>
              <a:t>t</a:t>
            </a:r>
            <a:r>
              <a:rPr lang="en-US" sz="1600" dirty="0">
                <a:latin typeface="+mj-lt"/>
              </a:rPr>
              <a:t>)=</a:t>
            </a:r>
            <a:r>
              <a:rPr lang="en-US" sz="1600" dirty="0" err="1">
                <a:latin typeface="+mj-lt"/>
              </a:rPr>
              <a:t>h</a:t>
            </a:r>
            <a:r>
              <a:rPr lang="en-US" sz="1600" baseline="-25000" dirty="0" err="1">
                <a:latin typeface="+mj-lt"/>
              </a:rPr>
              <a:t>i</a:t>
            </a:r>
            <a:r>
              <a:rPr lang="en-US" sz="1600" dirty="0" err="1">
                <a:latin typeface="+mj-lt"/>
              </a:rPr>
              <a:t>⋅s</a:t>
            </a:r>
            <a:r>
              <a:rPr lang="en-US" sz="1600" baseline="-25000" dirty="0" err="1">
                <a:latin typeface="+mj-lt"/>
              </a:rPr>
              <a:t>t</a:t>
            </a:r>
            <a:endParaRPr lang="en-US" sz="1600" baseline="-250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Additive (</a:t>
            </a:r>
            <a:r>
              <a:rPr lang="en-US" sz="1600" dirty="0" err="1">
                <a:latin typeface="+mj-lt"/>
              </a:rPr>
              <a:t>Bahdanau</a:t>
            </a:r>
            <a:r>
              <a:rPr lang="en-US" sz="1600" dirty="0">
                <a:latin typeface="+mj-lt"/>
              </a:rPr>
              <a:t> attention): A learned neural network combines h</a:t>
            </a:r>
            <a:r>
              <a:rPr lang="en-US" sz="1600" baseline="-25000" dirty="0">
                <a:latin typeface="+mj-lt"/>
              </a:rPr>
              <a:t>i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s</a:t>
            </a:r>
            <a:r>
              <a:rPr lang="en-US" sz="1600" baseline="-25000" dirty="0" err="1">
                <a:latin typeface="+mj-lt"/>
              </a:rPr>
              <a:t>t</a:t>
            </a:r>
            <a:endParaRPr lang="en-US" sz="1600" baseline="-250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Scaled dot product (used in Transformers): Scales the dot product for numerical stability.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2F22C-9B5A-4248-AD07-459254236E86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97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46E6-DE35-40FA-96E3-478F4DE1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Attention Works: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0BD28-CF47-42F3-AC7D-F9C469CC1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492"/>
            <a:ext cx="8792802" cy="406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46155-1520-43BB-9EF1-2ED4F83E5113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EB3E-C8F0-499A-9A9B-6055B1B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Attention Works: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AB139-DD8A-4784-A902-C09C50EBB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Decoder: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decoder uses the context vector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context</a:t>
            </a:r>
            <a:r>
              <a:rPr kumimoji="0" lang="en-US" altLang="en-US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​) and its own hidden state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en-US" altLang="en-US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​) to predict the next word in the output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example: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 step 1, the decoder predicts "Je" using context1context_1context1​.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 step 2, the decoder predicts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using context2context_2context2​.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process continues until the entire output sequence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46811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7337-BBCA-4385-8C9A-3D9A15C3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of Attention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C05BFE-D47A-48EF-8C58-D8C2EDA9E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0705"/>
            <a:ext cx="1051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Imagine translating "I am happy" to "Je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heureux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". At each decoding step: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generating "Je", the decoder assigns higher weights to "I".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generating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", the decoder focuses on "am".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generating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heureux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", the decoder focuses on "happy".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attention mechanism helps the model dynamically focus on the most relevant words, improving the quality of translations, especially for longer sentences.</a:t>
            </a:r>
          </a:p>
        </p:txBody>
      </p:sp>
    </p:spTree>
    <p:extLst>
      <p:ext uri="{BB962C8B-B14F-4D97-AF65-F5344CB8AC3E}">
        <p14:creationId xmlns:p14="http://schemas.microsoft.com/office/powerpoint/2010/main" val="250304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5CCA-77CC-410E-8954-76FC6BD5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Attention Score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A1E2-ADFE-42FB-B4D3-A55A2CC8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commonly used Score functions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54835-DD28-429B-BE22-C7C50EFA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94" y="2468355"/>
            <a:ext cx="8272524" cy="3999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DD9D4-EE99-4ABC-9F5E-B5698769AF1C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21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1910-45B5-4126-8892-CBFE258A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Attention Score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16829C-93B7-4624-B07B-4A64D0499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165"/>
            <a:ext cx="858322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811-B5FC-4347-8DDE-52B569DE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Attention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B88F2-1855-4003-9EA7-39C27E9EF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6525"/>
            <a:ext cx="10515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Long Sequences Better: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 the limitations of a fixed-size context vector by dynamically attending to relevant parts of the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Interpretability: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weights can be visualized to understand which input tokens the model focused on while generating each output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Boosts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 effective for tasks like machine translation, text summarization, and speech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7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DC21-16F0-4BC2-BBBF-1897FDF4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Encoder-Decoder with Attention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39D344-10C6-448F-A520-CA60335AF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5520"/>
            <a:ext cx="903324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Translation: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 sentences from one language to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Summarization: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concise summary of a long article.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Captioning: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image encoder (like a CNN) to extract features and a decoder with attention to generate captions.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Recognition: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audio sequences into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Dialogue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contextually relevant responses in chatbots.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1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8216-989D-44CA-B074-E23E31DF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Transformers: The 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F9E-671F-4FA4-B998-B8785987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 are a type of neural network architecture introduced in the groundbreaking paper </a:t>
            </a:r>
            <a:r>
              <a:rPr lang="en-US" b="1" dirty="0"/>
              <a:t>"Attention Is All You Need" (Vaswani et al., 2017)</a:t>
            </a:r>
            <a:r>
              <a:rPr lang="en-US" dirty="0"/>
              <a:t>. They have revolutionized Natural Language Processing (NLP) and other sequence-related tasks by replacing traditional recurrent or convolutional neural networks with a mechanism called </a:t>
            </a:r>
            <a:r>
              <a:rPr lang="en-US" b="1" dirty="0"/>
              <a:t>Self-Attention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9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3EF-AAFD-471F-B6CD-052A72B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5C3-95A9-441F-A388-B6873C6E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1. One-to-One</a:t>
            </a:r>
          </a:p>
          <a:p>
            <a:r>
              <a:rPr lang="en-US" b="1" dirty="0"/>
              <a:t>Definition:</a:t>
            </a:r>
            <a:r>
              <a:rPr lang="en-US" dirty="0"/>
              <a:t> Each input corresponds to a single output.</a:t>
            </a:r>
          </a:p>
          <a:p>
            <a:r>
              <a:rPr lang="en-US" b="1" dirty="0"/>
              <a:t>Example:</a:t>
            </a:r>
            <a:r>
              <a:rPr lang="en-US" dirty="0"/>
              <a:t> Traditional classification tasks like image classification.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A single image.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A single label (e.g., "cat" or "dog").</a:t>
            </a:r>
          </a:p>
          <a:p>
            <a:pPr marL="0" indent="0">
              <a:buNone/>
            </a:pPr>
            <a:r>
              <a:rPr lang="en-US" b="1" dirty="0"/>
              <a:t>2. One-to-Many</a:t>
            </a:r>
          </a:p>
          <a:p>
            <a:r>
              <a:rPr lang="en-US" b="1" dirty="0"/>
              <a:t>Definition:</a:t>
            </a:r>
            <a:r>
              <a:rPr lang="en-US" dirty="0"/>
              <a:t> A single input generates multiple outputs.</a:t>
            </a:r>
          </a:p>
          <a:p>
            <a:r>
              <a:rPr lang="en-US" b="1" dirty="0"/>
              <a:t>Example:</a:t>
            </a:r>
            <a:r>
              <a:rPr lang="en-US" dirty="0"/>
              <a:t> Text generation or image captioning.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A single image.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A sequence of words describing the image (e.g., "A cat sitting on the mat").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6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BBE3-B56A-4115-97C6-99D111A3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D4B437-45AF-4ACC-8B1F-AC8E79F6F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54798"/>
            <a:ext cx="10515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RNNs or LSTMs, which process tokens sequentially, Transformers process all tokens simultaneously, enabling faster training and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Mechanism: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of Transformers,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the model to weigh the importance of different words (or tokens) in a sequence relative to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 scale efficiently to large datasets and sequences, making them ideal for training massive models like BERT, GPT, and T5.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4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4EA8-5469-4CEC-907F-2517B390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Transformers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55825-3BD8-459E-A3AC-26922FB9E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66847" cy="4959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5F762-434C-4126-AF3F-E3FCCA9A4351}"/>
              </a:ext>
            </a:extLst>
          </p:cNvPr>
          <p:cNvSpPr txBox="1"/>
          <p:nvPr/>
        </p:nvSpPr>
        <p:spPr>
          <a:xfrm>
            <a:off x="10856259" y="647957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794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CB4B-E4A5-4FA8-9227-6EB3BE21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3641-A451-4877-A8B9-A2185155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3. Feed-Forward Neural Network</a:t>
            </a:r>
          </a:p>
          <a:p>
            <a:pPr lvl="1"/>
            <a:r>
              <a:rPr lang="en-US" dirty="0"/>
              <a:t>After self-attention, each token’s representation is passed through a feed-forward neural network (applied independently to each token).</a:t>
            </a:r>
          </a:p>
          <a:p>
            <a:pPr marL="0" indent="0">
              <a:buNone/>
            </a:pPr>
            <a:r>
              <a:rPr lang="en-US" b="1" dirty="0"/>
              <a:t>4. Add &amp; Normalize</a:t>
            </a:r>
          </a:p>
          <a:p>
            <a:pPr lvl="1"/>
            <a:r>
              <a:rPr lang="en-US" dirty="0"/>
              <a:t>Residual connections and layer normalization are applied to stabilize training and improve gradient flow.</a:t>
            </a:r>
          </a:p>
          <a:p>
            <a:pPr marL="0" indent="0">
              <a:buNone/>
            </a:pPr>
            <a:r>
              <a:rPr lang="en-US" b="1" dirty="0"/>
              <a:t>5. Stacking Layers</a:t>
            </a:r>
          </a:p>
          <a:p>
            <a:pPr lvl="1"/>
            <a:r>
              <a:rPr lang="en-US" dirty="0"/>
              <a:t>The Transformer consists of </a:t>
            </a:r>
            <a:r>
              <a:rPr lang="en-US" b="1" dirty="0"/>
              <a:t>stacked layers</a:t>
            </a:r>
            <a:r>
              <a:rPr lang="en-US" dirty="0"/>
              <a:t> (e.g., 6, 12, or more) of attention and feed-forward networks, enabling deep learning of complex relationships.</a:t>
            </a:r>
          </a:p>
          <a:p>
            <a:pPr marL="0" indent="0">
              <a:buNone/>
            </a:pPr>
            <a:r>
              <a:rPr lang="en-US" b="1" dirty="0"/>
              <a:t>6. Output Layer</a:t>
            </a:r>
          </a:p>
          <a:p>
            <a:pPr lvl="1"/>
            <a:r>
              <a:rPr lang="en-US" dirty="0"/>
              <a:t>For tasks like text generation, classification, or translation, a task-specific head is added to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22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D82A-2168-4F86-B53F-6371EC0B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77C5-6494-4751-8EDE-1084C1D6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Transformers consist of two main parts:</a:t>
            </a:r>
          </a:p>
          <a:p>
            <a:r>
              <a:rPr lang="en-US" b="1" dirty="0"/>
              <a:t>A. Encoder</a:t>
            </a:r>
          </a:p>
          <a:p>
            <a:r>
              <a:rPr lang="en-US" dirty="0"/>
              <a:t>Encodes the input sequence into a contextualized representation.</a:t>
            </a:r>
          </a:p>
          <a:p>
            <a:r>
              <a:rPr lang="en-US" dirty="0"/>
              <a:t>Used for tasks like sentence classification or BERT (Bidirectional Encoder Representations from Transformers).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B. Decoder</a:t>
            </a:r>
          </a:p>
          <a:p>
            <a:r>
              <a:rPr lang="en-US" dirty="0"/>
              <a:t>Decodes the encoder’s output into a target sequence.</a:t>
            </a:r>
          </a:p>
          <a:p>
            <a:r>
              <a:rPr lang="en-US" dirty="0"/>
              <a:t>Used for tasks like machine translation or GPT (Generative Pre-trained Transformer).</a:t>
            </a:r>
          </a:p>
          <a:p>
            <a:r>
              <a:rPr lang="en-US" dirty="0"/>
              <a:t>For sequence-to-sequence tasks like translation, both encoder and decoder are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29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0218-5244-47B6-B957-BC725D75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Innovations in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25BC0-945F-4D41-86A3-5E152DBCE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99412"/>
            <a:ext cx="905883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relationships between tokens regardless of their distance in the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Encoding: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information about token positions in the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Multi-Head Attention: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the model to attend to different parts of the sequence in parallel.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sequential dependencies, making training faster and more efficient on GPUs.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823F-1746-4709-A090-78C0F704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F42BE0-EAAD-4366-97D8-91D452938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Efficiently scales to large datasets and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Parallelization: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Faster training compared to RNNs/LSTMs.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Context: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Self-attention enables long-range dependencies to be captured.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State-of-the-Art Results: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Backbone of modern NLP models like BERT, GPT, T5, and more. </a:t>
            </a:r>
          </a:p>
        </p:txBody>
      </p:sp>
    </p:spTree>
    <p:extLst>
      <p:ext uri="{BB962C8B-B14F-4D97-AF65-F5344CB8AC3E}">
        <p14:creationId xmlns:p14="http://schemas.microsoft.com/office/powerpoint/2010/main" val="203705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D110-9A66-4599-908F-742595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3BAA6-FD4D-4C0D-A9C3-94F9B500E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31742"/>
            <a:ext cx="791210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Tasks: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classification, sentiment analysis, translation, summarization, and question-answering.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 Transformers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image classification and other computer vision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and Speech: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 are used for speech recognition and audio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Understanding: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like Codex use Transformers to generate and interpret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0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511D-FEC8-4A9E-AA93-D3E01EFA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Transformer-Based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1F8CAF-0998-4634-B8B1-EE0DC94E2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81494"/>
            <a:ext cx="762869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 (Bidirectional Encoder Representations from Transformers):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understanding (NLP tasks like classification, QA).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 (Generative Pre-trained Transformer):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generating coherent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T5 (Text-to-Text Transfer Transformer):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unified framework for NLP tasks where everything is treated as a text-to-text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7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B3C-B397-436C-B016-556A7D69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Generative AI Models use transformer-based architecture.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346F-5EAF-41A5-A919-23F196DA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Generative AI models, such as </a:t>
            </a:r>
            <a:r>
              <a:rPr lang="en-US" b="1" dirty="0"/>
              <a:t>GPT (Generative Pre-trained Transformer)</a:t>
            </a:r>
            <a:r>
              <a:rPr lang="en-US" dirty="0"/>
              <a:t>, </a:t>
            </a:r>
            <a:r>
              <a:rPr lang="en-US" b="1" dirty="0"/>
              <a:t>BERT</a:t>
            </a:r>
            <a:r>
              <a:rPr lang="en-US" dirty="0"/>
              <a:t>, </a:t>
            </a:r>
            <a:r>
              <a:rPr lang="en-US" b="1" dirty="0"/>
              <a:t>T5</a:t>
            </a:r>
            <a:r>
              <a:rPr lang="en-US" dirty="0"/>
              <a:t>, </a:t>
            </a:r>
            <a:r>
              <a:rPr lang="en-US" b="1" dirty="0"/>
              <a:t>DALL-E</a:t>
            </a:r>
            <a:r>
              <a:rPr lang="en-US" dirty="0"/>
              <a:t>, and others, leverage the </a:t>
            </a:r>
            <a:r>
              <a:rPr lang="en-US" b="1" dirty="0"/>
              <a:t>Transformer architecture</a:t>
            </a:r>
            <a:r>
              <a:rPr lang="en-US" dirty="0"/>
              <a:t> to generate text, images, code, and more. The key innovation of Transformers is their </a:t>
            </a:r>
            <a:r>
              <a:rPr lang="en-US" b="1" dirty="0"/>
              <a:t>attention mechanism</a:t>
            </a:r>
            <a:r>
              <a:rPr lang="en-US" dirty="0"/>
              <a:t>, which enables models to handle long-range dependencies and generate coherent, context-aware outputs.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75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E7BE-B7DF-4154-BAC6-449610D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of Generative AI Models Using Transformers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73F1-E7DD-4367-A835-5613845D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1. Self-Attention Mechanism</a:t>
            </a:r>
          </a:p>
          <a:p>
            <a:r>
              <a:rPr lang="en-US" dirty="0"/>
              <a:t>Enables the model to focus on different parts of the input sequence.</a:t>
            </a:r>
          </a:p>
          <a:p>
            <a:r>
              <a:rPr lang="en-US" dirty="0"/>
              <a:t>Helps the model learn relationships between tokens in the sequence, even when they are far apart.</a:t>
            </a:r>
          </a:p>
          <a:p>
            <a:pPr marL="0" indent="0">
              <a:buNone/>
            </a:pPr>
            <a:r>
              <a:rPr lang="en-US" b="1" dirty="0"/>
              <a:t>2. Positional Encoding</a:t>
            </a:r>
          </a:p>
          <a:p>
            <a:r>
              <a:rPr lang="en-US" dirty="0"/>
              <a:t>Adds sequence-order information to embeddings, ensuring the model understands the structure of input data.</a:t>
            </a:r>
          </a:p>
          <a:p>
            <a:pPr marL="0" indent="0">
              <a:buNone/>
            </a:pPr>
            <a:r>
              <a:rPr lang="en-US" b="1" dirty="0"/>
              <a:t>3. Decoder-Only vs. Encoder-Decoder Architecture</a:t>
            </a:r>
          </a:p>
          <a:p>
            <a:r>
              <a:rPr lang="en-US" b="1" dirty="0"/>
              <a:t>Decoder-Only (e.g., GPT):</a:t>
            </a:r>
            <a:endParaRPr lang="en-US" dirty="0"/>
          </a:p>
          <a:p>
            <a:pPr lvl="1"/>
            <a:r>
              <a:rPr lang="en-US" dirty="0"/>
              <a:t>Generates outputs token by token.</a:t>
            </a:r>
          </a:p>
          <a:p>
            <a:pPr lvl="1"/>
            <a:r>
              <a:rPr lang="en-US" dirty="0"/>
              <a:t>Uses causal (masked) self-attention to prevent attending to future tokens during generation.</a:t>
            </a:r>
          </a:p>
          <a:p>
            <a:pPr lvl="1"/>
            <a:r>
              <a:rPr lang="en-US" dirty="0"/>
              <a:t>Ideal for tasks like text generation, code generation, and conversational AI.</a:t>
            </a:r>
          </a:p>
          <a:p>
            <a:r>
              <a:rPr lang="en-US" b="1" dirty="0"/>
              <a:t>Encoder-Decoder (e.g., T5, DALL-E):</a:t>
            </a:r>
            <a:endParaRPr lang="en-US" dirty="0"/>
          </a:p>
          <a:p>
            <a:pPr lvl="1"/>
            <a:r>
              <a:rPr lang="en-US" dirty="0"/>
              <a:t>Encodes an input sequence into a context vector and uses the decoder to generate outputs.</a:t>
            </a:r>
          </a:p>
          <a:p>
            <a:pPr lvl="1"/>
            <a:r>
              <a:rPr lang="en-US" dirty="0"/>
              <a:t>Suitable for tasks like translation, summarization, and image generation from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7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3EF-AAFD-471F-B6CD-052A72B8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95C3-95A9-441F-A388-B6873C6E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3. Many-to-One</a:t>
            </a:r>
          </a:p>
          <a:p>
            <a:r>
              <a:rPr lang="en-US" b="1" dirty="0"/>
              <a:t>Definition:</a:t>
            </a:r>
            <a:r>
              <a:rPr lang="en-US" dirty="0"/>
              <a:t> Multiple inputs result in a single output.</a:t>
            </a:r>
          </a:p>
          <a:p>
            <a:r>
              <a:rPr lang="en-US" b="1" dirty="0"/>
              <a:t>Example:</a:t>
            </a:r>
            <a:r>
              <a:rPr lang="en-US" dirty="0"/>
              <a:t> Sentiment analysis or sequence classification.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A sequence of words (e.g., "This movie is fantastic").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A single label (e.g., "Positive sentiment").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b="1" dirty="0"/>
              <a:t>Many-to-Many</a:t>
            </a:r>
          </a:p>
          <a:p>
            <a:r>
              <a:rPr lang="en-US" b="1" dirty="0"/>
              <a:t>Definition: </a:t>
            </a:r>
            <a:r>
              <a:rPr lang="en-US" dirty="0"/>
              <a:t>A sequence of inputs maps to a sequence of outputs. Can be synchronous (input and output have the same length) or asynchronous (different lengths).</a:t>
            </a:r>
          </a:p>
          <a:p>
            <a:r>
              <a:rPr lang="en-US" b="1" dirty="0"/>
              <a:t>Example 1:</a:t>
            </a:r>
            <a:r>
              <a:rPr lang="en-US" dirty="0"/>
              <a:t> Machine Translation (asynchronous).</a:t>
            </a:r>
            <a:r>
              <a:rPr lang="en-US" b="1" dirty="0"/>
              <a:t>Input:</a:t>
            </a:r>
            <a:r>
              <a:rPr lang="en-US" dirty="0"/>
              <a:t> A sequence of words in one language (e.g., "How are you?").</a:t>
            </a:r>
          </a:p>
          <a:p>
            <a:r>
              <a:rPr lang="en-US" b="1" dirty="0"/>
              <a:t>Output:</a:t>
            </a:r>
            <a:r>
              <a:rPr lang="en-US" dirty="0"/>
              <a:t> A sequence of words in another language (e.g., "Comment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?").</a:t>
            </a:r>
          </a:p>
          <a:p>
            <a:r>
              <a:rPr lang="en-US" b="1" dirty="0"/>
              <a:t>Example 2:</a:t>
            </a:r>
            <a:r>
              <a:rPr lang="en-US" dirty="0"/>
              <a:t> Video frame labeling (synchronous).</a:t>
            </a:r>
            <a:r>
              <a:rPr lang="en-US" b="1" dirty="0"/>
              <a:t>Input:</a:t>
            </a:r>
            <a:r>
              <a:rPr lang="en-US" dirty="0"/>
              <a:t> Frames of a video.</a:t>
            </a:r>
          </a:p>
          <a:p>
            <a:r>
              <a:rPr lang="en-US" b="1" dirty="0"/>
              <a:t>Output:</a:t>
            </a:r>
            <a:r>
              <a:rPr lang="en-US" dirty="0"/>
              <a:t> Labels for each frame.</a:t>
            </a:r>
          </a:p>
          <a:p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23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69C3-6602-4124-A8E1-7DBDC99F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Generative AI Using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5C5A-C697-45E6-AC3F-C87FB86F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1. Pre-Training</a:t>
            </a:r>
          </a:p>
          <a:p>
            <a:r>
              <a:rPr lang="en-US" dirty="0"/>
              <a:t>Models are trained on massive datasets using self-supervised learning.</a:t>
            </a:r>
          </a:p>
          <a:p>
            <a:r>
              <a:rPr lang="en-US" dirty="0"/>
              <a:t>Example tasks:</a:t>
            </a:r>
          </a:p>
          <a:p>
            <a:pPr lvl="1"/>
            <a:r>
              <a:rPr lang="en-US" b="1" dirty="0"/>
              <a:t>Causal Language Modeling (CLM):</a:t>
            </a:r>
            <a:r>
              <a:rPr lang="en-US" dirty="0"/>
              <a:t> Predict the next token in a sequence. Used in GPT.</a:t>
            </a:r>
          </a:p>
          <a:p>
            <a:pPr lvl="1"/>
            <a:r>
              <a:rPr lang="en-US" b="1" dirty="0"/>
              <a:t>Masked Language Modeling (MLM):</a:t>
            </a:r>
            <a:r>
              <a:rPr lang="en-US" dirty="0"/>
              <a:t> Predict masked tokens in a sequence. Used in BERT.</a:t>
            </a:r>
          </a:p>
          <a:p>
            <a:pPr marL="0" indent="0">
              <a:buNone/>
            </a:pPr>
            <a:r>
              <a:rPr lang="en-US" b="1" dirty="0"/>
              <a:t>2. Fine-Tuning</a:t>
            </a:r>
          </a:p>
          <a:p>
            <a:r>
              <a:rPr lang="en-US" dirty="0"/>
              <a:t>Pre-trained models are fine-tuned on task-specific datasets for applications like:</a:t>
            </a:r>
          </a:p>
          <a:p>
            <a:pPr lvl="1"/>
            <a:r>
              <a:rPr lang="en-US" dirty="0"/>
              <a:t>Text summarization.</a:t>
            </a:r>
          </a:p>
          <a:p>
            <a:pPr lvl="1"/>
            <a:r>
              <a:rPr lang="en-US" dirty="0"/>
              <a:t>Dialogue generation.</a:t>
            </a:r>
          </a:p>
          <a:p>
            <a:pPr lvl="1"/>
            <a:r>
              <a:rPr lang="en-US" dirty="0"/>
              <a:t>Code generation (e.g., Codex).</a:t>
            </a:r>
          </a:p>
          <a:p>
            <a:pPr lvl="1"/>
            <a:r>
              <a:rPr lang="en-US" dirty="0"/>
              <a:t>Image generation (e.g., DALL-E).</a:t>
            </a:r>
          </a:p>
          <a:p>
            <a:pPr marL="0" indent="0">
              <a:buNone/>
            </a:pPr>
            <a:r>
              <a:rPr lang="en-US" b="1" dirty="0"/>
              <a:t>3. Generation</a:t>
            </a:r>
          </a:p>
          <a:p>
            <a:r>
              <a:rPr lang="en-US" dirty="0"/>
              <a:t>Models generate outputs using techniques like:</a:t>
            </a:r>
          </a:p>
          <a:p>
            <a:pPr lvl="1"/>
            <a:r>
              <a:rPr lang="en-US" b="1" dirty="0"/>
              <a:t>Greedy Decoding:</a:t>
            </a:r>
            <a:r>
              <a:rPr lang="en-US" dirty="0"/>
              <a:t> Choose the token with the highest probability at each step.</a:t>
            </a:r>
          </a:p>
          <a:p>
            <a:pPr lvl="1"/>
            <a:r>
              <a:rPr lang="en-US" b="1" dirty="0"/>
              <a:t>Beam Search:</a:t>
            </a:r>
            <a:r>
              <a:rPr lang="en-US" dirty="0"/>
              <a:t> Explore multiple output sequences simultaneously for the best result.</a:t>
            </a:r>
          </a:p>
          <a:p>
            <a:pPr lvl="1"/>
            <a:r>
              <a:rPr lang="en-US" b="1" dirty="0"/>
              <a:t>Temperature Sampling:</a:t>
            </a:r>
            <a:r>
              <a:rPr lang="en-US" dirty="0"/>
              <a:t> Introduce randomness to the output by sampling from the probability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30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3B3-BE53-4A6B-A7A8-C7FC2346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Generative AI Models Using Transformers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6DDA01-2F06-4ABA-ABFC-234BC85AE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0464"/>
            <a:ext cx="880247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GPT (Generative Pre-trained Transformer)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Decoder-only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Text generation, conversation, story writing, and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Mechanism: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Generates one token at a time using causal self-attention.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Autocomplete for a sentence like "The weather is" to "The weather is sunny today."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BERT (Bidirectional Encoder Representations from Transformers)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Encoder-only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Focuses on understanding input sequences rather than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Generative Use: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Combined with decoders to enable text generation (e.g., T5, BART).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T5 (Text-to-Text Transfer Transformer)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Encoder-Decoder Transformer.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Treats every NLP task as a text-to-text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Input: "Summarize: The cat sat on the mat. It was a sunny day."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Output: "The cat sat on the mat on a sunny day."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DALL-E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Transformer adapted for image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Generates images from text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Mechanism: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Combines text embeddings with an autoregressive Transformer to create images pixel by pixel or patch by patch.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164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D479-F896-49AC-B08D-CA57BD95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Workflow Using Transformers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66B494-3B7A-4063-AF1D-9D1A5B2E9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0156"/>
            <a:ext cx="976581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Representation: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 and embed the input sequence (e.g., text or image).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positional encoding.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Attention-Based Learning: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multi-head self-attention to understand relationships between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text generation, decode the output one token at a time, attending to the input and previously generated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Generation: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to generate probabilities for the next token.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the token IDs back to human-readable text or pixels.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7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9DE4-3136-48F1-AF84-0AD12250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Transformers in Generative AI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80D56-E312-48CD-B62A-BD10D2F00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00965"/>
            <a:ext cx="773295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for faster training and inference compared to sequential models like RNNs.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Long Sequences: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efficiently captures dependencies between distant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well with increased data and model size (e.g., GPT-3 has 175 billion parameters).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Applicable to text, images, audio, and other modalities.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54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E92F-D7EB-4FEE-A992-7E4BA5D5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8AD91E-5C8F-4BE9-B634-071AF7BCC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5304"/>
            <a:ext cx="639950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Computational Costs: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significant computational resources for training and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Limitations: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has quadratic complexity with respect to sequence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and Ethics: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generate biased or harmful content if the training data is biased.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26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BB60-ADDF-477B-91EF-CCDFC9F4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 of Generative AI with Transformers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003DD5-BAF6-4998-9313-0AB95A35B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31742"/>
            <a:ext cx="582242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conversational AI for interactive question-answering.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Bard: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assistant for language-based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DALL-E 2: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high-quality images from text prompts.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Copilot: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developers by generating code snippets from comments.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06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D620-FDDD-4C93-9A36-CFC3F16F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284" y="2766218"/>
            <a:ext cx="4450976" cy="1325563"/>
          </a:xfrm>
        </p:spPr>
        <p:txBody>
          <a:bodyPr/>
          <a:lstStyle/>
          <a:p>
            <a:r>
              <a:rPr lang="en-US" dirty="0"/>
              <a:t>Thank You…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B041D7-3C37-4096-AAC9-B948D84CDD5C}"/>
              </a:ext>
            </a:extLst>
          </p:cNvPr>
          <p:cNvSpPr txBox="1">
            <a:spLocks/>
          </p:cNvSpPr>
          <p:nvPr/>
        </p:nvSpPr>
        <p:spPr>
          <a:xfrm>
            <a:off x="1846729" y="4946090"/>
            <a:ext cx="9254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Welcome to the world of Generative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6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2625-21CC-4224-BDA0-5AEA1F85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Decoder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EC77-40E1-4503-96A7-74718FAD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Encoder-Decoder architecture</a:t>
            </a:r>
            <a:r>
              <a:rPr lang="en-US" dirty="0"/>
              <a:t> is a neural network design commonly used in </a:t>
            </a:r>
            <a:r>
              <a:rPr lang="en-US" b="1" dirty="0"/>
              <a:t>sequence-to-sequence (Seq2Seq) tasks</a:t>
            </a:r>
            <a:r>
              <a:rPr lang="en-US" dirty="0"/>
              <a:t>, where the input and output are sequences of variable lengths. This architecture is a key component in tasks like machine translation, text summarization, and speech-to-text systems.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1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D9FE-0FBD-4B56-9298-16FE2983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Encoder Decoder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C59806-979B-4EE7-98D9-6C2608766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0515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the input sequence and compresses its information into a fixed-size context vector (also called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latent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typically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Networks (RNNs)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LSTMs or GRUs,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encoder's job is to summarize the input sequence into a meaningful representation that the decoder can understand.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in the Encoder: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sequence → RNN/Transformer layers → Context 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takes the context vector from the encoder and generates the output sequence, one step at a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its own hidden states and previously generated tokens to predict the next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decoder is also usually implemented using RNNs, LSTMs, GRUs, or Transformers.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sz="1800" b="1" dirty="0">
                <a:latin typeface="Arial" panose="020B0604020202020204" pitchFamily="34" charset="0"/>
              </a:rPr>
              <a:t>Steps in the Decoder: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sz="1800" dirty="0">
                <a:latin typeface="Arial" panose="020B0604020202020204" pitchFamily="34" charset="0"/>
              </a:rPr>
              <a:t>Context vector + previous outputs → RNN/Transformer layers → Output sequence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9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36B8-5808-44E0-ABC5-D07FD075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ED6E-51B6-4770-B33A-B7849B7F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consider an example of </a:t>
            </a:r>
            <a:r>
              <a:rPr lang="en-US" b="1" dirty="0"/>
              <a:t>English-to-French translation</a:t>
            </a:r>
            <a:r>
              <a:rPr lang="en-US" dirty="0"/>
              <a:t> (e.g., "I am happy" → "Je </a:t>
            </a:r>
            <a:r>
              <a:rPr lang="en-US" dirty="0" err="1"/>
              <a:t>suis</a:t>
            </a:r>
            <a:r>
              <a:rPr lang="en-US" dirty="0"/>
              <a:t> </a:t>
            </a:r>
            <a:r>
              <a:rPr lang="en-US" dirty="0" err="1"/>
              <a:t>heureux</a:t>
            </a:r>
            <a:r>
              <a:rPr lang="en-US" dirty="0"/>
              <a:t>").</a:t>
            </a:r>
          </a:p>
          <a:p>
            <a:r>
              <a:rPr lang="en-US" b="1" dirty="0"/>
              <a:t>Encoder:</a:t>
            </a:r>
            <a:endParaRPr lang="en-US" dirty="0"/>
          </a:p>
          <a:p>
            <a:pPr lvl="1"/>
            <a:r>
              <a:rPr lang="en-US" dirty="0"/>
              <a:t>The input sentence "I am happy" is tokenized and passed through the encoder.</a:t>
            </a:r>
          </a:p>
          <a:p>
            <a:pPr lvl="1"/>
            <a:r>
              <a:rPr lang="en-US" dirty="0"/>
              <a:t>The encoder processes the input step-by-step and generates a context vector summarizing the sentence.</a:t>
            </a:r>
          </a:p>
          <a:p>
            <a:r>
              <a:rPr lang="en-US" b="1" dirty="0"/>
              <a:t>Decoder:</a:t>
            </a:r>
            <a:endParaRPr lang="en-US" dirty="0"/>
          </a:p>
          <a:p>
            <a:pPr lvl="1"/>
            <a:r>
              <a:rPr lang="en-US" dirty="0"/>
              <a:t>The decoder takes the context vector as input and generates the output sequence, one word at a time.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At time step 1: Generate "Je."</a:t>
            </a:r>
          </a:p>
          <a:p>
            <a:pPr lvl="2"/>
            <a:r>
              <a:rPr lang="en-US" dirty="0"/>
              <a:t>At time step 2: Use "Je" and the context vector to generate "</a:t>
            </a:r>
            <a:r>
              <a:rPr lang="en-US" dirty="0" err="1"/>
              <a:t>suis</a:t>
            </a:r>
            <a:r>
              <a:rPr lang="en-US" dirty="0"/>
              <a:t>."</a:t>
            </a:r>
          </a:p>
          <a:p>
            <a:pPr lvl="2"/>
            <a:r>
              <a:rPr lang="en-US" dirty="0"/>
              <a:t>At time step 3: Use "Je </a:t>
            </a:r>
            <a:r>
              <a:rPr lang="en-US" dirty="0" err="1"/>
              <a:t>suis</a:t>
            </a:r>
            <a:r>
              <a:rPr lang="en-US" dirty="0"/>
              <a:t>" and the context vector to generate "</a:t>
            </a:r>
            <a:r>
              <a:rPr lang="en-US" dirty="0" err="1"/>
              <a:t>heureux</a:t>
            </a:r>
            <a:r>
              <a:rPr lang="en-US" dirty="0"/>
              <a:t>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64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3A1-25A7-4190-9044-10B20E9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Encoder Decoder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9ED9-320F-4090-9911-383EF8DF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Encoder-Decoder architecture is used in:</a:t>
            </a:r>
          </a:p>
          <a:p>
            <a:pPr lvl="1"/>
            <a:r>
              <a:rPr lang="en-US" b="1" dirty="0"/>
              <a:t>Machine Translation:</a:t>
            </a:r>
            <a:r>
              <a:rPr lang="en-US" dirty="0"/>
              <a:t> Translating text from one language to another.</a:t>
            </a:r>
          </a:p>
          <a:p>
            <a:pPr lvl="1"/>
            <a:r>
              <a:rPr lang="en-US" b="1" dirty="0"/>
              <a:t>Text Summarization:</a:t>
            </a:r>
            <a:r>
              <a:rPr lang="en-US" dirty="0"/>
              <a:t> Generating concise summaries from long texts.</a:t>
            </a:r>
          </a:p>
          <a:p>
            <a:pPr lvl="1"/>
            <a:r>
              <a:rPr lang="en-US" b="1" dirty="0"/>
              <a:t>Speech-to-Text:</a:t>
            </a:r>
            <a:r>
              <a:rPr lang="en-US" dirty="0"/>
              <a:t> Converting speech audio into written text.</a:t>
            </a:r>
          </a:p>
          <a:p>
            <a:pPr lvl="1"/>
            <a:r>
              <a:rPr lang="en-US" b="1" dirty="0"/>
              <a:t>Image Captioning:</a:t>
            </a:r>
            <a:r>
              <a:rPr lang="en-US" dirty="0"/>
              <a:t> Describing the content of an image in natural language.</a:t>
            </a:r>
          </a:p>
          <a:p>
            <a:pPr lvl="1"/>
            <a:r>
              <a:rPr lang="en-US" b="1" dirty="0"/>
              <a:t>Dialogue Systems:</a:t>
            </a:r>
            <a:r>
              <a:rPr lang="en-US" dirty="0"/>
              <a:t> Generating responses in conversational agents or chatbots.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28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209E-C14F-42F4-A7F4-244444C0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Limitations</a:t>
            </a:r>
            <a:r>
              <a:rPr lang="en-US" dirty="0"/>
              <a:t> of Encoder Decoder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D2BAAB-22AE-4F2B-ACBE-79FCA20ED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6947"/>
            <a:ext cx="105156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:-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variable-length input and output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Encapsulates the input sequence into a meaningful latent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complex sequence-related tasks when combined with attention mechanisms.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Limitations: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/>
              <a:t>Fixed Context Vector (Without Attention):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Compressing all input sequence information into a fixed-size vector can lead to loss of information, especially for long sequences.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/>
              <a:t>Sequential Nature: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The decoder generates tokens step-by-step, making the process slower than parallelizable architectures (e.g., Transformers).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/>
              <a:t>Training Challenges: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Training encoder-decoder models can be computationally expensive, especially for long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A0E-8628-4122-ACD8-04F2FC0C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Encoder-Decoder with Attention: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8BCD-8ABE-4FFC-9559-2E263951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significant improvement to this architecture was the introduction of </a:t>
            </a:r>
            <a:r>
              <a:rPr lang="en-US" b="1" dirty="0"/>
              <a:t>attention mechanisms</a:t>
            </a:r>
            <a:r>
              <a:rPr lang="en-US" dirty="0"/>
              <a:t>, where the decoder dynamically focuses on relevant parts of the input sequence. This overcomes the limitation of relying on a single context vector.</a:t>
            </a:r>
          </a:p>
          <a:p>
            <a:r>
              <a:rPr lang="en-US" dirty="0"/>
              <a:t>For example, in </a:t>
            </a:r>
            <a:r>
              <a:rPr lang="en-US" b="1" dirty="0"/>
              <a:t>machine translation</a:t>
            </a:r>
            <a:r>
              <a:rPr lang="en-US" dirty="0"/>
              <a:t>, attention allows the model to focus on specific words in the input sentence while generating each word in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4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2873</Words>
  <Application>Microsoft Office PowerPoint</Application>
  <PresentationFormat>Widescreen</PresentationFormat>
  <Paragraphs>293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Seq2Seq Modeling</vt:lpstr>
      <vt:lpstr>Seq2Seq Modeling</vt:lpstr>
      <vt:lpstr>Encoder Decoder Architecture</vt:lpstr>
      <vt:lpstr>Key Components of Encoder Decoder </vt:lpstr>
      <vt:lpstr>How it works </vt:lpstr>
      <vt:lpstr>Application of Encoder Decoder </vt:lpstr>
      <vt:lpstr>Strengths and Limitations of Encoder Decoder </vt:lpstr>
      <vt:lpstr>Encoder-Decoder with Attention:</vt:lpstr>
      <vt:lpstr>Why Use Attention?</vt:lpstr>
      <vt:lpstr>How Attention Works:</vt:lpstr>
      <vt:lpstr>How Attention Works:</vt:lpstr>
      <vt:lpstr>How Attention Works:</vt:lpstr>
      <vt:lpstr>Visualization of Attention</vt:lpstr>
      <vt:lpstr>Attention Score Functions</vt:lpstr>
      <vt:lpstr>Attention Score Functions</vt:lpstr>
      <vt:lpstr>Benefits of Attention</vt:lpstr>
      <vt:lpstr>Applications of Encoder-Decoder with Attention</vt:lpstr>
      <vt:lpstr>Transformers: The Core Idea</vt:lpstr>
      <vt:lpstr>Key Features of Transformers</vt:lpstr>
      <vt:lpstr>Components of Transformers</vt:lpstr>
      <vt:lpstr>Components of Transformers</vt:lpstr>
      <vt:lpstr>Architecture Overview</vt:lpstr>
      <vt:lpstr>Key Innovations in Transformers</vt:lpstr>
      <vt:lpstr>Advantages of Transformers</vt:lpstr>
      <vt:lpstr>Applications</vt:lpstr>
      <vt:lpstr>Transformer-Based Models</vt:lpstr>
      <vt:lpstr>How Generative AI Models use transformer-based architecture. </vt:lpstr>
      <vt:lpstr>Core Components of Generative AI Models Using Transformers</vt:lpstr>
      <vt:lpstr>Steps in Generative AI Using Transformers</vt:lpstr>
      <vt:lpstr>Popular Generative AI Models Using Transformers</vt:lpstr>
      <vt:lpstr>Generative AI Workflow Using Transformers</vt:lpstr>
      <vt:lpstr>Advantages of Transformers in Generative AI</vt:lpstr>
      <vt:lpstr>Challenges</vt:lpstr>
      <vt:lpstr>Real-World Examples of Generative AI with Transformers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2024-11-19T05:32:32Z</dcterms:created>
  <dcterms:modified xsi:type="dcterms:W3CDTF">2024-11-19T14:04:12Z</dcterms:modified>
</cp:coreProperties>
</file>