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3" r:id="rId47"/>
    <p:sldId id="305" r:id="rId48"/>
    <p:sldId id="304" r:id="rId49"/>
    <p:sldId id="306" r:id="rId50"/>
    <p:sldId id="308" r:id="rId51"/>
    <p:sldId id="307"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152F-0619-4360-810D-C880402ED6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BF7C7F-2C19-4D47-8CE3-EDFBE1624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0D6A74-E299-4D45-BEED-D1F549097E1F}"/>
              </a:ext>
            </a:extLst>
          </p:cNvPr>
          <p:cNvSpPr>
            <a:spLocks noGrp="1"/>
          </p:cNvSpPr>
          <p:nvPr>
            <p:ph type="dt" sz="half" idx="10"/>
          </p:nvPr>
        </p:nvSpPr>
        <p:spPr/>
        <p:txBody>
          <a:bodyPr/>
          <a:lstStyle/>
          <a:p>
            <a:fld id="{0CCCC8DD-8634-4991-8E4B-9867E240C39D}" type="datetimeFigureOut">
              <a:rPr lang="en-IN" smtClean="0"/>
              <a:t>31-10-2024</a:t>
            </a:fld>
            <a:endParaRPr lang="en-IN"/>
          </a:p>
        </p:txBody>
      </p:sp>
      <p:sp>
        <p:nvSpPr>
          <p:cNvPr id="5" name="Footer Placeholder 4">
            <a:extLst>
              <a:ext uri="{FF2B5EF4-FFF2-40B4-BE49-F238E27FC236}">
                <a16:creationId xmlns:a16="http://schemas.microsoft.com/office/drawing/2014/main" id="{E9EAABFF-14A5-4075-AE57-64E6AF81AF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D4EC5-2993-4B34-8A7C-BDAEF4B22584}"/>
              </a:ext>
            </a:extLst>
          </p:cNvPr>
          <p:cNvSpPr>
            <a:spLocks noGrp="1"/>
          </p:cNvSpPr>
          <p:nvPr>
            <p:ph type="sldNum" sz="quarter" idx="12"/>
          </p:nvPr>
        </p:nvSpPr>
        <p:spPr/>
        <p:txBody>
          <a:bodyPr/>
          <a:lstStyle/>
          <a:p>
            <a:fld id="{280F38CD-9B39-46E2-A07F-33C854DC4742}" type="slidenum">
              <a:rPr lang="en-IN" smtClean="0"/>
              <a:t>‹#›</a:t>
            </a:fld>
            <a:endParaRPr lang="en-IN"/>
          </a:p>
        </p:txBody>
      </p:sp>
    </p:spTree>
    <p:extLst>
      <p:ext uri="{BB962C8B-B14F-4D97-AF65-F5344CB8AC3E}">
        <p14:creationId xmlns:p14="http://schemas.microsoft.com/office/powerpoint/2010/main" val="2091951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4E07-D822-4AE6-8668-8B0E69EA67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1FEC7A-2B22-4A5D-91A3-A3151E26A7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27A30-A92F-4962-AF7C-93FFB36B4DA5}"/>
              </a:ext>
            </a:extLst>
          </p:cNvPr>
          <p:cNvSpPr>
            <a:spLocks noGrp="1"/>
          </p:cNvSpPr>
          <p:nvPr>
            <p:ph type="dt" sz="half" idx="10"/>
          </p:nvPr>
        </p:nvSpPr>
        <p:spPr/>
        <p:txBody>
          <a:bodyPr/>
          <a:lstStyle/>
          <a:p>
            <a:fld id="{0CCCC8DD-8634-4991-8E4B-9867E240C39D}" type="datetimeFigureOut">
              <a:rPr lang="en-IN" smtClean="0"/>
              <a:t>31-10-2024</a:t>
            </a:fld>
            <a:endParaRPr lang="en-IN"/>
          </a:p>
        </p:txBody>
      </p:sp>
      <p:sp>
        <p:nvSpPr>
          <p:cNvPr id="5" name="Footer Placeholder 4">
            <a:extLst>
              <a:ext uri="{FF2B5EF4-FFF2-40B4-BE49-F238E27FC236}">
                <a16:creationId xmlns:a16="http://schemas.microsoft.com/office/drawing/2014/main" id="{6E754643-8C3D-4477-93D9-88A3B6FE97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3AEC1-ECBF-4177-BBE8-0C6E4E1D16EC}"/>
              </a:ext>
            </a:extLst>
          </p:cNvPr>
          <p:cNvSpPr>
            <a:spLocks noGrp="1"/>
          </p:cNvSpPr>
          <p:nvPr>
            <p:ph type="sldNum" sz="quarter" idx="12"/>
          </p:nvPr>
        </p:nvSpPr>
        <p:spPr/>
        <p:txBody>
          <a:bodyPr/>
          <a:lstStyle/>
          <a:p>
            <a:fld id="{280F38CD-9B39-46E2-A07F-33C854DC4742}" type="slidenum">
              <a:rPr lang="en-IN" smtClean="0"/>
              <a:t>‹#›</a:t>
            </a:fld>
            <a:endParaRPr lang="en-IN"/>
          </a:p>
        </p:txBody>
      </p:sp>
    </p:spTree>
    <p:extLst>
      <p:ext uri="{BB962C8B-B14F-4D97-AF65-F5344CB8AC3E}">
        <p14:creationId xmlns:p14="http://schemas.microsoft.com/office/powerpoint/2010/main" val="191665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6112BF-D8E1-4C60-9E70-E33A93D0DA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60CD13-B5DD-4845-B1C6-FD60794DF8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1C26F-0AB5-45B1-A49D-7ED22D2D0D06}"/>
              </a:ext>
            </a:extLst>
          </p:cNvPr>
          <p:cNvSpPr>
            <a:spLocks noGrp="1"/>
          </p:cNvSpPr>
          <p:nvPr>
            <p:ph type="dt" sz="half" idx="10"/>
          </p:nvPr>
        </p:nvSpPr>
        <p:spPr/>
        <p:txBody>
          <a:bodyPr/>
          <a:lstStyle/>
          <a:p>
            <a:fld id="{0CCCC8DD-8634-4991-8E4B-9867E240C39D}" type="datetimeFigureOut">
              <a:rPr lang="en-IN" smtClean="0"/>
              <a:t>31-10-2024</a:t>
            </a:fld>
            <a:endParaRPr lang="en-IN"/>
          </a:p>
        </p:txBody>
      </p:sp>
      <p:sp>
        <p:nvSpPr>
          <p:cNvPr id="5" name="Footer Placeholder 4">
            <a:extLst>
              <a:ext uri="{FF2B5EF4-FFF2-40B4-BE49-F238E27FC236}">
                <a16:creationId xmlns:a16="http://schemas.microsoft.com/office/drawing/2014/main" id="{CB8F29AF-DDD7-4AEE-BDEC-C80BD30CE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BC140-7FF8-4457-AEF0-111515156E15}"/>
              </a:ext>
            </a:extLst>
          </p:cNvPr>
          <p:cNvSpPr>
            <a:spLocks noGrp="1"/>
          </p:cNvSpPr>
          <p:nvPr>
            <p:ph type="sldNum" sz="quarter" idx="12"/>
          </p:nvPr>
        </p:nvSpPr>
        <p:spPr/>
        <p:txBody>
          <a:bodyPr/>
          <a:lstStyle/>
          <a:p>
            <a:fld id="{280F38CD-9B39-46E2-A07F-33C854DC4742}" type="slidenum">
              <a:rPr lang="en-IN" smtClean="0"/>
              <a:t>‹#›</a:t>
            </a:fld>
            <a:endParaRPr lang="en-IN"/>
          </a:p>
        </p:txBody>
      </p:sp>
    </p:spTree>
    <p:extLst>
      <p:ext uri="{BB962C8B-B14F-4D97-AF65-F5344CB8AC3E}">
        <p14:creationId xmlns:p14="http://schemas.microsoft.com/office/powerpoint/2010/main" val="421440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A9B4-395D-44FC-9846-C9411DEF5A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4382F3-491D-4218-A871-B03BEAE690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B97060-4A00-4082-9FA0-2448155528B1}"/>
              </a:ext>
            </a:extLst>
          </p:cNvPr>
          <p:cNvSpPr>
            <a:spLocks noGrp="1"/>
          </p:cNvSpPr>
          <p:nvPr>
            <p:ph type="dt" sz="half" idx="10"/>
          </p:nvPr>
        </p:nvSpPr>
        <p:spPr/>
        <p:txBody>
          <a:bodyPr/>
          <a:lstStyle/>
          <a:p>
            <a:fld id="{0CCCC8DD-8634-4991-8E4B-9867E240C39D}" type="datetimeFigureOut">
              <a:rPr lang="en-IN" smtClean="0"/>
              <a:t>31-10-2024</a:t>
            </a:fld>
            <a:endParaRPr lang="en-IN"/>
          </a:p>
        </p:txBody>
      </p:sp>
      <p:sp>
        <p:nvSpPr>
          <p:cNvPr id="5" name="Footer Placeholder 4">
            <a:extLst>
              <a:ext uri="{FF2B5EF4-FFF2-40B4-BE49-F238E27FC236}">
                <a16:creationId xmlns:a16="http://schemas.microsoft.com/office/drawing/2014/main" id="{92EE00FF-2E26-4183-9BD1-8CA7E2B9F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269250-E2D5-41F9-86F5-6FE4EFE05B57}"/>
              </a:ext>
            </a:extLst>
          </p:cNvPr>
          <p:cNvSpPr>
            <a:spLocks noGrp="1"/>
          </p:cNvSpPr>
          <p:nvPr>
            <p:ph type="sldNum" sz="quarter" idx="12"/>
          </p:nvPr>
        </p:nvSpPr>
        <p:spPr/>
        <p:txBody>
          <a:bodyPr/>
          <a:lstStyle/>
          <a:p>
            <a:fld id="{280F38CD-9B39-46E2-A07F-33C854DC4742}" type="slidenum">
              <a:rPr lang="en-IN" smtClean="0"/>
              <a:t>‹#›</a:t>
            </a:fld>
            <a:endParaRPr lang="en-IN"/>
          </a:p>
        </p:txBody>
      </p:sp>
    </p:spTree>
    <p:extLst>
      <p:ext uri="{BB962C8B-B14F-4D97-AF65-F5344CB8AC3E}">
        <p14:creationId xmlns:p14="http://schemas.microsoft.com/office/powerpoint/2010/main" val="201611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D178-6EDE-4679-856A-2E042CDEC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82DD59-FD75-4E1F-9EB8-93CA14E51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F2B349-9C14-4F6B-8DEC-D9C855971356}"/>
              </a:ext>
            </a:extLst>
          </p:cNvPr>
          <p:cNvSpPr>
            <a:spLocks noGrp="1"/>
          </p:cNvSpPr>
          <p:nvPr>
            <p:ph type="dt" sz="half" idx="10"/>
          </p:nvPr>
        </p:nvSpPr>
        <p:spPr/>
        <p:txBody>
          <a:bodyPr/>
          <a:lstStyle/>
          <a:p>
            <a:fld id="{0CCCC8DD-8634-4991-8E4B-9867E240C39D}" type="datetimeFigureOut">
              <a:rPr lang="en-IN" smtClean="0"/>
              <a:t>31-10-2024</a:t>
            </a:fld>
            <a:endParaRPr lang="en-IN"/>
          </a:p>
        </p:txBody>
      </p:sp>
      <p:sp>
        <p:nvSpPr>
          <p:cNvPr id="5" name="Footer Placeholder 4">
            <a:extLst>
              <a:ext uri="{FF2B5EF4-FFF2-40B4-BE49-F238E27FC236}">
                <a16:creationId xmlns:a16="http://schemas.microsoft.com/office/drawing/2014/main" id="{99EC4614-B39A-435F-A8F1-DE7230825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1537F6-C2CE-4FBE-AF14-1E21029762E9}"/>
              </a:ext>
            </a:extLst>
          </p:cNvPr>
          <p:cNvSpPr>
            <a:spLocks noGrp="1"/>
          </p:cNvSpPr>
          <p:nvPr>
            <p:ph type="sldNum" sz="quarter" idx="12"/>
          </p:nvPr>
        </p:nvSpPr>
        <p:spPr/>
        <p:txBody>
          <a:bodyPr/>
          <a:lstStyle/>
          <a:p>
            <a:fld id="{280F38CD-9B39-46E2-A07F-33C854DC4742}" type="slidenum">
              <a:rPr lang="en-IN" smtClean="0"/>
              <a:t>‹#›</a:t>
            </a:fld>
            <a:endParaRPr lang="en-IN"/>
          </a:p>
        </p:txBody>
      </p:sp>
    </p:spTree>
    <p:extLst>
      <p:ext uri="{BB962C8B-B14F-4D97-AF65-F5344CB8AC3E}">
        <p14:creationId xmlns:p14="http://schemas.microsoft.com/office/powerpoint/2010/main" val="1587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4F5D-34D5-41C6-A9C5-4CF7F764E6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D6439A-D132-469A-BD69-B7BC20CCC9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B2637D-3BAC-44DF-B227-31D4023045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7AE688-B44B-42E3-A1A8-0A6DFAE732E7}"/>
              </a:ext>
            </a:extLst>
          </p:cNvPr>
          <p:cNvSpPr>
            <a:spLocks noGrp="1"/>
          </p:cNvSpPr>
          <p:nvPr>
            <p:ph type="dt" sz="half" idx="10"/>
          </p:nvPr>
        </p:nvSpPr>
        <p:spPr/>
        <p:txBody>
          <a:bodyPr/>
          <a:lstStyle/>
          <a:p>
            <a:fld id="{0CCCC8DD-8634-4991-8E4B-9867E240C39D}" type="datetimeFigureOut">
              <a:rPr lang="en-IN" smtClean="0"/>
              <a:t>31-10-2024</a:t>
            </a:fld>
            <a:endParaRPr lang="en-IN"/>
          </a:p>
        </p:txBody>
      </p:sp>
      <p:sp>
        <p:nvSpPr>
          <p:cNvPr id="6" name="Footer Placeholder 5">
            <a:extLst>
              <a:ext uri="{FF2B5EF4-FFF2-40B4-BE49-F238E27FC236}">
                <a16:creationId xmlns:a16="http://schemas.microsoft.com/office/drawing/2014/main" id="{5357EA06-189B-4BD8-B378-30122A8890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58AB92-09F8-4A21-B047-D4F58708E3A1}"/>
              </a:ext>
            </a:extLst>
          </p:cNvPr>
          <p:cNvSpPr>
            <a:spLocks noGrp="1"/>
          </p:cNvSpPr>
          <p:nvPr>
            <p:ph type="sldNum" sz="quarter" idx="12"/>
          </p:nvPr>
        </p:nvSpPr>
        <p:spPr/>
        <p:txBody>
          <a:bodyPr/>
          <a:lstStyle/>
          <a:p>
            <a:fld id="{280F38CD-9B39-46E2-A07F-33C854DC4742}" type="slidenum">
              <a:rPr lang="en-IN" smtClean="0"/>
              <a:t>‹#›</a:t>
            </a:fld>
            <a:endParaRPr lang="en-IN"/>
          </a:p>
        </p:txBody>
      </p:sp>
    </p:spTree>
    <p:extLst>
      <p:ext uri="{BB962C8B-B14F-4D97-AF65-F5344CB8AC3E}">
        <p14:creationId xmlns:p14="http://schemas.microsoft.com/office/powerpoint/2010/main" val="371893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BDF8-B510-4202-B09D-F36A71C109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D42784-6530-4F8F-9517-AB699FA04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8ECC18-94CC-4060-A424-5FE2926CCF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411517-CCC9-4A35-AE32-6F903DD8FB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D22708-100F-443C-908C-D6BEA72CDB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C669FC-6789-414F-B023-E4DFCF327579}"/>
              </a:ext>
            </a:extLst>
          </p:cNvPr>
          <p:cNvSpPr>
            <a:spLocks noGrp="1"/>
          </p:cNvSpPr>
          <p:nvPr>
            <p:ph type="dt" sz="half" idx="10"/>
          </p:nvPr>
        </p:nvSpPr>
        <p:spPr/>
        <p:txBody>
          <a:bodyPr/>
          <a:lstStyle/>
          <a:p>
            <a:fld id="{0CCCC8DD-8634-4991-8E4B-9867E240C39D}" type="datetimeFigureOut">
              <a:rPr lang="en-IN" smtClean="0"/>
              <a:t>31-10-2024</a:t>
            </a:fld>
            <a:endParaRPr lang="en-IN"/>
          </a:p>
        </p:txBody>
      </p:sp>
      <p:sp>
        <p:nvSpPr>
          <p:cNvPr id="8" name="Footer Placeholder 7">
            <a:extLst>
              <a:ext uri="{FF2B5EF4-FFF2-40B4-BE49-F238E27FC236}">
                <a16:creationId xmlns:a16="http://schemas.microsoft.com/office/drawing/2014/main" id="{23B2725B-B2E4-4A0F-B6D6-E74463F8CF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4EABED-0F64-480B-A3EF-2BE0311261D9}"/>
              </a:ext>
            </a:extLst>
          </p:cNvPr>
          <p:cNvSpPr>
            <a:spLocks noGrp="1"/>
          </p:cNvSpPr>
          <p:nvPr>
            <p:ph type="sldNum" sz="quarter" idx="12"/>
          </p:nvPr>
        </p:nvSpPr>
        <p:spPr/>
        <p:txBody>
          <a:bodyPr/>
          <a:lstStyle/>
          <a:p>
            <a:fld id="{280F38CD-9B39-46E2-A07F-33C854DC4742}" type="slidenum">
              <a:rPr lang="en-IN" smtClean="0"/>
              <a:t>‹#›</a:t>
            </a:fld>
            <a:endParaRPr lang="en-IN"/>
          </a:p>
        </p:txBody>
      </p:sp>
    </p:spTree>
    <p:extLst>
      <p:ext uri="{BB962C8B-B14F-4D97-AF65-F5344CB8AC3E}">
        <p14:creationId xmlns:p14="http://schemas.microsoft.com/office/powerpoint/2010/main" val="28281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1DCC-232A-4986-9E00-6A178FC2B8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D71532-4D4D-434A-AEF4-6BE253C50E71}"/>
              </a:ext>
            </a:extLst>
          </p:cNvPr>
          <p:cNvSpPr>
            <a:spLocks noGrp="1"/>
          </p:cNvSpPr>
          <p:nvPr>
            <p:ph type="dt" sz="half" idx="10"/>
          </p:nvPr>
        </p:nvSpPr>
        <p:spPr/>
        <p:txBody>
          <a:bodyPr/>
          <a:lstStyle/>
          <a:p>
            <a:fld id="{0CCCC8DD-8634-4991-8E4B-9867E240C39D}" type="datetimeFigureOut">
              <a:rPr lang="en-IN" smtClean="0"/>
              <a:t>31-10-2024</a:t>
            </a:fld>
            <a:endParaRPr lang="en-IN"/>
          </a:p>
        </p:txBody>
      </p:sp>
      <p:sp>
        <p:nvSpPr>
          <p:cNvPr id="4" name="Footer Placeholder 3">
            <a:extLst>
              <a:ext uri="{FF2B5EF4-FFF2-40B4-BE49-F238E27FC236}">
                <a16:creationId xmlns:a16="http://schemas.microsoft.com/office/drawing/2014/main" id="{F9A41303-4115-430B-BF70-25B87DB825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02A93C-80BD-4CFC-9390-2D134DA650AF}"/>
              </a:ext>
            </a:extLst>
          </p:cNvPr>
          <p:cNvSpPr>
            <a:spLocks noGrp="1"/>
          </p:cNvSpPr>
          <p:nvPr>
            <p:ph type="sldNum" sz="quarter" idx="12"/>
          </p:nvPr>
        </p:nvSpPr>
        <p:spPr/>
        <p:txBody>
          <a:bodyPr/>
          <a:lstStyle/>
          <a:p>
            <a:fld id="{280F38CD-9B39-46E2-A07F-33C854DC4742}" type="slidenum">
              <a:rPr lang="en-IN" smtClean="0"/>
              <a:t>‹#›</a:t>
            </a:fld>
            <a:endParaRPr lang="en-IN"/>
          </a:p>
        </p:txBody>
      </p:sp>
    </p:spTree>
    <p:extLst>
      <p:ext uri="{BB962C8B-B14F-4D97-AF65-F5344CB8AC3E}">
        <p14:creationId xmlns:p14="http://schemas.microsoft.com/office/powerpoint/2010/main" val="201053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FF6C99-B3FD-4DF1-A8EC-50AE3469FE03}"/>
              </a:ext>
            </a:extLst>
          </p:cNvPr>
          <p:cNvSpPr>
            <a:spLocks noGrp="1"/>
          </p:cNvSpPr>
          <p:nvPr>
            <p:ph type="dt" sz="half" idx="10"/>
          </p:nvPr>
        </p:nvSpPr>
        <p:spPr/>
        <p:txBody>
          <a:bodyPr/>
          <a:lstStyle/>
          <a:p>
            <a:fld id="{0CCCC8DD-8634-4991-8E4B-9867E240C39D}" type="datetimeFigureOut">
              <a:rPr lang="en-IN" smtClean="0"/>
              <a:t>31-10-2024</a:t>
            </a:fld>
            <a:endParaRPr lang="en-IN"/>
          </a:p>
        </p:txBody>
      </p:sp>
      <p:sp>
        <p:nvSpPr>
          <p:cNvPr id="3" name="Footer Placeholder 2">
            <a:extLst>
              <a:ext uri="{FF2B5EF4-FFF2-40B4-BE49-F238E27FC236}">
                <a16:creationId xmlns:a16="http://schemas.microsoft.com/office/drawing/2014/main" id="{7D8EE712-5223-4B06-85BF-44A5C2C08B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D320BE-650C-4DB2-9457-683905FD1A2E}"/>
              </a:ext>
            </a:extLst>
          </p:cNvPr>
          <p:cNvSpPr>
            <a:spLocks noGrp="1"/>
          </p:cNvSpPr>
          <p:nvPr>
            <p:ph type="sldNum" sz="quarter" idx="12"/>
          </p:nvPr>
        </p:nvSpPr>
        <p:spPr/>
        <p:txBody>
          <a:bodyPr/>
          <a:lstStyle/>
          <a:p>
            <a:fld id="{280F38CD-9B39-46E2-A07F-33C854DC4742}" type="slidenum">
              <a:rPr lang="en-IN" smtClean="0"/>
              <a:t>‹#›</a:t>
            </a:fld>
            <a:endParaRPr lang="en-IN"/>
          </a:p>
        </p:txBody>
      </p:sp>
    </p:spTree>
    <p:extLst>
      <p:ext uri="{BB962C8B-B14F-4D97-AF65-F5344CB8AC3E}">
        <p14:creationId xmlns:p14="http://schemas.microsoft.com/office/powerpoint/2010/main" val="389128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5637-0D04-4850-BCEF-A74640861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92A908-501F-400D-A8D4-6A9A8174D6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FD30E0-F9DD-450A-86E8-7FD151375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15DB00-B218-4431-AA71-E25A01502863}"/>
              </a:ext>
            </a:extLst>
          </p:cNvPr>
          <p:cNvSpPr>
            <a:spLocks noGrp="1"/>
          </p:cNvSpPr>
          <p:nvPr>
            <p:ph type="dt" sz="half" idx="10"/>
          </p:nvPr>
        </p:nvSpPr>
        <p:spPr/>
        <p:txBody>
          <a:bodyPr/>
          <a:lstStyle/>
          <a:p>
            <a:fld id="{0CCCC8DD-8634-4991-8E4B-9867E240C39D}" type="datetimeFigureOut">
              <a:rPr lang="en-IN" smtClean="0"/>
              <a:t>31-10-2024</a:t>
            </a:fld>
            <a:endParaRPr lang="en-IN"/>
          </a:p>
        </p:txBody>
      </p:sp>
      <p:sp>
        <p:nvSpPr>
          <p:cNvPr id="6" name="Footer Placeholder 5">
            <a:extLst>
              <a:ext uri="{FF2B5EF4-FFF2-40B4-BE49-F238E27FC236}">
                <a16:creationId xmlns:a16="http://schemas.microsoft.com/office/drawing/2014/main" id="{DEE88D27-AC5B-4882-B638-AB2254CC65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87D234-E808-465E-8A02-84986F79F8E7}"/>
              </a:ext>
            </a:extLst>
          </p:cNvPr>
          <p:cNvSpPr>
            <a:spLocks noGrp="1"/>
          </p:cNvSpPr>
          <p:nvPr>
            <p:ph type="sldNum" sz="quarter" idx="12"/>
          </p:nvPr>
        </p:nvSpPr>
        <p:spPr/>
        <p:txBody>
          <a:bodyPr/>
          <a:lstStyle/>
          <a:p>
            <a:fld id="{280F38CD-9B39-46E2-A07F-33C854DC4742}" type="slidenum">
              <a:rPr lang="en-IN" smtClean="0"/>
              <a:t>‹#›</a:t>
            </a:fld>
            <a:endParaRPr lang="en-IN"/>
          </a:p>
        </p:txBody>
      </p:sp>
    </p:spTree>
    <p:extLst>
      <p:ext uri="{BB962C8B-B14F-4D97-AF65-F5344CB8AC3E}">
        <p14:creationId xmlns:p14="http://schemas.microsoft.com/office/powerpoint/2010/main" val="247426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7037-A29A-431E-B977-A663CCE33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BD97D0-E2C5-4B90-BADC-BA8451D7B9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1B0ABD-BA05-44EB-9DF0-E2F054373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CF3BD5-D7DA-445C-A41F-B0D005EBCEFC}"/>
              </a:ext>
            </a:extLst>
          </p:cNvPr>
          <p:cNvSpPr>
            <a:spLocks noGrp="1"/>
          </p:cNvSpPr>
          <p:nvPr>
            <p:ph type="dt" sz="half" idx="10"/>
          </p:nvPr>
        </p:nvSpPr>
        <p:spPr/>
        <p:txBody>
          <a:bodyPr/>
          <a:lstStyle/>
          <a:p>
            <a:fld id="{0CCCC8DD-8634-4991-8E4B-9867E240C39D}" type="datetimeFigureOut">
              <a:rPr lang="en-IN" smtClean="0"/>
              <a:t>31-10-2024</a:t>
            </a:fld>
            <a:endParaRPr lang="en-IN"/>
          </a:p>
        </p:txBody>
      </p:sp>
      <p:sp>
        <p:nvSpPr>
          <p:cNvPr id="6" name="Footer Placeholder 5">
            <a:extLst>
              <a:ext uri="{FF2B5EF4-FFF2-40B4-BE49-F238E27FC236}">
                <a16:creationId xmlns:a16="http://schemas.microsoft.com/office/drawing/2014/main" id="{F50890FA-139E-4F68-A96F-DFA6EA6611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D31040-A030-4388-A86C-1B47DB842BF8}"/>
              </a:ext>
            </a:extLst>
          </p:cNvPr>
          <p:cNvSpPr>
            <a:spLocks noGrp="1"/>
          </p:cNvSpPr>
          <p:nvPr>
            <p:ph type="sldNum" sz="quarter" idx="12"/>
          </p:nvPr>
        </p:nvSpPr>
        <p:spPr/>
        <p:txBody>
          <a:bodyPr/>
          <a:lstStyle/>
          <a:p>
            <a:fld id="{280F38CD-9B39-46E2-A07F-33C854DC4742}" type="slidenum">
              <a:rPr lang="en-IN" smtClean="0"/>
              <a:t>‹#›</a:t>
            </a:fld>
            <a:endParaRPr lang="en-IN"/>
          </a:p>
        </p:txBody>
      </p:sp>
    </p:spTree>
    <p:extLst>
      <p:ext uri="{BB962C8B-B14F-4D97-AF65-F5344CB8AC3E}">
        <p14:creationId xmlns:p14="http://schemas.microsoft.com/office/powerpoint/2010/main" val="3197730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C2A19-E557-4DE5-B376-52B212EAA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35BA7B-8231-4E10-86A7-6959EDBC1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C2D0F-6C84-4B75-B06A-29E8ADC37B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CC8DD-8634-4991-8E4B-9867E240C39D}" type="datetimeFigureOut">
              <a:rPr lang="en-IN" smtClean="0"/>
              <a:t>31-10-2024</a:t>
            </a:fld>
            <a:endParaRPr lang="en-IN"/>
          </a:p>
        </p:txBody>
      </p:sp>
      <p:sp>
        <p:nvSpPr>
          <p:cNvPr id="5" name="Footer Placeholder 4">
            <a:extLst>
              <a:ext uri="{FF2B5EF4-FFF2-40B4-BE49-F238E27FC236}">
                <a16:creationId xmlns:a16="http://schemas.microsoft.com/office/drawing/2014/main" id="{A9462327-F73A-4A29-BE75-4A4C6411D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C8D9A5-7A69-40A9-A677-44C6905B2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F38CD-9B39-46E2-A07F-33C854DC4742}" type="slidenum">
              <a:rPr lang="en-IN" smtClean="0"/>
              <a:t>‹#›</a:t>
            </a:fld>
            <a:endParaRPr lang="en-IN"/>
          </a:p>
        </p:txBody>
      </p:sp>
    </p:spTree>
    <p:extLst>
      <p:ext uri="{BB962C8B-B14F-4D97-AF65-F5344CB8AC3E}">
        <p14:creationId xmlns:p14="http://schemas.microsoft.com/office/powerpoint/2010/main" val="3379060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A062-3D2C-49A6-9E3F-2875E0B3BE23}"/>
              </a:ext>
            </a:extLst>
          </p:cNvPr>
          <p:cNvSpPr>
            <a:spLocks noGrp="1"/>
          </p:cNvSpPr>
          <p:nvPr>
            <p:ph type="ctrTitle"/>
          </p:nvPr>
        </p:nvSpPr>
        <p:spPr/>
        <p:txBody>
          <a:bodyPr/>
          <a:lstStyle/>
          <a:p>
            <a:r>
              <a:rPr lang="en-US" dirty="0"/>
              <a:t>World of AI</a:t>
            </a:r>
            <a:endParaRPr lang="en-IN" dirty="0"/>
          </a:p>
        </p:txBody>
      </p:sp>
      <p:sp>
        <p:nvSpPr>
          <p:cNvPr id="3" name="Subtitle 2">
            <a:extLst>
              <a:ext uri="{FF2B5EF4-FFF2-40B4-BE49-F238E27FC236}">
                <a16:creationId xmlns:a16="http://schemas.microsoft.com/office/drawing/2014/main" id="{541F6E66-101C-4252-AB28-9B9414A4645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04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5A50-EBF9-41C0-A8CB-7CE9003E3BBD}"/>
              </a:ext>
            </a:extLst>
          </p:cNvPr>
          <p:cNvSpPr>
            <a:spLocks noGrp="1"/>
          </p:cNvSpPr>
          <p:nvPr>
            <p:ph type="title"/>
          </p:nvPr>
        </p:nvSpPr>
        <p:spPr/>
        <p:txBody>
          <a:bodyPr/>
          <a:lstStyle/>
          <a:p>
            <a:r>
              <a:rPr lang="en-IN" dirty="0"/>
              <a:t>1. Production Systems</a:t>
            </a:r>
          </a:p>
        </p:txBody>
      </p:sp>
      <p:sp>
        <p:nvSpPr>
          <p:cNvPr id="3" name="Content Placeholder 2">
            <a:extLst>
              <a:ext uri="{FF2B5EF4-FFF2-40B4-BE49-F238E27FC236}">
                <a16:creationId xmlns:a16="http://schemas.microsoft.com/office/drawing/2014/main" id="{CCE21637-F737-4506-882A-D60FBE485820}"/>
              </a:ext>
            </a:extLst>
          </p:cNvPr>
          <p:cNvSpPr>
            <a:spLocks noGrp="1"/>
          </p:cNvSpPr>
          <p:nvPr>
            <p:ph idx="1"/>
          </p:nvPr>
        </p:nvSpPr>
        <p:spPr/>
        <p:txBody>
          <a:bodyPr>
            <a:normAutofit/>
          </a:bodyPr>
          <a:lstStyle/>
          <a:p>
            <a:r>
              <a:rPr lang="en-IN" dirty="0"/>
              <a:t>These are the simplest form of rule-based systems, where rules are defined as </a:t>
            </a:r>
            <a:r>
              <a:rPr lang="en-IN" b="1" dirty="0"/>
              <a:t>if-then</a:t>
            </a:r>
            <a:r>
              <a:rPr lang="en-IN" dirty="0"/>
              <a:t> (production) rules. They apply these rules in sequence to reach a conclusion or perform actions.</a:t>
            </a:r>
          </a:p>
          <a:p>
            <a:r>
              <a:rPr lang="en-IN" b="1" dirty="0"/>
              <a:t>Components:</a:t>
            </a:r>
            <a:endParaRPr lang="en-IN" dirty="0"/>
          </a:p>
          <a:p>
            <a:pPr lvl="1"/>
            <a:r>
              <a:rPr lang="en-IN" b="1" dirty="0"/>
              <a:t>Rule Base:</a:t>
            </a:r>
            <a:r>
              <a:rPr lang="en-IN" dirty="0"/>
              <a:t> Contains a set of predefined rules.</a:t>
            </a:r>
          </a:p>
          <a:p>
            <a:pPr lvl="1"/>
            <a:r>
              <a:rPr lang="en-IN" b="1" dirty="0"/>
              <a:t>Working Memory:</a:t>
            </a:r>
            <a:r>
              <a:rPr lang="en-IN" dirty="0"/>
              <a:t> Stores the current state or facts of the system.</a:t>
            </a:r>
          </a:p>
          <a:p>
            <a:pPr lvl="1"/>
            <a:r>
              <a:rPr lang="en-IN" b="1" dirty="0"/>
              <a:t>Inference Engine:</a:t>
            </a:r>
            <a:r>
              <a:rPr lang="en-IN" dirty="0"/>
              <a:t> Applies the rules from the rule base to the facts in the working memory to derive new information or perform actions.</a:t>
            </a:r>
          </a:p>
          <a:p>
            <a:r>
              <a:rPr lang="en-IN" b="1" dirty="0"/>
              <a:t>Example:</a:t>
            </a:r>
            <a:r>
              <a:rPr lang="en-IN" dirty="0"/>
              <a:t> Automated decision-making systems, workflow automation tools.</a:t>
            </a:r>
          </a:p>
          <a:p>
            <a:endParaRPr lang="en-IN" dirty="0"/>
          </a:p>
        </p:txBody>
      </p:sp>
    </p:spTree>
    <p:extLst>
      <p:ext uri="{BB962C8B-B14F-4D97-AF65-F5344CB8AC3E}">
        <p14:creationId xmlns:p14="http://schemas.microsoft.com/office/powerpoint/2010/main" val="76559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1EA5-9A5A-485C-B4B0-AC078322405C}"/>
              </a:ext>
            </a:extLst>
          </p:cNvPr>
          <p:cNvSpPr>
            <a:spLocks noGrp="1"/>
          </p:cNvSpPr>
          <p:nvPr>
            <p:ph type="title"/>
          </p:nvPr>
        </p:nvSpPr>
        <p:spPr/>
        <p:txBody>
          <a:bodyPr/>
          <a:lstStyle/>
          <a:p>
            <a:r>
              <a:rPr lang="en-IN" dirty="0"/>
              <a:t>2. Decision Trees</a:t>
            </a:r>
          </a:p>
        </p:txBody>
      </p:sp>
      <p:sp>
        <p:nvSpPr>
          <p:cNvPr id="3" name="Content Placeholder 2">
            <a:extLst>
              <a:ext uri="{FF2B5EF4-FFF2-40B4-BE49-F238E27FC236}">
                <a16:creationId xmlns:a16="http://schemas.microsoft.com/office/drawing/2014/main" id="{69F34474-11A2-4C67-9872-62E1D75BB7CE}"/>
              </a:ext>
            </a:extLst>
          </p:cNvPr>
          <p:cNvSpPr>
            <a:spLocks noGrp="1"/>
          </p:cNvSpPr>
          <p:nvPr>
            <p:ph idx="1"/>
          </p:nvPr>
        </p:nvSpPr>
        <p:spPr/>
        <p:txBody>
          <a:bodyPr/>
          <a:lstStyle/>
          <a:p>
            <a:r>
              <a:rPr lang="en-IN" dirty="0"/>
              <a:t>Rule-based systems can also be represented as decision trees, where each node in the tree represents a decision or test, and the branches represent the possible outcomes or rules to follow based on the decision.</a:t>
            </a:r>
          </a:p>
          <a:p>
            <a:r>
              <a:rPr lang="en-IN" b="1" dirty="0"/>
              <a:t>Example:</a:t>
            </a:r>
            <a:r>
              <a:rPr lang="en-IN" dirty="0"/>
              <a:t> Customer service systems that guide users through a series of questions and answers to troubleshoot problems.</a:t>
            </a:r>
          </a:p>
          <a:p>
            <a:endParaRPr lang="en-IN" dirty="0"/>
          </a:p>
        </p:txBody>
      </p:sp>
    </p:spTree>
    <p:extLst>
      <p:ext uri="{BB962C8B-B14F-4D97-AF65-F5344CB8AC3E}">
        <p14:creationId xmlns:p14="http://schemas.microsoft.com/office/powerpoint/2010/main" val="53846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9641-6DA6-430A-97CF-78012BA82874}"/>
              </a:ext>
            </a:extLst>
          </p:cNvPr>
          <p:cNvSpPr>
            <a:spLocks noGrp="1"/>
          </p:cNvSpPr>
          <p:nvPr>
            <p:ph type="title"/>
          </p:nvPr>
        </p:nvSpPr>
        <p:spPr/>
        <p:txBody>
          <a:bodyPr>
            <a:normAutofit fontScale="90000"/>
          </a:bodyPr>
          <a:lstStyle/>
          <a:p>
            <a:r>
              <a:rPr lang="en-IN" dirty="0"/>
              <a:t>3. Business Rule Management Systems (BRMS)</a:t>
            </a:r>
            <a:br>
              <a:rPr lang="en-IN" dirty="0"/>
            </a:br>
            <a:endParaRPr lang="en-IN" dirty="0"/>
          </a:p>
        </p:txBody>
      </p:sp>
      <p:sp>
        <p:nvSpPr>
          <p:cNvPr id="3" name="Content Placeholder 2">
            <a:extLst>
              <a:ext uri="{FF2B5EF4-FFF2-40B4-BE49-F238E27FC236}">
                <a16:creationId xmlns:a16="http://schemas.microsoft.com/office/drawing/2014/main" id="{32B95F93-AD6B-47C3-BAF7-01D63B451FAE}"/>
              </a:ext>
            </a:extLst>
          </p:cNvPr>
          <p:cNvSpPr>
            <a:spLocks noGrp="1"/>
          </p:cNvSpPr>
          <p:nvPr>
            <p:ph idx="1"/>
          </p:nvPr>
        </p:nvSpPr>
        <p:spPr/>
        <p:txBody>
          <a:bodyPr/>
          <a:lstStyle/>
          <a:p>
            <a:r>
              <a:rPr lang="en-IN" dirty="0"/>
              <a:t>These are rule-based systems designed to manage and execute business rules. They allow businesses to separate business logic (rules) from the core application code, making it easier to modify and update rules without changing the code.</a:t>
            </a:r>
          </a:p>
          <a:p>
            <a:r>
              <a:rPr lang="en-IN" b="1" dirty="0"/>
              <a:t>Example:</a:t>
            </a:r>
            <a:r>
              <a:rPr lang="en-IN" dirty="0"/>
              <a:t> Systems for managing compliance rules, financial transaction processing, loan approval systems.</a:t>
            </a:r>
          </a:p>
          <a:p>
            <a:endParaRPr lang="en-IN" dirty="0"/>
          </a:p>
        </p:txBody>
      </p:sp>
    </p:spTree>
    <p:extLst>
      <p:ext uri="{BB962C8B-B14F-4D97-AF65-F5344CB8AC3E}">
        <p14:creationId xmlns:p14="http://schemas.microsoft.com/office/powerpoint/2010/main" val="22911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FC6A-FA9F-4E1E-AD58-AF082ED82EE8}"/>
              </a:ext>
            </a:extLst>
          </p:cNvPr>
          <p:cNvSpPr>
            <a:spLocks noGrp="1"/>
          </p:cNvSpPr>
          <p:nvPr>
            <p:ph type="title"/>
          </p:nvPr>
        </p:nvSpPr>
        <p:spPr/>
        <p:txBody>
          <a:bodyPr/>
          <a:lstStyle/>
          <a:p>
            <a:r>
              <a:rPr lang="en-IN" dirty="0"/>
              <a:t>4. Constraint-Based Systems</a:t>
            </a:r>
            <a:br>
              <a:rPr lang="en-IN" dirty="0"/>
            </a:br>
            <a:endParaRPr lang="en-IN" dirty="0"/>
          </a:p>
        </p:txBody>
      </p:sp>
      <p:sp>
        <p:nvSpPr>
          <p:cNvPr id="3" name="Content Placeholder 2">
            <a:extLst>
              <a:ext uri="{FF2B5EF4-FFF2-40B4-BE49-F238E27FC236}">
                <a16:creationId xmlns:a16="http://schemas.microsoft.com/office/drawing/2014/main" id="{6CBFEC1B-197F-44E1-BE55-ED7E1C8338A9}"/>
              </a:ext>
            </a:extLst>
          </p:cNvPr>
          <p:cNvSpPr>
            <a:spLocks noGrp="1"/>
          </p:cNvSpPr>
          <p:nvPr>
            <p:ph idx="1"/>
          </p:nvPr>
        </p:nvSpPr>
        <p:spPr/>
        <p:txBody>
          <a:bodyPr/>
          <a:lstStyle/>
          <a:p>
            <a:r>
              <a:rPr lang="en-IN" dirty="0"/>
              <a:t>These systems solve problems by applying a set of constraints (rules) to find solutions. They are often used in scheduling, resource allocation, or configuration problems.</a:t>
            </a:r>
          </a:p>
          <a:p>
            <a:r>
              <a:rPr lang="en-IN" b="1" dirty="0"/>
              <a:t>Example:</a:t>
            </a:r>
            <a:r>
              <a:rPr lang="en-IN" dirty="0"/>
              <a:t> Systems that assign employees to shifts or schedule tasks based on constraints like availability, skills, and workload.</a:t>
            </a:r>
          </a:p>
          <a:p>
            <a:endParaRPr lang="en-IN" dirty="0"/>
          </a:p>
        </p:txBody>
      </p:sp>
    </p:spTree>
    <p:extLst>
      <p:ext uri="{BB962C8B-B14F-4D97-AF65-F5344CB8AC3E}">
        <p14:creationId xmlns:p14="http://schemas.microsoft.com/office/powerpoint/2010/main" val="191126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4ADC-4A34-4184-A528-96A924893F0A}"/>
              </a:ext>
            </a:extLst>
          </p:cNvPr>
          <p:cNvSpPr>
            <a:spLocks noGrp="1"/>
          </p:cNvSpPr>
          <p:nvPr>
            <p:ph type="title"/>
          </p:nvPr>
        </p:nvSpPr>
        <p:spPr/>
        <p:txBody>
          <a:bodyPr/>
          <a:lstStyle/>
          <a:p>
            <a:r>
              <a:rPr lang="en-IN" dirty="0"/>
              <a:t>5. Expert Rule-Based Systems</a:t>
            </a:r>
            <a:br>
              <a:rPr lang="en-IN" dirty="0"/>
            </a:br>
            <a:endParaRPr lang="en-IN" dirty="0"/>
          </a:p>
        </p:txBody>
      </p:sp>
      <p:sp>
        <p:nvSpPr>
          <p:cNvPr id="3" name="Content Placeholder 2">
            <a:extLst>
              <a:ext uri="{FF2B5EF4-FFF2-40B4-BE49-F238E27FC236}">
                <a16:creationId xmlns:a16="http://schemas.microsoft.com/office/drawing/2014/main" id="{ADB501DB-1B49-4270-B3CA-FF9DE6FE8852}"/>
              </a:ext>
            </a:extLst>
          </p:cNvPr>
          <p:cNvSpPr>
            <a:spLocks noGrp="1"/>
          </p:cNvSpPr>
          <p:nvPr>
            <p:ph idx="1"/>
          </p:nvPr>
        </p:nvSpPr>
        <p:spPr/>
        <p:txBody>
          <a:bodyPr/>
          <a:lstStyle/>
          <a:p>
            <a:r>
              <a:rPr lang="en-IN" dirty="0"/>
              <a:t>These systems combine rule-based reasoning with domain-specific expertise. They may include large rule sets derived from human experts and typically handle more complex tasks than basic rule-based systems.</a:t>
            </a:r>
          </a:p>
          <a:p>
            <a:r>
              <a:rPr lang="en-IN" b="1" dirty="0"/>
              <a:t>Example:</a:t>
            </a:r>
            <a:r>
              <a:rPr lang="en-IN" dirty="0"/>
              <a:t> Systems used for credit scoring, fraud detection, or complex decision-making processes.</a:t>
            </a:r>
          </a:p>
          <a:p>
            <a:endParaRPr lang="en-IN" dirty="0"/>
          </a:p>
        </p:txBody>
      </p:sp>
    </p:spTree>
    <p:extLst>
      <p:ext uri="{BB962C8B-B14F-4D97-AF65-F5344CB8AC3E}">
        <p14:creationId xmlns:p14="http://schemas.microsoft.com/office/powerpoint/2010/main" val="808195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2A5A-F77D-49E2-A877-8DC1C5053977}"/>
              </a:ext>
            </a:extLst>
          </p:cNvPr>
          <p:cNvSpPr>
            <a:spLocks noGrp="1"/>
          </p:cNvSpPr>
          <p:nvPr>
            <p:ph type="title"/>
          </p:nvPr>
        </p:nvSpPr>
        <p:spPr/>
        <p:txBody>
          <a:bodyPr/>
          <a:lstStyle/>
          <a:p>
            <a:r>
              <a:rPr lang="en-US" b="1" dirty="0"/>
              <a:t>Machine Learning based systems</a:t>
            </a:r>
            <a:endParaRPr lang="en-IN" dirty="0"/>
          </a:p>
        </p:txBody>
      </p:sp>
      <p:sp>
        <p:nvSpPr>
          <p:cNvPr id="3" name="Content Placeholder 2">
            <a:extLst>
              <a:ext uri="{FF2B5EF4-FFF2-40B4-BE49-F238E27FC236}">
                <a16:creationId xmlns:a16="http://schemas.microsoft.com/office/drawing/2014/main" id="{1C707639-2858-4D4D-922B-D583DC8B7CB3}"/>
              </a:ext>
            </a:extLst>
          </p:cNvPr>
          <p:cNvSpPr>
            <a:spLocks noGrp="1"/>
          </p:cNvSpPr>
          <p:nvPr>
            <p:ph idx="1"/>
          </p:nvPr>
        </p:nvSpPr>
        <p:spPr/>
        <p:txBody>
          <a:bodyPr/>
          <a:lstStyle/>
          <a:p>
            <a:r>
              <a:rPr lang="en-US" dirty="0"/>
              <a:t>Machine Learning (ML) is a subset of artificial intelligence (AI) that enables computers to learn from and make predictions or decisions based on data. Rather than being explicitly programmed to perform a task, a machine learning model uses algorithms to find patterns within data and improve its performance over time as it is exposed to more data.</a:t>
            </a:r>
          </a:p>
          <a:p>
            <a:endParaRPr lang="en-IN" dirty="0"/>
          </a:p>
        </p:txBody>
      </p:sp>
    </p:spTree>
    <p:extLst>
      <p:ext uri="{BB962C8B-B14F-4D97-AF65-F5344CB8AC3E}">
        <p14:creationId xmlns:p14="http://schemas.microsoft.com/office/powerpoint/2010/main" val="1743648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55E3-A805-4873-B7D4-CB811B858768}"/>
              </a:ext>
            </a:extLst>
          </p:cNvPr>
          <p:cNvSpPr>
            <a:spLocks noGrp="1"/>
          </p:cNvSpPr>
          <p:nvPr>
            <p:ph type="title"/>
          </p:nvPr>
        </p:nvSpPr>
        <p:spPr/>
        <p:txBody>
          <a:bodyPr/>
          <a:lstStyle/>
          <a:p>
            <a:r>
              <a:rPr lang="en-US" dirty="0"/>
              <a:t>Key Aspects of Machine Learning</a:t>
            </a:r>
            <a:endParaRPr lang="en-IN" dirty="0"/>
          </a:p>
        </p:txBody>
      </p:sp>
      <p:sp>
        <p:nvSpPr>
          <p:cNvPr id="4" name="Rectangle 1">
            <a:extLst>
              <a:ext uri="{FF2B5EF4-FFF2-40B4-BE49-F238E27FC236}">
                <a16:creationId xmlns:a16="http://schemas.microsoft.com/office/drawing/2014/main" id="{4FB9338D-0C16-44AE-BC26-CA524F4B17EE}"/>
              </a:ext>
            </a:extLst>
          </p:cNvPr>
          <p:cNvSpPr>
            <a:spLocks noGrp="1" noChangeArrowheads="1"/>
          </p:cNvSpPr>
          <p:nvPr>
            <p:ph idx="1"/>
          </p:nvPr>
        </p:nvSpPr>
        <p:spPr bwMode="auto">
          <a:xfrm>
            <a:off x="838200" y="2139246"/>
            <a:ext cx="10515600"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Algorithms</a:t>
            </a:r>
            <a:r>
              <a:rPr kumimoji="0" lang="en-US" altLang="en-US" sz="1800" b="0" i="0" u="none" strike="noStrike" cap="none" normalizeH="0" baseline="0" dirty="0">
                <a:ln>
                  <a:noFill/>
                </a:ln>
                <a:solidFill>
                  <a:schemeClr val="tx1"/>
                </a:solidFill>
                <a:effectLst/>
                <a:latin typeface="Arial" panose="020B0604020202020204" pitchFamily="34" charset="0"/>
              </a:rPr>
              <a:t>: ML relies on various algorithms, such as decision trees, neural networks, and support vector machines, to identify patterns or relationships within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and Testing</a:t>
            </a:r>
            <a:r>
              <a:rPr kumimoji="0" lang="en-US" altLang="en-US" sz="1800" b="0" i="0" u="none" strike="noStrike" cap="none" normalizeH="0" baseline="0" dirty="0">
                <a:ln>
                  <a:noFill/>
                </a:ln>
                <a:solidFill>
                  <a:schemeClr val="tx1"/>
                </a:solidFill>
                <a:effectLst/>
                <a:latin typeface="Arial" panose="020B0604020202020204" pitchFamily="34" charset="0"/>
              </a:rPr>
              <a:t>: ML models are trained on historical data to learn patterns, then tested on new data to validate their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Types of Learning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Supervised Learning</a:t>
            </a:r>
            <a:r>
              <a:rPr kumimoji="0" lang="en-US" altLang="en-US" sz="1400" b="0" i="0" u="none" strike="noStrike" cap="none" normalizeH="0" baseline="0" dirty="0">
                <a:ln>
                  <a:noFill/>
                </a:ln>
                <a:solidFill>
                  <a:schemeClr val="tx1"/>
                </a:solidFill>
                <a:effectLst/>
                <a:latin typeface="Arial" panose="020B0604020202020204" pitchFamily="34" charset="0"/>
              </a:rPr>
              <a:t>: The model learns from labeled data, meaning each input has an associated correct output (e.g., image classification).</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Unsupervised Learning</a:t>
            </a:r>
            <a:r>
              <a:rPr kumimoji="0" lang="en-US" altLang="en-US" sz="1400" b="0" i="0" u="none" strike="noStrike" cap="none" normalizeH="0" baseline="0" dirty="0">
                <a:ln>
                  <a:noFill/>
                </a:ln>
                <a:solidFill>
                  <a:schemeClr val="tx1"/>
                </a:solidFill>
                <a:effectLst/>
                <a:latin typeface="Arial" panose="020B0604020202020204" pitchFamily="34" charset="0"/>
              </a:rPr>
              <a:t>: The model works with unlabeled data, identifying patterns or groupings on its own (e.g., clustering).</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Reinforcement Learning</a:t>
            </a:r>
            <a:r>
              <a:rPr kumimoji="0" lang="en-US" altLang="en-US" sz="1400" b="0" i="0" u="none" strike="noStrike" cap="none" normalizeH="0" baseline="0" dirty="0">
                <a:ln>
                  <a:noFill/>
                </a:ln>
                <a:solidFill>
                  <a:schemeClr val="tx1"/>
                </a:solidFill>
                <a:effectLst/>
                <a:latin typeface="Arial" panose="020B0604020202020204" pitchFamily="34" charset="0"/>
              </a:rPr>
              <a:t>: The model learns by trial and error, receiving feedback from its actions and adjusting based on rewards or penalties (e.g., game playing).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Applications</a:t>
            </a:r>
            <a:r>
              <a:rPr kumimoji="0" lang="en-US" altLang="en-US" sz="1800" b="0" i="0" u="none" strike="noStrike" cap="none" normalizeH="0" baseline="0" dirty="0">
                <a:ln>
                  <a:noFill/>
                </a:ln>
                <a:solidFill>
                  <a:schemeClr val="tx1"/>
                </a:solidFill>
                <a:effectLst/>
                <a:latin typeface="Arial" panose="020B0604020202020204" pitchFamily="34" charset="0"/>
              </a:rPr>
              <a:t>: ML is widely used in fields such as healthcare, finance, e-commerce, and many more, powering applications like recommendation systems, fraud detection, image recognition, and natural language processing. </a:t>
            </a:r>
          </a:p>
        </p:txBody>
      </p:sp>
    </p:spTree>
    <p:extLst>
      <p:ext uri="{BB962C8B-B14F-4D97-AF65-F5344CB8AC3E}">
        <p14:creationId xmlns:p14="http://schemas.microsoft.com/office/powerpoint/2010/main" val="625102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54C5-E9B0-4308-A0E7-7A9AC2B649FA}"/>
              </a:ext>
            </a:extLst>
          </p:cNvPr>
          <p:cNvSpPr>
            <a:spLocks noGrp="1"/>
          </p:cNvSpPr>
          <p:nvPr>
            <p:ph type="title"/>
          </p:nvPr>
        </p:nvSpPr>
        <p:spPr>
          <a:xfrm>
            <a:off x="961490" y="2872019"/>
            <a:ext cx="10515600" cy="1325563"/>
          </a:xfrm>
        </p:spPr>
        <p:txBody>
          <a:bodyPr/>
          <a:lstStyle/>
          <a:p>
            <a:r>
              <a:rPr lang="en-IN" dirty="0"/>
              <a:t>ML Based systems heavily rely on Data.</a:t>
            </a:r>
            <a:br>
              <a:rPr lang="en-IN" dirty="0"/>
            </a:br>
            <a:endParaRPr lang="en-IN" dirty="0"/>
          </a:p>
        </p:txBody>
      </p:sp>
    </p:spTree>
    <p:extLst>
      <p:ext uri="{BB962C8B-B14F-4D97-AF65-F5344CB8AC3E}">
        <p14:creationId xmlns:p14="http://schemas.microsoft.com/office/powerpoint/2010/main" val="309318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635C-9956-42C4-BD40-225EC73F8750}"/>
              </a:ext>
            </a:extLst>
          </p:cNvPr>
          <p:cNvSpPr>
            <a:spLocks noGrp="1"/>
          </p:cNvSpPr>
          <p:nvPr>
            <p:ph type="title"/>
          </p:nvPr>
        </p:nvSpPr>
        <p:spPr/>
        <p:txBody>
          <a:bodyPr/>
          <a:lstStyle/>
          <a:p>
            <a:r>
              <a:rPr lang="en-US" dirty="0"/>
              <a:t>Need of Data for ML Systems</a:t>
            </a:r>
            <a:endParaRPr lang="en-IN" dirty="0"/>
          </a:p>
        </p:txBody>
      </p:sp>
      <p:sp>
        <p:nvSpPr>
          <p:cNvPr id="3" name="Content Placeholder 2">
            <a:extLst>
              <a:ext uri="{FF2B5EF4-FFF2-40B4-BE49-F238E27FC236}">
                <a16:creationId xmlns:a16="http://schemas.microsoft.com/office/drawing/2014/main" id="{0660692A-7C8E-4504-8775-84B931E266BE}"/>
              </a:ext>
            </a:extLst>
          </p:cNvPr>
          <p:cNvSpPr>
            <a:spLocks noGrp="1"/>
          </p:cNvSpPr>
          <p:nvPr>
            <p:ph idx="1"/>
          </p:nvPr>
        </p:nvSpPr>
        <p:spPr/>
        <p:txBody>
          <a:bodyPr>
            <a:normAutofit lnSpcReduction="10000"/>
          </a:bodyPr>
          <a:lstStyle/>
          <a:p>
            <a:r>
              <a:rPr lang="en-US" dirty="0"/>
              <a:t>Data is fundamental to Machine Learning (ML) systems because it enables these systems to learn patterns, make predictions, and continuously improve over time.</a:t>
            </a:r>
          </a:p>
          <a:p>
            <a:r>
              <a:rPr lang="en-US" dirty="0"/>
              <a:t>Data are required to :-</a:t>
            </a:r>
          </a:p>
          <a:p>
            <a:pPr lvl="1"/>
            <a:r>
              <a:rPr lang="en-IN" dirty="0"/>
              <a:t>Training the ML Model</a:t>
            </a:r>
          </a:p>
          <a:p>
            <a:pPr lvl="1"/>
            <a:r>
              <a:rPr lang="en-IN" dirty="0"/>
              <a:t>Evaluating and Validating Performance</a:t>
            </a:r>
          </a:p>
          <a:p>
            <a:pPr lvl="1"/>
            <a:r>
              <a:rPr lang="en-IN" dirty="0"/>
              <a:t>Improving Accuracy and Robustness</a:t>
            </a:r>
          </a:p>
          <a:p>
            <a:pPr lvl="1"/>
            <a:r>
              <a:rPr lang="en-US" dirty="0"/>
              <a:t>Reducing Bias and Ensuring Fairness</a:t>
            </a:r>
          </a:p>
          <a:p>
            <a:pPr lvl="1"/>
            <a:r>
              <a:rPr lang="en-US" dirty="0"/>
              <a:t>Enabling Continuous Learning and Adaptation</a:t>
            </a:r>
          </a:p>
          <a:p>
            <a:pPr lvl="1"/>
            <a:r>
              <a:rPr lang="en-IN" dirty="0"/>
              <a:t>Facilitating Feature Engineering</a:t>
            </a:r>
          </a:p>
          <a:p>
            <a:pPr lvl="1"/>
            <a:r>
              <a:rPr lang="en-IN" dirty="0"/>
              <a:t>Supporting Real-World Applications</a:t>
            </a:r>
          </a:p>
          <a:p>
            <a:pPr lvl="1"/>
            <a:endParaRPr lang="en-IN" dirty="0"/>
          </a:p>
        </p:txBody>
      </p:sp>
    </p:spTree>
    <p:extLst>
      <p:ext uri="{BB962C8B-B14F-4D97-AF65-F5344CB8AC3E}">
        <p14:creationId xmlns:p14="http://schemas.microsoft.com/office/powerpoint/2010/main" val="3926340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D111-2621-4857-90B2-93CC59A75A0E}"/>
              </a:ext>
            </a:extLst>
          </p:cNvPr>
          <p:cNvSpPr>
            <a:spLocks noGrp="1"/>
          </p:cNvSpPr>
          <p:nvPr>
            <p:ph type="title"/>
          </p:nvPr>
        </p:nvSpPr>
        <p:spPr/>
        <p:txBody>
          <a:bodyPr/>
          <a:lstStyle/>
          <a:p>
            <a:r>
              <a:rPr lang="en-IN" dirty="0"/>
              <a:t>Define Data and its categories</a:t>
            </a:r>
          </a:p>
        </p:txBody>
      </p:sp>
      <p:sp>
        <p:nvSpPr>
          <p:cNvPr id="3" name="Content Placeholder 2">
            <a:extLst>
              <a:ext uri="{FF2B5EF4-FFF2-40B4-BE49-F238E27FC236}">
                <a16:creationId xmlns:a16="http://schemas.microsoft.com/office/drawing/2014/main" id="{AAB8AB80-959D-44BB-83A6-EACFAEE6BCD6}"/>
              </a:ext>
            </a:extLst>
          </p:cNvPr>
          <p:cNvSpPr>
            <a:spLocks noGrp="1"/>
          </p:cNvSpPr>
          <p:nvPr>
            <p:ph idx="1"/>
          </p:nvPr>
        </p:nvSpPr>
        <p:spPr/>
        <p:txBody>
          <a:bodyPr/>
          <a:lstStyle/>
          <a:p>
            <a:r>
              <a:rPr lang="en-US" dirty="0"/>
              <a:t>Data refers to raw facts, figures, and information that are collected, recorded, and stored for processing and analysis. </a:t>
            </a:r>
          </a:p>
          <a:p>
            <a:r>
              <a:rPr lang="en-US" dirty="0"/>
              <a:t>It can take various forms, including numbers, text, images, audio, and video, and is often unorganized and unprocessed, lacking meaningful context until analyzed or processed. </a:t>
            </a:r>
          </a:p>
          <a:p>
            <a:r>
              <a:rPr lang="en-US" dirty="0"/>
              <a:t>Data serves as the foundation for generating insights, knowledge, and informed decision-making in virtually every field, from science and technology to business and healthcare.</a:t>
            </a:r>
            <a:endParaRPr lang="en-IN" dirty="0"/>
          </a:p>
        </p:txBody>
      </p:sp>
    </p:spTree>
    <p:extLst>
      <p:ext uri="{BB962C8B-B14F-4D97-AF65-F5344CB8AC3E}">
        <p14:creationId xmlns:p14="http://schemas.microsoft.com/office/powerpoint/2010/main" val="373643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3F60-951F-48DD-921F-F326FA05BBF1}"/>
              </a:ext>
            </a:extLst>
          </p:cNvPr>
          <p:cNvSpPr>
            <a:spLocks noGrp="1"/>
          </p:cNvSpPr>
          <p:nvPr>
            <p:ph type="title"/>
          </p:nvPr>
        </p:nvSpPr>
        <p:spPr/>
        <p:txBody>
          <a:bodyPr/>
          <a:lstStyle/>
          <a:p>
            <a:r>
              <a:rPr lang="en-US" dirty="0"/>
              <a:t>Introduction to World of AI</a:t>
            </a:r>
            <a:br>
              <a:rPr lang="en-IN" dirty="0"/>
            </a:br>
            <a:endParaRPr lang="en-IN" dirty="0"/>
          </a:p>
        </p:txBody>
      </p:sp>
      <p:sp>
        <p:nvSpPr>
          <p:cNvPr id="3" name="Content Placeholder 2">
            <a:extLst>
              <a:ext uri="{FF2B5EF4-FFF2-40B4-BE49-F238E27FC236}">
                <a16:creationId xmlns:a16="http://schemas.microsoft.com/office/drawing/2014/main" id="{2C94DA0C-0AEC-4224-BE39-EB7A264680B9}"/>
              </a:ext>
            </a:extLst>
          </p:cNvPr>
          <p:cNvSpPr>
            <a:spLocks noGrp="1"/>
          </p:cNvSpPr>
          <p:nvPr>
            <p:ph idx="1"/>
          </p:nvPr>
        </p:nvSpPr>
        <p:spPr>
          <a:xfrm>
            <a:off x="838199" y="1825625"/>
            <a:ext cx="10977081" cy="4351338"/>
          </a:xfrm>
        </p:spPr>
        <p:txBody>
          <a:bodyPr>
            <a:normAutofit lnSpcReduction="10000"/>
          </a:bodyPr>
          <a:lstStyle/>
          <a:p>
            <a:pPr lvl="0" algn="just"/>
            <a:r>
              <a:rPr lang="en-US" b="1" dirty="0"/>
              <a:t>Deterministic AI </a:t>
            </a:r>
            <a:r>
              <a:rPr lang="en-US" dirty="0"/>
              <a:t>- </a:t>
            </a:r>
            <a:r>
              <a:rPr lang="en-IN" dirty="0"/>
              <a:t>AI systems that follow predefined rules or algorithms, producing the same output for a given input every time (e.g., traditional programming, rule-based systems).</a:t>
            </a:r>
          </a:p>
          <a:p>
            <a:pPr lvl="0" algn="just"/>
            <a:r>
              <a:rPr lang="en-US" b="1" dirty="0"/>
              <a:t>Generative AI </a:t>
            </a:r>
            <a:r>
              <a:rPr lang="en-US" dirty="0"/>
              <a:t>- AI</a:t>
            </a:r>
            <a:r>
              <a:rPr lang="en-IN" dirty="0"/>
              <a:t> models that generate new content or data, such as text, images, music, or code, often by learning from large datasets (e.g., GPT-3, DALL·E). These models are typically based on deep learning and neural networks.</a:t>
            </a:r>
          </a:p>
          <a:p>
            <a:pPr lvl="0" algn="just"/>
            <a:r>
              <a:rPr lang="en-US" b="1" dirty="0"/>
              <a:t>Futuristic AGI </a:t>
            </a:r>
            <a:r>
              <a:rPr lang="en-US" dirty="0"/>
              <a:t>- </a:t>
            </a:r>
            <a:r>
              <a:rPr lang="en-IN" dirty="0"/>
              <a:t>AGI refers to a still-hypothetical form of AI that would be capable of understanding, learning, and performing any intellectual task that a human being can do. It’s not just specialized, like current AI, but rather versatile and adaptable across domains.</a:t>
            </a:r>
          </a:p>
          <a:p>
            <a:pPr algn="just"/>
            <a:endParaRPr lang="en-IN" dirty="0"/>
          </a:p>
        </p:txBody>
      </p:sp>
    </p:spTree>
    <p:extLst>
      <p:ext uri="{BB962C8B-B14F-4D97-AF65-F5344CB8AC3E}">
        <p14:creationId xmlns:p14="http://schemas.microsoft.com/office/powerpoint/2010/main" val="102924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EA03-357E-470B-A54F-86B2BBCCD38E}"/>
              </a:ext>
            </a:extLst>
          </p:cNvPr>
          <p:cNvSpPr>
            <a:spLocks noGrp="1"/>
          </p:cNvSpPr>
          <p:nvPr>
            <p:ph type="title"/>
          </p:nvPr>
        </p:nvSpPr>
        <p:spPr/>
        <p:txBody>
          <a:bodyPr/>
          <a:lstStyle/>
          <a:p>
            <a:r>
              <a:rPr lang="en-IN" dirty="0"/>
              <a:t>Categories of Data by type of data</a:t>
            </a:r>
          </a:p>
        </p:txBody>
      </p:sp>
      <p:sp>
        <p:nvSpPr>
          <p:cNvPr id="3" name="Content Placeholder 2">
            <a:extLst>
              <a:ext uri="{FF2B5EF4-FFF2-40B4-BE49-F238E27FC236}">
                <a16:creationId xmlns:a16="http://schemas.microsoft.com/office/drawing/2014/main" id="{1F225EC4-7DC4-47D1-B8A7-F2688920A161}"/>
              </a:ext>
            </a:extLst>
          </p:cNvPr>
          <p:cNvSpPr>
            <a:spLocks noGrp="1"/>
          </p:cNvSpPr>
          <p:nvPr>
            <p:ph idx="1"/>
          </p:nvPr>
        </p:nvSpPr>
        <p:spPr/>
        <p:txBody>
          <a:bodyPr>
            <a:normAutofit fontScale="85000" lnSpcReduction="20000"/>
          </a:bodyPr>
          <a:lstStyle/>
          <a:p>
            <a:r>
              <a:rPr lang="en-IN" dirty="0"/>
              <a:t>·Numeric Data</a:t>
            </a:r>
          </a:p>
          <a:p>
            <a:pPr lvl="1"/>
            <a:r>
              <a:rPr lang="en-IN" dirty="0"/>
              <a:t>Discrete (Integer)</a:t>
            </a:r>
          </a:p>
          <a:p>
            <a:pPr lvl="1"/>
            <a:r>
              <a:rPr lang="en-IN" dirty="0"/>
              <a:t>Continuous (Float/Ratio Scale)</a:t>
            </a:r>
          </a:p>
          <a:p>
            <a:r>
              <a:rPr lang="en-IN" dirty="0"/>
              <a:t>Categorical Data</a:t>
            </a:r>
          </a:p>
          <a:p>
            <a:pPr lvl="1"/>
            <a:r>
              <a:rPr lang="en-IN" dirty="0"/>
              <a:t>Nominal</a:t>
            </a:r>
          </a:p>
          <a:p>
            <a:pPr lvl="1"/>
            <a:r>
              <a:rPr lang="en-IN" dirty="0"/>
              <a:t>Ordinal</a:t>
            </a:r>
          </a:p>
          <a:p>
            <a:r>
              <a:rPr lang="en-IN" dirty="0"/>
              <a:t>Date/Time Data</a:t>
            </a:r>
          </a:p>
          <a:p>
            <a:r>
              <a:rPr lang="en-IN" dirty="0"/>
              <a:t>Boolean Data</a:t>
            </a:r>
          </a:p>
          <a:p>
            <a:r>
              <a:rPr lang="en-IN" dirty="0"/>
              <a:t>Text Data (Unstructured)</a:t>
            </a:r>
          </a:p>
          <a:p>
            <a:r>
              <a:rPr lang="en-IN" dirty="0"/>
              <a:t>Image Data (Unstructured)</a:t>
            </a:r>
          </a:p>
          <a:p>
            <a:r>
              <a:rPr lang="en-IN" dirty="0"/>
              <a:t>Speech/Audio Data (Unstructured)</a:t>
            </a:r>
          </a:p>
          <a:p>
            <a:r>
              <a:rPr lang="en-IN" dirty="0"/>
              <a:t>Video Data (Unstructured)</a:t>
            </a:r>
          </a:p>
          <a:p>
            <a:endParaRPr lang="en-IN" dirty="0"/>
          </a:p>
        </p:txBody>
      </p:sp>
    </p:spTree>
    <p:extLst>
      <p:ext uri="{BB962C8B-B14F-4D97-AF65-F5344CB8AC3E}">
        <p14:creationId xmlns:p14="http://schemas.microsoft.com/office/powerpoint/2010/main" val="2666160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6DA5-2985-4667-9CEF-7E75408D15E1}"/>
              </a:ext>
            </a:extLst>
          </p:cNvPr>
          <p:cNvSpPr>
            <a:spLocks noGrp="1"/>
          </p:cNvSpPr>
          <p:nvPr>
            <p:ph type="title"/>
          </p:nvPr>
        </p:nvSpPr>
        <p:spPr/>
        <p:txBody>
          <a:bodyPr/>
          <a:lstStyle/>
          <a:p>
            <a:r>
              <a:rPr lang="en-US" dirty="0"/>
              <a:t>Examples to add</a:t>
            </a:r>
            <a:endParaRPr lang="en-IN" dirty="0"/>
          </a:p>
        </p:txBody>
      </p:sp>
      <p:sp>
        <p:nvSpPr>
          <p:cNvPr id="3" name="Content Placeholder 2">
            <a:extLst>
              <a:ext uri="{FF2B5EF4-FFF2-40B4-BE49-F238E27FC236}">
                <a16:creationId xmlns:a16="http://schemas.microsoft.com/office/drawing/2014/main" id="{E1B652A4-AB04-47E5-96BC-35FF4784BC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0513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4997-065F-401E-B83A-70A88CD969DA}"/>
              </a:ext>
            </a:extLst>
          </p:cNvPr>
          <p:cNvSpPr>
            <a:spLocks noGrp="1"/>
          </p:cNvSpPr>
          <p:nvPr>
            <p:ph type="title"/>
          </p:nvPr>
        </p:nvSpPr>
        <p:spPr/>
        <p:txBody>
          <a:bodyPr/>
          <a:lstStyle/>
          <a:p>
            <a:r>
              <a:rPr lang="en-IN" dirty="0"/>
              <a:t>Categories of Data by nature of data</a:t>
            </a:r>
          </a:p>
        </p:txBody>
      </p:sp>
      <p:sp>
        <p:nvSpPr>
          <p:cNvPr id="3" name="Content Placeholder 2">
            <a:extLst>
              <a:ext uri="{FF2B5EF4-FFF2-40B4-BE49-F238E27FC236}">
                <a16:creationId xmlns:a16="http://schemas.microsoft.com/office/drawing/2014/main" id="{6683E8A7-C79F-43B1-9902-C06D27A1EE8F}"/>
              </a:ext>
            </a:extLst>
          </p:cNvPr>
          <p:cNvSpPr>
            <a:spLocks noGrp="1"/>
          </p:cNvSpPr>
          <p:nvPr>
            <p:ph idx="1"/>
          </p:nvPr>
        </p:nvSpPr>
        <p:spPr/>
        <p:txBody>
          <a:bodyPr>
            <a:normAutofit fontScale="62500" lnSpcReduction="20000"/>
          </a:bodyPr>
          <a:lstStyle/>
          <a:p>
            <a:pPr lvl="0"/>
            <a:r>
              <a:rPr lang="en-IN" dirty="0"/>
              <a:t>Structured data</a:t>
            </a:r>
          </a:p>
          <a:p>
            <a:pPr lvl="1"/>
            <a:r>
              <a:rPr lang="en-IN" dirty="0"/>
              <a:t>Data that is highly organized and easily searchable in relational databases or spreadsheets. It typically follows a predefined model or schema, such as rows and columns.</a:t>
            </a:r>
          </a:p>
          <a:p>
            <a:pPr lvl="1"/>
            <a:r>
              <a:rPr lang="en-IN" dirty="0"/>
              <a:t>Data in relational databases (e.g., SQL databases).</a:t>
            </a:r>
          </a:p>
          <a:p>
            <a:pPr lvl="1"/>
            <a:r>
              <a:rPr lang="en-IN" dirty="0"/>
              <a:t>Spreadsheets (e.g., Excel files).</a:t>
            </a:r>
          </a:p>
          <a:p>
            <a:pPr lvl="1"/>
            <a:r>
              <a:rPr lang="en-IN" dirty="0"/>
              <a:t>Data with a well-defined format like CSV.</a:t>
            </a:r>
          </a:p>
          <a:p>
            <a:pPr lvl="0"/>
            <a:r>
              <a:rPr lang="en-IN" dirty="0"/>
              <a:t>Unstructured data</a:t>
            </a:r>
          </a:p>
          <a:p>
            <a:pPr lvl="1"/>
            <a:r>
              <a:rPr lang="en-IN" dirty="0"/>
              <a:t>Data that lacks a predefined format or organization, making it more challenging to process and analyse. It doesn't fit neatly into relational tables.</a:t>
            </a:r>
          </a:p>
          <a:p>
            <a:pPr lvl="1"/>
            <a:r>
              <a:rPr lang="en-IN" dirty="0"/>
              <a:t>Text data (emails, documents, social media posts).</a:t>
            </a:r>
          </a:p>
          <a:p>
            <a:pPr lvl="1"/>
            <a:r>
              <a:rPr lang="en-IN" dirty="0"/>
              <a:t>Images, videos, and audio files.</a:t>
            </a:r>
          </a:p>
          <a:p>
            <a:pPr lvl="1"/>
            <a:r>
              <a:rPr lang="en-IN" dirty="0"/>
              <a:t>Logs, sensor data, and other types of raw, unformatted data.</a:t>
            </a:r>
          </a:p>
          <a:p>
            <a:pPr lvl="0"/>
            <a:r>
              <a:rPr lang="en-IN" dirty="0"/>
              <a:t>Semi-Structured Data</a:t>
            </a:r>
          </a:p>
          <a:p>
            <a:pPr lvl="1"/>
            <a:r>
              <a:rPr lang="en-IN" dirty="0"/>
              <a:t>Data that doesn't follow a strict structure but has some organization or metadata that makes it easier to process than unstructured data. It might not fit perfectly into relational tables but still has tags or markers.</a:t>
            </a:r>
          </a:p>
          <a:p>
            <a:pPr lvl="1"/>
            <a:r>
              <a:rPr lang="en-IN" dirty="0"/>
              <a:t>XML or JSON files.</a:t>
            </a:r>
          </a:p>
          <a:p>
            <a:pPr lvl="1"/>
            <a:r>
              <a:rPr lang="en-IN" dirty="0"/>
              <a:t>NoSQL databases (e.g., MongoDB).</a:t>
            </a:r>
          </a:p>
          <a:p>
            <a:pPr lvl="1"/>
            <a:r>
              <a:rPr lang="en-IN" dirty="0"/>
              <a:t>HTML and other mark-up language data.</a:t>
            </a:r>
          </a:p>
          <a:p>
            <a:endParaRPr lang="en-IN" dirty="0"/>
          </a:p>
        </p:txBody>
      </p:sp>
    </p:spTree>
    <p:extLst>
      <p:ext uri="{BB962C8B-B14F-4D97-AF65-F5344CB8AC3E}">
        <p14:creationId xmlns:p14="http://schemas.microsoft.com/office/powerpoint/2010/main" val="598926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ACBE-B24E-4C9C-93C3-B82722CEE5BD}"/>
              </a:ext>
            </a:extLst>
          </p:cNvPr>
          <p:cNvSpPr>
            <a:spLocks noGrp="1"/>
          </p:cNvSpPr>
          <p:nvPr>
            <p:ph type="title"/>
          </p:nvPr>
        </p:nvSpPr>
        <p:spPr/>
        <p:txBody>
          <a:bodyPr/>
          <a:lstStyle/>
          <a:p>
            <a:r>
              <a:rPr lang="en-US" dirty="0"/>
              <a:t>Examples to add</a:t>
            </a:r>
            <a:endParaRPr lang="en-IN" dirty="0"/>
          </a:p>
        </p:txBody>
      </p:sp>
      <p:sp>
        <p:nvSpPr>
          <p:cNvPr id="3" name="Content Placeholder 2">
            <a:extLst>
              <a:ext uri="{FF2B5EF4-FFF2-40B4-BE49-F238E27FC236}">
                <a16:creationId xmlns:a16="http://schemas.microsoft.com/office/drawing/2014/main" id="{BE5520F2-1353-4AFE-ACF0-45FF286A740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3288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AF2D-CA23-4D56-B90F-00706E3912C5}"/>
              </a:ext>
            </a:extLst>
          </p:cNvPr>
          <p:cNvSpPr>
            <a:spLocks noGrp="1"/>
          </p:cNvSpPr>
          <p:nvPr>
            <p:ph type="title"/>
          </p:nvPr>
        </p:nvSpPr>
        <p:spPr/>
        <p:txBody>
          <a:bodyPr/>
          <a:lstStyle/>
          <a:p>
            <a:r>
              <a:rPr lang="en-IN" b="1" dirty="0"/>
              <a:t>Deterministic AI vs Generative AI </a:t>
            </a:r>
            <a:br>
              <a:rPr lang="en-IN" dirty="0"/>
            </a:br>
            <a:endParaRPr lang="en-IN" dirty="0"/>
          </a:p>
        </p:txBody>
      </p:sp>
      <p:sp>
        <p:nvSpPr>
          <p:cNvPr id="3" name="Content Placeholder 2">
            <a:extLst>
              <a:ext uri="{FF2B5EF4-FFF2-40B4-BE49-F238E27FC236}">
                <a16:creationId xmlns:a16="http://schemas.microsoft.com/office/drawing/2014/main" id="{199B3E18-79B1-4383-B367-4C48E8A93707}"/>
              </a:ext>
            </a:extLst>
          </p:cNvPr>
          <p:cNvSpPr>
            <a:spLocks noGrp="1"/>
          </p:cNvSpPr>
          <p:nvPr>
            <p:ph idx="1"/>
          </p:nvPr>
        </p:nvSpPr>
        <p:spPr/>
        <p:txBody>
          <a:bodyPr>
            <a:normAutofit lnSpcReduction="10000"/>
          </a:bodyPr>
          <a:lstStyle/>
          <a:p>
            <a:pPr marL="0" lvl="0" indent="0" algn="ctr">
              <a:buNone/>
            </a:pPr>
            <a:r>
              <a:rPr lang="en-IN" b="1" dirty="0"/>
              <a:t>Deterministic AI</a:t>
            </a:r>
          </a:p>
          <a:p>
            <a:pPr lvl="0"/>
            <a:r>
              <a:rPr lang="en-IN" b="1" dirty="0"/>
              <a:t>Definition:</a:t>
            </a:r>
            <a:r>
              <a:rPr lang="en-IN" dirty="0"/>
              <a:t> Deterministic AI systems follow predefined rules, models, or algorithms where, given a specific input, the output is predictable and repeatable. These systems use both traditional </a:t>
            </a:r>
            <a:r>
              <a:rPr lang="en-IN" b="1" dirty="0"/>
              <a:t>Machine Learning (ML)</a:t>
            </a:r>
            <a:r>
              <a:rPr lang="en-IN" dirty="0"/>
              <a:t> algorithms and </a:t>
            </a:r>
            <a:r>
              <a:rPr lang="en-IN" b="1" dirty="0"/>
              <a:t>Deep Learning (DL)</a:t>
            </a:r>
            <a:r>
              <a:rPr lang="en-IN" dirty="0"/>
              <a:t> models to solve problems, but the results are always fixed based on the input.</a:t>
            </a:r>
            <a:endParaRPr lang="en-IN" sz="2400" dirty="0"/>
          </a:p>
          <a:p>
            <a:pPr lvl="0"/>
            <a:r>
              <a:rPr lang="en-IN" b="1" dirty="0"/>
              <a:t>Purpose:</a:t>
            </a:r>
            <a:endParaRPr lang="en-IN" sz="2400" dirty="0"/>
          </a:p>
          <a:p>
            <a:pPr lvl="1"/>
            <a:r>
              <a:rPr lang="en-IN" dirty="0"/>
              <a:t>To classify, predict, or make decisions based on input data in a precise and repeatable manner.</a:t>
            </a:r>
            <a:endParaRPr lang="en-IN" sz="2000" dirty="0"/>
          </a:p>
          <a:p>
            <a:pPr lvl="1"/>
            <a:r>
              <a:rPr lang="en-IN" dirty="0"/>
              <a:t>The output does not vary; it is derived strictly from the learned model parameters or rule-based logic.</a:t>
            </a:r>
            <a:endParaRPr lang="en-IN" sz="2000" dirty="0"/>
          </a:p>
          <a:p>
            <a:endParaRPr lang="en-IN" dirty="0"/>
          </a:p>
        </p:txBody>
      </p:sp>
      <p:sp>
        <p:nvSpPr>
          <p:cNvPr id="4" name="TextBox 3">
            <a:extLst>
              <a:ext uri="{FF2B5EF4-FFF2-40B4-BE49-F238E27FC236}">
                <a16:creationId xmlns:a16="http://schemas.microsoft.com/office/drawing/2014/main" id="{3335F6B4-29A2-49FC-B6BF-605DEFB90227}"/>
              </a:ext>
            </a:extLst>
          </p:cNvPr>
          <p:cNvSpPr txBox="1"/>
          <p:nvPr/>
        </p:nvSpPr>
        <p:spPr>
          <a:xfrm>
            <a:off x="10376899" y="6380251"/>
            <a:ext cx="1356189" cy="369332"/>
          </a:xfrm>
          <a:prstGeom prst="rect">
            <a:avLst/>
          </a:prstGeom>
          <a:noFill/>
        </p:spPr>
        <p:txBody>
          <a:bodyPr wrap="square" rtlCol="0">
            <a:spAutoFit/>
          </a:bodyPr>
          <a:lstStyle/>
          <a:p>
            <a:r>
              <a:rPr lang="en-US" dirty="0" err="1"/>
              <a:t>Contd</a:t>
            </a:r>
            <a:r>
              <a:rPr lang="en-US" dirty="0"/>
              <a:t>…</a:t>
            </a:r>
            <a:endParaRPr lang="en-IN" dirty="0"/>
          </a:p>
        </p:txBody>
      </p:sp>
    </p:spTree>
    <p:extLst>
      <p:ext uri="{BB962C8B-B14F-4D97-AF65-F5344CB8AC3E}">
        <p14:creationId xmlns:p14="http://schemas.microsoft.com/office/powerpoint/2010/main" val="304916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77E6-5BA8-49E7-8EDF-FE198363631E}"/>
              </a:ext>
            </a:extLst>
          </p:cNvPr>
          <p:cNvSpPr>
            <a:spLocks noGrp="1"/>
          </p:cNvSpPr>
          <p:nvPr>
            <p:ph type="title"/>
          </p:nvPr>
        </p:nvSpPr>
        <p:spPr/>
        <p:txBody>
          <a:bodyPr/>
          <a:lstStyle/>
          <a:p>
            <a:r>
              <a:rPr lang="en-IN" b="1" dirty="0"/>
              <a:t>Deterministic AI</a:t>
            </a:r>
            <a:br>
              <a:rPr lang="en-IN" b="1" dirty="0"/>
            </a:br>
            <a:endParaRPr lang="en-IN" dirty="0"/>
          </a:p>
        </p:txBody>
      </p:sp>
      <p:sp>
        <p:nvSpPr>
          <p:cNvPr id="3" name="Content Placeholder 2">
            <a:extLst>
              <a:ext uri="{FF2B5EF4-FFF2-40B4-BE49-F238E27FC236}">
                <a16:creationId xmlns:a16="http://schemas.microsoft.com/office/drawing/2014/main" id="{996AE042-87FE-49A9-B45E-947A7A12F3BD}"/>
              </a:ext>
            </a:extLst>
          </p:cNvPr>
          <p:cNvSpPr>
            <a:spLocks noGrp="1"/>
          </p:cNvSpPr>
          <p:nvPr>
            <p:ph idx="1"/>
          </p:nvPr>
        </p:nvSpPr>
        <p:spPr/>
        <p:txBody>
          <a:bodyPr>
            <a:normAutofit fontScale="70000" lnSpcReduction="20000"/>
          </a:bodyPr>
          <a:lstStyle/>
          <a:p>
            <a:pPr lvl="0"/>
            <a:r>
              <a:rPr lang="en-IN" b="1" dirty="0"/>
              <a:t>Machine Learning (ML) in Deterministic AI:</a:t>
            </a:r>
            <a:endParaRPr lang="en-IN" sz="2400" dirty="0"/>
          </a:p>
          <a:p>
            <a:pPr lvl="1"/>
            <a:r>
              <a:rPr lang="en-IN" b="1" dirty="0"/>
              <a:t>ML Algorithms Used:</a:t>
            </a:r>
            <a:endParaRPr lang="en-IN" sz="2000" dirty="0"/>
          </a:p>
          <a:p>
            <a:pPr lvl="2"/>
            <a:r>
              <a:rPr lang="en-IN" b="1" dirty="0"/>
              <a:t>Supervised Learning</a:t>
            </a:r>
            <a:r>
              <a:rPr lang="en-IN" dirty="0"/>
              <a:t>: Algorithms like </a:t>
            </a:r>
            <a:r>
              <a:rPr lang="en-IN" b="1" dirty="0"/>
              <a:t>Decision Trees</a:t>
            </a:r>
            <a:r>
              <a:rPr lang="en-IN" dirty="0"/>
              <a:t>, </a:t>
            </a:r>
            <a:r>
              <a:rPr lang="en-IN" b="1" dirty="0"/>
              <a:t>Random Forests</a:t>
            </a:r>
            <a:r>
              <a:rPr lang="en-IN" dirty="0"/>
              <a:t>, </a:t>
            </a:r>
            <a:r>
              <a:rPr lang="en-IN" b="1" dirty="0"/>
              <a:t>Support Vector Machines (SVM)</a:t>
            </a:r>
            <a:r>
              <a:rPr lang="en-IN" dirty="0"/>
              <a:t> for classification and regression tasks.</a:t>
            </a:r>
            <a:endParaRPr lang="en-IN" sz="1800" dirty="0"/>
          </a:p>
          <a:p>
            <a:pPr lvl="2"/>
            <a:r>
              <a:rPr lang="en-IN" b="1" dirty="0"/>
              <a:t>Unsupervised Learning</a:t>
            </a:r>
            <a:r>
              <a:rPr lang="en-IN" dirty="0"/>
              <a:t>: Algorithms like </a:t>
            </a:r>
            <a:r>
              <a:rPr lang="en-IN" b="1" dirty="0"/>
              <a:t>K-Means</a:t>
            </a:r>
            <a:r>
              <a:rPr lang="en-IN" dirty="0"/>
              <a:t>, </a:t>
            </a:r>
            <a:r>
              <a:rPr lang="en-IN" b="1" dirty="0"/>
              <a:t>PCA</a:t>
            </a:r>
            <a:r>
              <a:rPr lang="en-IN" dirty="0"/>
              <a:t> for clustering and dimensionality reduction.</a:t>
            </a:r>
            <a:endParaRPr lang="en-IN" sz="1800" dirty="0"/>
          </a:p>
          <a:p>
            <a:pPr lvl="2"/>
            <a:r>
              <a:rPr lang="en-IN" b="1" dirty="0"/>
              <a:t>Reinforcement Learning</a:t>
            </a:r>
            <a:r>
              <a:rPr lang="en-IN" dirty="0"/>
              <a:t>: Agents learn optimal strategies through feedback, typically in a controlled environment.</a:t>
            </a:r>
            <a:endParaRPr lang="en-IN" sz="1800" dirty="0"/>
          </a:p>
          <a:p>
            <a:pPr lvl="0"/>
            <a:r>
              <a:rPr lang="en-IN" b="1" dirty="0"/>
              <a:t>Deep Learning (DL) in Deterministic AI:</a:t>
            </a:r>
            <a:endParaRPr lang="en-IN" sz="2400" dirty="0"/>
          </a:p>
          <a:p>
            <a:pPr lvl="1"/>
            <a:r>
              <a:rPr lang="en-IN" b="1" dirty="0"/>
              <a:t>DL Models Used:</a:t>
            </a:r>
            <a:endParaRPr lang="en-IN" sz="2000" dirty="0"/>
          </a:p>
          <a:p>
            <a:pPr lvl="2"/>
            <a:r>
              <a:rPr lang="en-IN" b="1" dirty="0"/>
              <a:t>Convolutional Neural Networks (CNNs):</a:t>
            </a:r>
            <a:r>
              <a:rPr lang="en-IN" dirty="0"/>
              <a:t> For image classification and object detection.</a:t>
            </a:r>
            <a:endParaRPr lang="en-IN" sz="1800" dirty="0"/>
          </a:p>
          <a:p>
            <a:pPr lvl="2"/>
            <a:r>
              <a:rPr lang="en-IN" b="1" dirty="0"/>
              <a:t>Recurrent Neural Networks (RNNs)/LSTMs:</a:t>
            </a:r>
            <a:r>
              <a:rPr lang="en-IN" dirty="0"/>
              <a:t> For time-series analysis and natural language processing tasks like sentiment analysis.</a:t>
            </a:r>
            <a:endParaRPr lang="en-IN" sz="1800" dirty="0"/>
          </a:p>
          <a:p>
            <a:pPr lvl="2"/>
            <a:r>
              <a:rPr lang="en-IN" b="1" dirty="0"/>
              <a:t>Feedforward Neural Networks:</a:t>
            </a:r>
            <a:r>
              <a:rPr lang="en-IN" dirty="0"/>
              <a:t> For tasks like structured data classification or regression.</a:t>
            </a:r>
            <a:endParaRPr lang="en-IN" sz="1800" dirty="0"/>
          </a:p>
          <a:p>
            <a:pPr lvl="0"/>
            <a:r>
              <a:rPr lang="en-IN" b="1" dirty="0"/>
              <a:t>Application Areas:</a:t>
            </a:r>
            <a:endParaRPr lang="en-IN" sz="2400" dirty="0"/>
          </a:p>
          <a:p>
            <a:pPr lvl="1"/>
            <a:r>
              <a:rPr lang="en-IN" b="1" dirty="0"/>
              <a:t>ML Algorithms:</a:t>
            </a:r>
            <a:r>
              <a:rPr lang="en-IN" dirty="0"/>
              <a:t> Fraud detection, credit scoring, spam filtering, customer churn prediction.</a:t>
            </a:r>
            <a:endParaRPr lang="en-IN" sz="2000" dirty="0"/>
          </a:p>
          <a:p>
            <a:pPr lvl="1"/>
            <a:r>
              <a:rPr lang="en-IN" b="1" dirty="0"/>
              <a:t>DL Models:</a:t>
            </a:r>
            <a:r>
              <a:rPr lang="en-IN" dirty="0"/>
              <a:t> Image recognition, speech-to-text, medical diagnosis (e.g., detecting </a:t>
            </a:r>
            <a:r>
              <a:rPr lang="en-IN" dirty="0" err="1"/>
              <a:t>tumors</a:t>
            </a:r>
            <a:r>
              <a:rPr lang="en-IN" dirty="0"/>
              <a:t> from X-rays).</a:t>
            </a:r>
            <a:endParaRPr lang="en-IN" sz="2000" dirty="0"/>
          </a:p>
          <a:p>
            <a:r>
              <a:rPr lang="en-IN" b="1" dirty="0"/>
              <a:t>Output:</a:t>
            </a:r>
            <a:r>
              <a:rPr lang="en-IN" dirty="0"/>
              <a:t> Predictable and fixed, meaning the same input will always yield the same output based on the learned model or rules.</a:t>
            </a:r>
            <a:endParaRPr lang="en-IN" sz="2400" dirty="0"/>
          </a:p>
          <a:p>
            <a:endParaRPr lang="en-IN" dirty="0"/>
          </a:p>
        </p:txBody>
      </p:sp>
      <p:sp>
        <p:nvSpPr>
          <p:cNvPr id="4" name="TextBox 3">
            <a:extLst>
              <a:ext uri="{FF2B5EF4-FFF2-40B4-BE49-F238E27FC236}">
                <a16:creationId xmlns:a16="http://schemas.microsoft.com/office/drawing/2014/main" id="{6BAA4AE1-E62F-48EE-9F85-C76897C6538F}"/>
              </a:ext>
            </a:extLst>
          </p:cNvPr>
          <p:cNvSpPr txBox="1"/>
          <p:nvPr/>
        </p:nvSpPr>
        <p:spPr>
          <a:xfrm>
            <a:off x="10376899" y="6380251"/>
            <a:ext cx="1356189" cy="369332"/>
          </a:xfrm>
          <a:prstGeom prst="rect">
            <a:avLst/>
          </a:prstGeom>
          <a:noFill/>
        </p:spPr>
        <p:txBody>
          <a:bodyPr wrap="square" rtlCol="0">
            <a:spAutoFit/>
          </a:bodyPr>
          <a:lstStyle/>
          <a:p>
            <a:r>
              <a:rPr lang="en-US" dirty="0" err="1"/>
              <a:t>Contd</a:t>
            </a:r>
            <a:r>
              <a:rPr lang="en-US" dirty="0"/>
              <a:t>…</a:t>
            </a:r>
            <a:endParaRPr lang="en-IN" dirty="0"/>
          </a:p>
        </p:txBody>
      </p:sp>
    </p:spTree>
    <p:extLst>
      <p:ext uri="{BB962C8B-B14F-4D97-AF65-F5344CB8AC3E}">
        <p14:creationId xmlns:p14="http://schemas.microsoft.com/office/powerpoint/2010/main" val="13733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B2DB-E750-4E8D-A4A3-B1D10FDE1A53}"/>
              </a:ext>
            </a:extLst>
          </p:cNvPr>
          <p:cNvSpPr>
            <a:spLocks noGrp="1"/>
          </p:cNvSpPr>
          <p:nvPr>
            <p:ph type="title"/>
          </p:nvPr>
        </p:nvSpPr>
        <p:spPr/>
        <p:txBody>
          <a:bodyPr/>
          <a:lstStyle/>
          <a:p>
            <a:r>
              <a:rPr lang="en-IN" b="1" dirty="0"/>
              <a:t>Deterministic AI vs Generative AI</a:t>
            </a:r>
            <a:endParaRPr lang="en-IN" dirty="0"/>
          </a:p>
        </p:txBody>
      </p:sp>
      <p:sp>
        <p:nvSpPr>
          <p:cNvPr id="3" name="Content Placeholder 2">
            <a:extLst>
              <a:ext uri="{FF2B5EF4-FFF2-40B4-BE49-F238E27FC236}">
                <a16:creationId xmlns:a16="http://schemas.microsoft.com/office/drawing/2014/main" id="{935C27BB-DD45-4D9D-8D32-344FBFB3112D}"/>
              </a:ext>
            </a:extLst>
          </p:cNvPr>
          <p:cNvSpPr>
            <a:spLocks noGrp="1"/>
          </p:cNvSpPr>
          <p:nvPr>
            <p:ph idx="1"/>
          </p:nvPr>
        </p:nvSpPr>
        <p:spPr/>
        <p:txBody>
          <a:bodyPr/>
          <a:lstStyle/>
          <a:p>
            <a:pPr marL="0" indent="0" algn="ctr">
              <a:buNone/>
            </a:pPr>
            <a:r>
              <a:rPr lang="en-IN" b="1" dirty="0"/>
              <a:t>Generative AI</a:t>
            </a:r>
          </a:p>
          <a:p>
            <a:pPr lvl="0"/>
            <a:r>
              <a:rPr lang="en-IN" b="1" dirty="0"/>
              <a:t>Definition:</a:t>
            </a:r>
            <a:r>
              <a:rPr lang="en-IN" dirty="0"/>
              <a:t> Generative AI systems focus on creating new, unique data or content based on patterns learned from the training data. Unlike deterministic AI, generative AI often incorporates randomness or creativity in its outputs, making each output unique, even with the same input. These systems use </a:t>
            </a:r>
            <a:r>
              <a:rPr lang="en-IN" b="1" dirty="0"/>
              <a:t>Deep Learning (DL)</a:t>
            </a:r>
            <a:r>
              <a:rPr lang="en-IN" dirty="0"/>
              <a:t> models and advanced probabilistic techniques.</a:t>
            </a:r>
            <a:endParaRPr lang="en-IN" sz="2400" dirty="0"/>
          </a:p>
          <a:p>
            <a:pPr lvl="0"/>
            <a:r>
              <a:rPr lang="en-IN" b="1" dirty="0"/>
              <a:t>Purpose:</a:t>
            </a:r>
            <a:endParaRPr lang="en-IN" sz="2400" dirty="0"/>
          </a:p>
          <a:p>
            <a:pPr lvl="1"/>
            <a:r>
              <a:rPr lang="en-IN" dirty="0"/>
              <a:t>To generate new content like images, text, music, or even synthetic data by understanding the underlying distribution of the training data.</a:t>
            </a:r>
            <a:endParaRPr lang="en-IN" sz="2000" dirty="0"/>
          </a:p>
          <a:p>
            <a:pPr marL="0" indent="0">
              <a:buNone/>
            </a:pPr>
            <a:endParaRPr lang="en-IN" dirty="0"/>
          </a:p>
        </p:txBody>
      </p:sp>
      <p:sp>
        <p:nvSpPr>
          <p:cNvPr id="4" name="TextBox 3">
            <a:extLst>
              <a:ext uri="{FF2B5EF4-FFF2-40B4-BE49-F238E27FC236}">
                <a16:creationId xmlns:a16="http://schemas.microsoft.com/office/drawing/2014/main" id="{218BDCA0-1F4D-4A46-9628-3CBC251BD439}"/>
              </a:ext>
            </a:extLst>
          </p:cNvPr>
          <p:cNvSpPr txBox="1"/>
          <p:nvPr/>
        </p:nvSpPr>
        <p:spPr>
          <a:xfrm>
            <a:off x="10376899" y="6380251"/>
            <a:ext cx="1356189" cy="369332"/>
          </a:xfrm>
          <a:prstGeom prst="rect">
            <a:avLst/>
          </a:prstGeom>
          <a:noFill/>
        </p:spPr>
        <p:txBody>
          <a:bodyPr wrap="square" rtlCol="0">
            <a:spAutoFit/>
          </a:bodyPr>
          <a:lstStyle/>
          <a:p>
            <a:r>
              <a:rPr lang="en-US" dirty="0" err="1"/>
              <a:t>Contd</a:t>
            </a:r>
            <a:r>
              <a:rPr lang="en-US" dirty="0"/>
              <a:t>…</a:t>
            </a:r>
            <a:endParaRPr lang="en-IN" dirty="0"/>
          </a:p>
        </p:txBody>
      </p:sp>
    </p:spTree>
    <p:extLst>
      <p:ext uri="{BB962C8B-B14F-4D97-AF65-F5344CB8AC3E}">
        <p14:creationId xmlns:p14="http://schemas.microsoft.com/office/powerpoint/2010/main" val="3067676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F1BD-80EE-4BE7-9112-9DDF6BE68FA8}"/>
              </a:ext>
            </a:extLst>
          </p:cNvPr>
          <p:cNvSpPr>
            <a:spLocks noGrp="1"/>
          </p:cNvSpPr>
          <p:nvPr>
            <p:ph type="title"/>
          </p:nvPr>
        </p:nvSpPr>
        <p:spPr/>
        <p:txBody>
          <a:bodyPr/>
          <a:lstStyle/>
          <a:p>
            <a:r>
              <a:rPr lang="en-IN" b="1" dirty="0"/>
              <a:t>Generative AI</a:t>
            </a:r>
            <a:br>
              <a:rPr lang="en-IN" b="1" dirty="0"/>
            </a:br>
            <a:endParaRPr lang="en-IN" dirty="0"/>
          </a:p>
        </p:txBody>
      </p:sp>
      <p:sp>
        <p:nvSpPr>
          <p:cNvPr id="3" name="Content Placeholder 2">
            <a:extLst>
              <a:ext uri="{FF2B5EF4-FFF2-40B4-BE49-F238E27FC236}">
                <a16:creationId xmlns:a16="http://schemas.microsoft.com/office/drawing/2014/main" id="{D91CC211-60FA-44BC-8DC8-2965F2406243}"/>
              </a:ext>
            </a:extLst>
          </p:cNvPr>
          <p:cNvSpPr>
            <a:spLocks noGrp="1"/>
          </p:cNvSpPr>
          <p:nvPr>
            <p:ph idx="1"/>
          </p:nvPr>
        </p:nvSpPr>
        <p:spPr/>
        <p:txBody>
          <a:bodyPr>
            <a:normAutofit fontScale="85000" lnSpcReduction="20000"/>
          </a:bodyPr>
          <a:lstStyle/>
          <a:p>
            <a:pPr lvl="0"/>
            <a:r>
              <a:rPr lang="en-IN" b="1" dirty="0"/>
              <a:t>Machine Learning (ML) in Generative AI:</a:t>
            </a:r>
            <a:endParaRPr lang="en-IN" sz="2400" dirty="0"/>
          </a:p>
          <a:p>
            <a:pPr lvl="1"/>
            <a:r>
              <a:rPr lang="en-IN" dirty="0"/>
              <a:t>While generative AI is primarily dominated by DL, traditional </a:t>
            </a:r>
            <a:r>
              <a:rPr lang="en-IN" b="1" dirty="0"/>
              <a:t>ML algorithms</a:t>
            </a:r>
            <a:r>
              <a:rPr lang="en-IN" dirty="0"/>
              <a:t> like </a:t>
            </a:r>
            <a:r>
              <a:rPr lang="en-IN" b="1" dirty="0"/>
              <a:t>Hidden Markov Models (HMMs)</a:t>
            </a:r>
            <a:r>
              <a:rPr lang="en-IN" dirty="0"/>
              <a:t> or </a:t>
            </a:r>
            <a:r>
              <a:rPr lang="en-IN" b="1" dirty="0"/>
              <a:t>Gaussian Mixture Models (GMMs)</a:t>
            </a:r>
            <a:r>
              <a:rPr lang="en-IN" dirty="0"/>
              <a:t> have historically been used for generative tasks such as generating speech sequences or probabilistic </a:t>
            </a:r>
            <a:r>
              <a:rPr lang="en-IN" dirty="0" err="1"/>
              <a:t>modeling</a:t>
            </a:r>
            <a:r>
              <a:rPr lang="en-IN" dirty="0"/>
              <a:t>.</a:t>
            </a:r>
            <a:endParaRPr lang="en-IN" sz="2000" dirty="0"/>
          </a:p>
          <a:p>
            <a:pPr lvl="0"/>
            <a:r>
              <a:rPr lang="en-IN" b="1" dirty="0"/>
              <a:t>Deep Learning (DL) in Generative AI:</a:t>
            </a:r>
            <a:endParaRPr lang="en-IN" sz="2400" dirty="0"/>
          </a:p>
          <a:p>
            <a:pPr lvl="1"/>
            <a:r>
              <a:rPr lang="en-IN" b="1" dirty="0"/>
              <a:t>DL Models Used:</a:t>
            </a:r>
            <a:endParaRPr lang="en-IN" sz="2000" dirty="0"/>
          </a:p>
          <a:p>
            <a:pPr lvl="2"/>
            <a:r>
              <a:rPr lang="en-IN" b="1" dirty="0"/>
              <a:t>Generative Adversarial Networks (GANs):</a:t>
            </a:r>
            <a:r>
              <a:rPr lang="en-IN" dirty="0"/>
              <a:t> For generating realistic images, videos, or even music.</a:t>
            </a:r>
            <a:endParaRPr lang="en-IN" sz="1800" dirty="0"/>
          </a:p>
          <a:p>
            <a:pPr lvl="2"/>
            <a:r>
              <a:rPr lang="en-IN" b="1" dirty="0"/>
              <a:t>Variational Autoencoders (VAEs):</a:t>
            </a:r>
            <a:r>
              <a:rPr lang="en-IN" dirty="0"/>
              <a:t> For generating new data points while maintaining a probabilistic approach.</a:t>
            </a:r>
            <a:endParaRPr lang="en-IN" sz="1800" dirty="0"/>
          </a:p>
          <a:p>
            <a:pPr lvl="2"/>
            <a:r>
              <a:rPr lang="en-IN" b="1" dirty="0"/>
              <a:t>Large Language Models (LLMs):</a:t>
            </a:r>
            <a:r>
              <a:rPr lang="en-IN" dirty="0"/>
              <a:t> For generating text, such as GPT for generating human-like responses in natural language.</a:t>
            </a:r>
            <a:endParaRPr lang="en-IN" sz="1800" dirty="0"/>
          </a:p>
          <a:p>
            <a:pPr lvl="0"/>
            <a:r>
              <a:rPr lang="en-IN" b="1" dirty="0"/>
              <a:t>Application Areas:</a:t>
            </a:r>
            <a:endParaRPr lang="en-IN" sz="2400" dirty="0"/>
          </a:p>
          <a:p>
            <a:pPr lvl="1"/>
            <a:r>
              <a:rPr lang="en-IN" b="1" dirty="0"/>
              <a:t>Image Generation:</a:t>
            </a:r>
            <a:r>
              <a:rPr lang="en-IN" dirty="0"/>
              <a:t> Creating realistic images (e.g., DALL·E, </a:t>
            </a:r>
            <a:r>
              <a:rPr lang="en-IN" dirty="0" err="1"/>
              <a:t>deepfake</a:t>
            </a:r>
            <a:r>
              <a:rPr lang="en-IN" dirty="0"/>
              <a:t> technology).</a:t>
            </a:r>
            <a:endParaRPr lang="en-IN" sz="2000" dirty="0"/>
          </a:p>
          <a:p>
            <a:pPr lvl="1"/>
            <a:r>
              <a:rPr lang="en-IN" b="1" dirty="0"/>
              <a:t>Text Generation:</a:t>
            </a:r>
            <a:r>
              <a:rPr lang="en-IN" dirty="0"/>
              <a:t> Generating human-like text (e.g., GPT-3, article generation, chatbots).</a:t>
            </a:r>
            <a:endParaRPr lang="en-IN" sz="2000" dirty="0"/>
          </a:p>
          <a:p>
            <a:pPr lvl="1"/>
            <a:r>
              <a:rPr lang="en-IN" b="1" dirty="0"/>
              <a:t>Music and Art Generation:</a:t>
            </a:r>
            <a:r>
              <a:rPr lang="en-IN" dirty="0"/>
              <a:t> AI-generated music or artwork.</a:t>
            </a:r>
            <a:endParaRPr lang="en-IN" sz="2000" dirty="0"/>
          </a:p>
          <a:p>
            <a:endParaRPr lang="en-IN" dirty="0"/>
          </a:p>
        </p:txBody>
      </p:sp>
    </p:spTree>
    <p:extLst>
      <p:ext uri="{BB962C8B-B14F-4D97-AF65-F5344CB8AC3E}">
        <p14:creationId xmlns:p14="http://schemas.microsoft.com/office/powerpoint/2010/main" val="343285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EF0F-D2E3-40EC-8608-D9E1F168F38A}"/>
              </a:ext>
            </a:extLst>
          </p:cNvPr>
          <p:cNvSpPr>
            <a:spLocks noGrp="1"/>
          </p:cNvSpPr>
          <p:nvPr>
            <p:ph type="title"/>
          </p:nvPr>
        </p:nvSpPr>
        <p:spPr>
          <a:xfrm>
            <a:off x="1043683" y="2766218"/>
            <a:ext cx="10515600" cy="1325563"/>
          </a:xfrm>
        </p:spPr>
        <p:txBody>
          <a:bodyPr/>
          <a:lstStyle/>
          <a:p>
            <a:r>
              <a:rPr lang="en-US" dirty="0"/>
              <a:t>Focusing on Generative AI</a:t>
            </a:r>
            <a:endParaRPr lang="en-IN" dirty="0"/>
          </a:p>
        </p:txBody>
      </p:sp>
    </p:spTree>
    <p:extLst>
      <p:ext uri="{BB962C8B-B14F-4D97-AF65-F5344CB8AC3E}">
        <p14:creationId xmlns:p14="http://schemas.microsoft.com/office/powerpoint/2010/main" val="401066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60A3-9477-41FF-9785-1404CA7061E4}"/>
              </a:ext>
            </a:extLst>
          </p:cNvPr>
          <p:cNvSpPr>
            <a:spLocks noGrp="1"/>
          </p:cNvSpPr>
          <p:nvPr>
            <p:ph type="title"/>
          </p:nvPr>
        </p:nvSpPr>
        <p:spPr/>
        <p:txBody>
          <a:bodyPr/>
          <a:lstStyle/>
          <a:p>
            <a:r>
              <a:rPr lang="en-IN" dirty="0"/>
              <a:t>Generative AI</a:t>
            </a:r>
          </a:p>
        </p:txBody>
      </p:sp>
      <p:sp>
        <p:nvSpPr>
          <p:cNvPr id="3" name="Content Placeholder 2">
            <a:extLst>
              <a:ext uri="{FF2B5EF4-FFF2-40B4-BE49-F238E27FC236}">
                <a16:creationId xmlns:a16="http://schemas.microsoft.com/office/drawing/2014/main" id="{1FB977A8-12C7-4DD6-A3DE-CBD20B7A15D5}"/>
              </a:ext>
            </a:extLst>
          </p:cNvPr>
          <p:cNvSpPr>
            <a:spLocks noGrp="1"/>
          </p:cNvSpPr>
          <p:nvPr>
            <p:ph idx="1"/>
          </p:nvPr>
        </p:nvSpPr>
        <p:spPr/>
        <p:txBody>
          <a:bodyPr/>
          <a:lstStyle/>
          <a:p>
            <a:r>
              <a:rPr lang="en-IN" i="1" dirty="0"/>
              <a:t>Definition:</a:t>
            </a:r>
            <a:endParaRPr lang="en-IN" b="1" i="1" dirty="0"/>
          </a:p>
          <a:p>
            <a:pPr lvl="1"/>
            <a:r>
              <a:rPr lang="en-IN" dirty="0"/>
              <a:t>Generative AI refers to AI systems that create new content or data by learning patterns from large datasets. This content can range from text, images, and audio to videos or even synthetic data.</a:t>
            </a:r>
          </a:p>
          <a:p>
            <a:r>
              <a:rPr lang="en-IN" i="1" dirty="0"/>
              <a:t>Foundation Models in Generative AI:</a:t>
            </a:r>
            <a:endParaRPr lang="en-IN" b="1" i="1" dirty="0"/>
          </a:p>
          <a:p>
            <a:pPr lvl="1"/>
            <a:r>
              <a:rPr lang="en-IN" b="1" dirty="0"/>
              <a:t>Uni-Modal Models:</a:t>
            </a:r>
            <a:r>
              <a:rPr lang="en-IN" dirty="0"/>
              <a:t> Focus on generating one type of content, such as text or images.</a:t>
            </a:r>
          </a:p>
          <a:p>
            <a:pPr lvl="1"/>
            <a:r>
              <a:rPr lang="en-IN" b="1" dirty="0"/>
              <a:t>Multi-Modal Models:</a:t>
            </a:r>
            <a:r>
              <a:rPr lang="en-IN" dirty="0"/>
              <a:t> Capable of handling and generating multiple types of content (e.g., text-to-image models).</a:t>
            </a:r>
          </a:p>
          <a:p>
            <a:endParaRPr lang="en-IN" dirty="0"/>
          </a:p>
        </p:txBody>
      </p:sp>
      <p:sp>
        <p:nvSpPr>
          <p:cNvPr id="4" name="TextBox 3">
            <a:extLst>
              <a:ext uri="{FF2B5EF4-FFF2-40B4-BE49-F238E27FC236}">
                <a16:creationId xmlns:a16="http://schemas.microsoft.com/office/drawing/2014/main" id="{F45768A3-E8F5-4B0A-A2DB-9DC117FC0081}"/>
              </a:ext>
            </a:extLst>
          </p:cNvPr>
          <p:cNvSpPr txBox="1"/>
          <p:nvPr/>
        </p:nvSpPr>
        <p:spPr>
          <a:xfrm>
            <a:off x="10376899" y="6380251"/>
            <a:ext cx="1356189" cy="369332"/>
          </a:xfrm>
          <a:prstGeom prst="rect">
            <a:avLst/>
          </a:prstGeom>
          <a:noFill/>
        </p:spPr>
        <p:txBody>
          <a:bodyPr wrap="square" rtlCol="0">
            <a:spAutoFit/>
          </a:bodyPr>
          <a:lstStyle/>
          <a:p>
            <a:r>
              <a:rPr lang="en-US" dirty="0" err="1"/>
              <a:t>Contd</a:t>
            </a:r>
            <a:r>
              <a:rPr lang="en-US" dirty="0"/>
              <a:t>…</a:t>
            </a:r>
            <a:endParaRPr lang="en-IN" dirty="0"/>
          </a:p>
        </p:txBody>
      </p:sp>
    </p:spTree>
    <p:extLst>
      <p:ext uri="{BB962C8B-B14F-4D97-AF65-F5344CB8AC3E}">
        <p14:creationId xmlns:p14="http://schemas.microsoft.com/office/powerpoint/2010/main" val="190067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AA9A-298F-4396-A6D2-8B43A5206F28}"/>
              </a:ext>
            </a:extLst>
          </p:cNvPr>
          <p:cNvSpPr>
            <a:spLocks noGrp="1"/>
          </p:cNvSpPr>
          <p:nvPr>
            <p:ph type="title"/>
          </p:nvPr>
        </p:nvSpPr>
        <p:spPr/>
        <p:txBody>
          <a:bodyPr/>
          <a:lstStyle/>
          <a:p>
            <a:r>
              <a:rPr lang="en-US" dirty="0"/>
              <a:t>Deterministic AI</a:t>
            </a:r>
            <a:br>
              <a:rPr lang="en-IN" dirty="0"/>
            </a:br>
            <a:endParaRPr lang="en-IN" dirty="0"/>
          </a:p>
        </p:txBody>
      </p:sp>
      <p:sp>
        <p:nvSpPr>
          <p:cNvPr id="3" name="Content Placeholder 2">
            <a:extLst>
              <a:ext uri="{FF2B5EF4-FFF2-40B4-BE49-F238E27FC236}">
                <a16:creationId xmlns:a16="http://schemas.microsoft.com/office/drawing/2014/main" id="{82D339F5-E1FF-492B-8CCA-45A39FE882E1}"/>
              </a:ext>
            </a:extLst>
          </p:cNvPr>
          <p:cNvSpPr>
            <a:spLocks noGrp="1"/>
          </p:cNvSpPr>
          <p:nvPr>
            <p:ph idx="1"/>
          </p:nvPr>
        </p:nvSpPr>
        <p:spPr/>
        <p:txBody>
          <a:bodyPr>
            <a:normAutofit lnSpcReduction="10000"/>
          </a:bodyPr>
          <a:lstStyle/>
          <a:p>
            <a:pPr lvl="0"/>
            <a:r>
              <a:rPr lang="en-US" b="1" dirty="0"/>
              <a:t>Expert Systems </a:t>
            </a:r>
            <a:r>
              <a:rPr lang="en-US" dirty="0"/>
              <a:t>- </a:t>
            </a:r>
            <a:r>
              <a:rPr lang="en-IN" dirty="0"/>
              <a:t>These systems simulate human decision-making and provide solutions to complex problems using a knowledge base and a set of rules (e.g., medical diagnosis systems). They're largely deterministic and based on predefined knowledge from experts.</a:t>
            </a:r>
          </a:p>
          <a:p>
            <a:pPr lvl="0"/>
            <a:r>
              <a:rPr lang="en-US" b="1" dirty="0"/>
              <a:t>Rule Based Systems </a:t>
            </a:r>
            <a:r>
              <a:rPr lang="en-US" dirty="0"/>
              <a:t>- </a:t>
            </a:r>
            <a:r>
              <a:rPr lang="en-IN" dirty="0"/>
              <a:t>AI systems that follow a set of if-then-else rules to make decisions. These are straightforward systems that don't "learn" but execute predefined logic.</a:t>
            </a:r>
          </a:p>
          <a:p>
            <a:r>
              <a:rPr lang="en-US" b="1" dirty="0"/>
              <a:t>Machine Learning based systems- </a:t>
            </a:r>
            <a:r>
              <a:rPr lang="en-IN" dirty="0"/>
              <a:t>A branch of AI that allows systems to learn and improve from experience (data) without being explicitly programmed. It's statistical and probabilistic rather than purely rule-based.</a:t>
            </a:r>
          </a:p>
          <a:p>
            <a:endParaRPr lang="en-IN" dirty="0"/>
          </a:p>
        </p:txBody>
      </p:sp>
    </p:spTree>
    <p:extLst>
      <p:ext uri="{BB962C8B-B14F-4D97-AF65-F5344CB8AC3E}">
        <p14:creationId xmlns:p14="http://schemas.microsoft.com/office/powerpoint/2010/main" val="73055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412B-072C-48CF-9B47-0DD05AEB4022}"/>
              </a:ext>
            </a:extLst>
          </p:cNvPr>
          <p:cNvSpPr>
            <a:spLocks noGrp="1"/>
          </p:cNvSpPr>
          <p:nvPr>
            <p:ph type="title"/>
          </p:nvPr>
        </p:nvSpPr>
        <p:spPr/>
        <p:txBody>
          <a:bodyPr/>
          <a:lstStyle/>
          <a:p>
            <a:r>
              <a:rPr lang="en-IN" dirty="0"/>
              <a:t>Generative AI</a:t>
            </a:r>
          </a:p>
        </p:txBody>
      </p:sp>
      <p:sp>
        <p:nvSpPr>
          <p:cNvPr id="3" name="Content Placeholder 2">
            <a:extLst>
              <a:ext uri="{FF2B5EF4-FFF2-40B4-BE49-F238E27FC236}">
                <a16:creationId xmlns:a16="http://schemas.microsoft.com/office/drawing/2014/main" id="{1FBFEB0B-A437-4362-9D0B-E9128798CD30}"/>
              </a:ext>
            </a:extLst>
          </p:cNvPr>
          <p:cNvSpPr>
            <a:spLocks noGrp="1"/>
          </p:cNvSpPr>
          <p:nvPr>
            <p:ph idx="1"/>
          </p:nvPr>
        </p:nvSpPr>
        <p:spPr/>
        <p:txBody>
          <a:bodyPr>
            <a:normAutofit fontScale="77500" lnSpcReduction="20000"/>
          </a:bodyPr>
          <a:lstStyle/>
          <a:p>
            <a:pPr marL="0" indent="0" algn="ctr">
              <a:buNone/>
            </a:pPr>
            <a:r>
              <a:rPr lang="en-IN" i="1" dirty="0"/>
              <a:t>Types of Foundation Models:</a:t>
            </a:r>
            <a:endParaRPr lang="en-IN" b="1" i="1" dirty="0"/>
          </a:p>
          <a:p>
            <a:pPr lvl="0"/>
            <a:r>
              <a:rPr lang="en-IN" b="1" dirty="0"/>
              <a:t>Language Models (Text-Based):</a:t>
            </a:r>
            <a:endParaRPr lang="en-IN" dirty="0"/>
          </a:p>
          <a:p>
            <a:pPr lvl="1"/>
            <a:r>
              <a:rPr lang="en-IN" b="1" dirty="0"/>
              <a:t>Key Models:</a:t>
            </a:r>
            <a:r>
              <a:rPr lang="en-IN" dirty="0"/>
              <a:t> GPT, BERT, T5, </a:t>
            </a:r>
            <a:r>
              <a:rPr lang="en-IN" dirty="0" err="1"/>
              <a:t>LLaMA</a:t>
            </a:r>
            <a:r>
              <a:rPr lang="en-IN" dirty="0"/>
              <a:t>.</a:t>
            </a:r>
          </a:p>
          <a:p>
            <a:pPr lvl="1"/>
            <a:r>
              <a:rPr lang="en-IN" b="1" dirty="0"/>
              <a:t>Applications:</a:t>
            </a:r>
            <a:r>
              <a:rPr lang="en-IN" dirty="0"/>
              <a:t> Text generation, summarization, question-answering, chatbots.</a:t>
            </a:r>
          </a:p>
          <a:p>
            <a:pPr lvl="1"/>
            <a:r>
              <a:rPr lang="en-IN" b="1" dirty="0"/>
              <a:t>Example:</a:t>
            </a:r>
            <a:r>
              <a:rPr lang="en-IN" dirty="0"/>
              <a:t> GPT-3 generates human-like text.</a:t>
            </a:r>
          </a:p>
          <a:p>
            <a:pPr lvl="0"/>
            <a:r>
              <a:rPr lang="en-IN" b="1" dirty="0"/>
              <a:t>Image-Based Models:</a:t>
            </a:r>
            <a:endParaRPr lang="en-IN" dirty="0"/>
          </a:p>
          <a:p>
            <a:pPr lvl="1"/>
            <a:r>
              <a:rPr lang="en-IN" b="1" dirty="0"/>
              <a:t>Key Models:</a:t>
            </a:r>
            <a:r>
              <a:rPr lang="en-IN" dirty="0"/>
              <a:t> Generative Adversarial Networks (GANs), Variational Autoencoders (VAEs), DALL·E.</a:t>
            </a:r>
          </a:p>
          <a:p>
            <a:pPr lvl="1"/>
            <a:r>
              <a:rPr lang="en-IN" b="1" dirty="0"/>
              <a:t>Applications:</a:t>
            </a:r>
            <a:r>
              <a:rPr lang="en-IN" dirty="0"/>
              <a:t> Image synthesis, style transfer, </a:t>
            </a:r>
            <a:r>
              <a:rPr lang="en-IN" dirty="0" err="1"/>
              <a:t>deepfake</a:t>
            </a:r>
            <a:r>
              <a:rPr lang="en-IN" dirty="0"/>
              <a:t> generation.</a:t>
            </a:r>
          </a:p>
          <a:p>
            <a:pPr lvl="1"/>
            <a:r>
              <a:rPr lang="en-IN" b="1" dirty="0"/>
              <a:t>Example:</a:t>
            </a:r>
            <a:r>
              <a:rPr lang="en-IN" dirty="0"/>
              <a:t> DALL·E generates realistic images from textual descriptions.</a:t>
            </a:r>
          </a:p>
          <a:p>
            <a:pPr lvl="0"/>
            <a:r>
              <a:rPr lang="en-IN" b="1" dirty="0"/>
              <a:t>Multimodal Models:</a:t>
            </a:r>
            <a:endParaRPr lang="en-IN" dirty="0"/>
          </a:p>
          <a:p>
            <a:pPr lvl="1"/>
            <a:r>
              <a:rPr lang="en-IN" b="1" dirty="0"/>
              <a:t>Key Models:</a:t>
            </a:r>
            <a:r>
              <a:rPr lang="en-IN" dirty="0"/>
              <a:t> CLIP (Contrastive Language-Image Pretraining), Flamingo, BLIP.</a:t>
            </a:r>
          </a:p>
          <a:p>
            <a:pPr lvl="1"/>
            <a:r>
              <a:rPr lang="en-IN" b="1" dirty="0"/>
              <a:t>Applications:</a:t>
            </a:r>
            <a:r>
              <a:rPr lang="en-IN" dirty="0"/>
              <a:t> Cross-domain generation, such as text-to-image (e.g., generating an image from a text prompt).</a:t>
            </a:r>
          </a:p>
          <a:p>
            <a:pPr lvl="1"/>
            <a:r>
              <a:rPr lang="en-IN" b="1" dirty="0"/>
              <a:t>Example:</a:t>
            </a:r>
            <a:r>
              <a:rPr lang="en-IN" dirty="0"/>
              <a:t> CLIP aligns text and images, allowing models like DALL·E to generate images from text.</a:t>
            </a:r>
          </a:p>
          <a:p>
            <a:endParaRPr lang="en-IN" dirty="0"/>
          </a:p>
        </p:txBody>
      </p:sp>
    </p:spTree>
    <p:extLst>
      <p:ext uri="{BB962C8B-B14F-4D97-AF65-F5344CB8AC3E}">
        <p14:creationId xmlns:p14="http://schemas.microsoft.com/office/powerpoint/2010/main" val="30547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5DBD-036E-43B9-BA60-C52D12BD70FC}"/>
              </a:ext>
            </a:extLst>
          </p:cNvPr>
          <p:cNvSpPr>
            <a:spLocks noGrp="1"/>
          </p:cNvSpPr>
          <p:nvPr>
            <p:ph type="title"/>
          </p:nvPr>
        </p:nvSpPr>
        <p:spPr/>
        <p:txBody>
          <a:bodyPr/>
          <a:lstStyle/>
          <a:p>
            <a:r>
              <a:rPr lang="en-IN" dirty="0"/>
              <a:t>Why NLP is Important for Generative AI</a:t>
            </a:r>
          </a:p>
        </p:txBody>
      </p:sp>
      <p:sp>
        <p:nvSpPr>
          <p:cNvPr id="3" name="Content Placeholder 2">
            <a:extLst>
              <a:ext uri="{FF2B5EF4-FFF2-40B4-BE49-F238E27FC236}">
                <a16:creationId xmlns:a16="http://schemas.microsoft.com/office/drawing/2014/main" id="{51DCC3F1-0EBE-4A44-93FB-C2419DEA269A}"/>
              </a:ext>
            </a:extLst>
          </p:cNvPr>
          <p:cNvSpPr>
            <a:spLocks noGrp="1"/>
          </p:cNvSpPr>
          <p:nvPr>
            <p:ph idx="1"/>
          </p:nvPr>
        </p:nvSpPr>
        <p:spPr/>
        <p:txBody>
          <a:bodyPr>
            <a:normAutofit fontScale="77500" lnSpcReduction="20000"/>
          </a:bodyPr>
          <a:lstStyle/>
          <a:p>
            <a:pPr lvl="0"/>
            <a:r>
              <a:rPr lang="en-IN" b="1" dirty="0"/>
              <a:t>NLP (Natural Language Processing)</a:t>
            </a:r>
            <a:r>
              <a:rPr lang="en-IN" dirty="0"/>
              <a:t> is crucial because:</a:t>
            </a:r>
          </a:p>
          <a:p>
            <a:pPr lvl="1"/>
            <a:r>
              <a:rPr lang="en-IN" b="1" dirty="0"/>
              <a:t>Foundation for Language Models:</a:t>
            </a:r>
            <a:r>
              <a:rPr lang="en-IN" dirty="0"/>
              <a:t> Language models (e.g., GPT, BERT) rely heavily on NLP techniques to generate coherent and meaningful text.</a:t>
            </a:r>
          </a:p>
          <a:p>
            <a:pPr lvl="1"/>
            <a:r>
              <a:rPr lang="en-IN" b="1" dirty="0"/>
              <a:t>Multi-Domain Relevance:</a:t>
            </a:r>
            <a:r>
              <a:rPr lang="en-IN" dirty="0"/>
              <a:t> Language models often form the backbone of multi-modal systems that combine text with other media (e.g., text-to-image).</a:t>
            </a:r>
          </a:p>
          <a:p>
            <a:pPr lvl="1"/>
            <a:r>
              <a:rPr lang="en-IN" b="1" dirty="0"/>
              <a:t>Understanding Prompts:</a:t>
            </a:r>
            <a:r>
              <a:rPr lang="en-IN" dirty="0"/>
              <a:t> A key use case in Generative AI (especially multi-modal systems) is understanding and generating from natural language prompts (e.g., text-to-image generation).</a:t>
            </a:r>
          </a:p>
          <a:p>
            <a:pPr lvl="0"/>
            <a:r>
              <a:rPr lang="en-US" b="1" dirty="0"/>
              <a:t>NLP Use Cases :</a:t>
            </a:r>
            <a:endParaRPr lang="en-IN" b="1" dirty="0"/>
          </a:p>
          <a:p>
            <a:pPr lvl="1"/>
            <a:r>
              <a:rPr lang="en-IN" b="1" dirty="0"/>
              <a:t>Text Generation</a:t>
            </a:r>
            <a:endParaRPr lang="en-IN" dirty="0"/>
          </a:p>
          <a:p>
            <a:pPr lvl="1"/>
            <a:r>
              <a:rPr lang="en-IN" b="1" dirty="0"/>
              <a:t>Summarization</a:t>
            </a:r>
            <a:endParaRPr lang="en-IN" dirty="0"/>
          </a:p>
          <a:p>
            <a:pPr lvl="1"/>
            <a:r>
              <a:rPr lang="en-IN" b="1" dirty="0"/>
              <a:t>Topic </a:t>
            </a:r>
            <a:r>
              <a:rPr lang="en-IN" b="1" dirty="0" err="1"/>
              <a:t>Modeling</a:t>
            </a:r>
            <a:endParaRPr lang="en-IN" dirty="0"/>
          </a:p>
          <a:p>
            <a:pPr lvl="1"/>
            <a:r>
              <a:rPr lang="en-IN" b="1" dirty="0"/>
              <a:t>Machine Translation</a:t>
            </a:r>
            <a:endParaRPr lang="en-IN" dirty="0"/>
          </a:p>
          <a:p>
            <a:pPr lvl="1"/>
            <a:r>
              <a:rPr lang="en-IN" b="1" dirty="0"/>
              <a:t>Chatbot/Conversational AI</a:t>
            </a:r>
            <a:endParaRPr lang="en-IN" dirty="0"/>
          </a:p>
          <a:p>
            <a:pPr lvl="1"/>
            <a:r>
              <a:rPr lang="en-IN" b="1" dirty="0"/>
              <a:t>Text Completion/Autocompletion</a:t>
            </a:r>
            <a:endParaRPr lang="en-IN" dirty="0"/>
          </a:p>
          <a:p>
            <a:pPr lvl="1"/>
            <a:r>
              <a:rPr lang="en-IN" b="1" dirty="0"/>
              <a:t>Poetry/Story Generation</a:t>
            </a:r>
            <a:endParaRPr lang="en-IN" dirty="0"/>
          </a:p>
          <a:p>
            <a:pPr lvl="1"/>
            <a:r>
              <a:rPr lang="en-IN" b="1" dirty="0"/>
              <a:t>Audio/Text-to-Speech Generation</a:t>
            </a:r>
            <a:endParaRPr lang="en-IN" dirty="0"/>
          </a:p>
          <a:p>
            <a:pPr marL="0" indent="0">
              <a:buNone/>
            </a:pPr>
            <a:endParaRPr lang="en-IN" dirty="0"/>
          </a:p>
        </p:txBody>
      </p:sp>
    </p:spTree>
    <p:extLst>
      <p:ext uri="{BB962C8B-B14F-4D97-AF65-F5344CB8AC3E}">
        <p14:creationId xmlns:p14="http://schemas.microsoft.com/office/powerpoint/2010/main" val="3055038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CFAC-2E48-4AA9-B0F0-768FD562B7CE}"/>
              </a:ext>
            </a:extLst>
          </p:cNvPr>
          <p:cNvSpPr>
            <a:spLocks noGrp="1"/>
          </p:cNvSpPr>
          <p:nvPr>
            <p:ph type="title"/>
          </p:nvPr>
        </p:nvSpPr>
        <p:spPr/>
        <p:txBody>
          <a:bodyPr/>
          <a:lstStyle/>
          <a:p>
            <a:r>
              <a:rPr lang="en-US" dirty="0"/>
              <a:t>Introduction to Computer Vision</a:t>
            </a:r>
            <a:br>
              <a:rPr lang="en-IN" dirty="0"/>
            </a:br>
            <a:endParaRPr lang="en-IN" dirty="0"/>
          </a:p>
        </p:txBody>
      </p:sp>
      <p:sp>
        <p:nvSpPr>
          <p:cNvPr id="3" name="Content Placeholder 2">
            <a:extLst>
              <a:ext uri="{FF2B5EF4-FFF2-40B4-BE49-F238E27FC236}">
                <a16:creationId xmlns:a16="http://schemas.microsoft.com/office/drawing/2014/main" id="{01624A94-4752-4E30-927F-40E3DF768F31}"/>
              </a:ext>
            </a:extLst>
          </p:cNvPr>
          <p:cNvSpPr>
            <a:spLocks noGrp="1"/>
          </p:cNvSpPr>
          <p:nvPr>
            <p:ph idx="1"/>
          </p:nvPr>
        </p:nvSpPr>
        <p:spPr/>
        <p:txBody>
          <a:bodyPr>
            <a:normAutofit fontScale="92500" lnSpcReduction="10000"/>
          </a:bodyPr>
          <a:lstStyle/>
          <a:p>
            <a:r>
              <a:rPr lang="en-US" dirty="0"/>
              <a:t>Computer Vision is a field of artificial intelligence (AI) focused on enabling computers to interpret and make decisions based on visual data, such as images and videos. </a:t>
            </a:r>
          </a:p>
          <a:p>
            <a:r>
              <a:rPr lang="en-US" dirty="0"/>
              <a:t>It aims to replicate the human visual system, allowing machines to “see” and understand the world in a meaningful way. </a:t>
            </a:r>
          </a:p>
          <a:p>
            <a:r>
              <a:rPr lang="en-US" dirty="0"/>
              <a:t>This technology powers applications ranging from facial recognition and object detection to medical imaging and autonomous driving.</a:t>
            </a:r>
          </a:p>
          <a:p>
            <a:r>
              <a:rPr lang="en-US" dirty="0"/>
              <a:t>As a prerequisite for learning </a:t>
            </a:r>
            <a:r>
              <a:rPr lang="en-US" b="1" dirty="0"/>
              <a:t>Generative AI</a:t>
            </a:r>
            <a:r>
              <a:rPr lang="en-US" dirty="0"/>
              <a:t> (</a:t>
            </a:r>
            <a:r>
              <a:rPr lang="en-US" dirty="0" err="1"/>
              <a:t>GenAI</a:t>
            </a:r>
            <a:r>
              <a:rPr lang="en-US" dirty="0"/>
              <a:t>), understanding Computer Vision is essential because </a:t>
            </a:r>
            <a:r>
              <a:rPr lang="en-US" dirty="0" err="1"/>
              <a:t>GenAI</a:t>
            </a:r>
            <a:r>
              <a:rPr lang="en-US" dirty="0"/>
              <a:t> models, such as DALL-E and Stable Diffusion, often generate or manipulate visual content. A foundation in Computer Vision helps in understanding how these models process, generate, and evaluate images.</a:t>
            </a:r>
            <a:endParaRPr lang="en-IN" dirty="0"/>
          </a:p>
        </p:txBody>
      </p:sp>
    </p:spTree>
    <p:extLst>
      <p:ext uri="{BB962C8B-B14F-4D97-AF65-F5344CB8AC3E}">
        <p14:creationId xmlns:p14="http://schemas.microsoft.com/office/powerpoint/2010/main" val="2096570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A86A-F3C2-4FA6-83D2-E0063DE9EC4B}"/>
              </a:ext>
            </a:extLst>
          </p:cNvPr>
          <p:cNvSpPr>
            <a:spLocks noGrp="1"/>
          </p:cNvSpPr>
          <p:nvPr>
            <p:ph type="title"/>
          </p:nvPr>
        </p:nvSpPr>
        <p:spPr/>
        <p:txBody>
          <a:bodyPr/>
          <a:lstStyle/>
          <a:p>
            <a:r>
              <a:rPr lang="en-US" dirty="0"/>
              <a:t>Key Concepts in Computer Vision</a:t>
            </a:r>
            <a:endParaRPr lang="en-IN" dirty="0"/>
          </a:p>
        </p:txBody>
      </p:sp>
      <p:sp>
        <p:nvSpPr>
          <p:cNvPr id="4" name="Rectangle 1">
            <a:extLst>
              <a:ext uri="{FF2B5EF4-FFF2-40B4-BE49-F238E27FC236}">
                <a16:creationId xmlns:a16="http://schemas.microsoft.com/office/drawing/2014/main" id="{D114B631-7B76-41CF-8DB6-F7AB1533F2E9}"/>
              </a:ext>
            </a:extLst>
          </p:cNvPr>
          <p:cNvSpPr>
            <a:spLocks noGrp="1" noChangeArrowheads="1"/>
          </p:cNvSpPr>
          <p:nvPr>
            <p:ph idx="1"/>
          </p:nvPr>
        </p:nvSpPr>
        <p:spPr bwMode="auto">
          <a:xfrm>
            <a:off x="838200" y="2154635"/>
            <a:ext cx="1051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Image Representation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Images are represented as grids of pixels, with each pixel having a color value (for grayscale or RGB). For computers, images are essentially large arrays of numerical data.</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Understanding image data structure and pixel manipulation forms the basis for many Computer Vision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Basic Image 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Image processing techniques, like filtering, edge detection, and thresholding, are essential for enhancing or extracting features from images.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Common libraries for image processing include </a:t>
            </a:r>
            <a:r>
              <a:rPr kumimoji="0" lang="en-US" altLang="en-US" sz="1400" b="1" i="0" u="none" strike="noStrike" cap="none" normalizeH="0" baseline="0" dirty="0">
                <a:ln>
                  <a:noFill/>
                </a:ln>
                <a:solidFill>
                  <a:schemeClr val="tx1"/>
                </a:solidFill>
                <a:effectLst/>
                <a:latin typeface="Arial" panose="020B0604020202020204" pitchFamily="34" charset="0"/>
              </a:rPr>
              <a:t>OpenCV</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PIL</a:t>
            </a:r>
            <a:r>
              <a:rPr kumimoji="0" lang="en-US" altLang="en-US" sz="1400" b="0" i="0" u="none" strike="noStrike" cap="none" normalizeH="0" baseline="0" dirty="0">
                <a:ln>
                  <a:noFill/>
                </a:ln>
                <a:solidFill>
                  <a:schemeClr val="tx1"/>
                </a:solidFill>
                <a:effectLst/>
                <a:latin typeface="Arial" panose="020B0604020202020204" pitchFamily="34" charset="0"/>
              </a:rPr>
              <a:t> in Python, which offer various functions to manipulate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Detection and Extraction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Features are key points or patterns in an image that represent significant areas or objects, such as edges, textures, or shapes.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Techniques like </a:t>
            </a:r>
            <a:r>
              <a:rPr kumimoji="0" lang="en-US" altLang="en-US" sz="1400" b="1" i="0" u="none" strike="noStrike" cap="none" normalizeH="0" baseline="0" dirty="0">
                <a:ln>
                  <a:noFill/>
                </a:ln>
                <a:solidFill>
                  <a:schemeClr val="tx1"/>
                </a:solidFill>
                <a:effectLst/>
                <a:latin typeface="Arial" panose="020B0604020202020204" pitchFamily="34" charset="0"/>
              </a:rPr>
              <a:t>SIFT</a:t>
            </a:r>
            <a:r>
              <a:rPr kumimoji="0" lang="en-US" altLang="en-US" sz="1400" b="0" i="0" u="none" strike="noStrike" cap="none" normalizeH="0" baseline="0" dirty="0">
                <a:ln>
                  <a:noFill/>
                </a:ln>
                <a:solidFill>
                  <a:schemeClr val="tx1"/>
                </a:solidFill>
                <a:effectLst/>
                <a:latin typeface="Arial" panose="020B0604020202020204" pitchFamily="34" charset="0"/>
              </a:rPr>
              <a:t> (Scale-Invariant Feature Transform), </a:t>
            </a:r>
            <a:r>
              <a:rPr kumimoji="0" lang="en-US" altLang="en-US" sz="1400" b="1" i="0" u="none" strike="noStrike" cap="none" normalizeH="0" baseline="0" dirty="0">
                <a:ln>
                  <a:noFill/>
                </a:ln>
                <a:solidFill>
                  <a:schemeClr val="tx1"/>
                </a:solidFill>
                <a:effectLst/>
                <a:latin typeface="Arial" panose="020B0604020202020204" pitchFamily="34" charset="0"/>
              </a:rPr>
              <a:t>HOG</a:t>
            </a:r>
            <a:r>
              <a:rPr kumimoji="0" lang="en-US" altLang="en-US" sz="1400" b="0" i="0" u="none" strike="noStrike" cap="none" normalizeH="0" baseline="0" dirty="0">
                <a:ln>
                  <a:noFill/>
                </a:ln>
                <a:solidFill>
                  <a:schemeClr val="tx1"/>
                </a:solidFill>
                <a:effectLst/>
                <a:latin typeface="Arial" panose="020B0604020202020204" pitchFamily="34" charset="0"/>
              </a:rPr>
              <a:t> (Histogram of Oriented Gradients), and </a:t>
            </a:r>
            <a:r>
              <a:rPr kumimoji="0" lang="en-US" altLang="en-US" sz="1400" b="1" i="0" u="none" strike="noStrike" cap="none" normalizeH="0" baseline="0" dirty="0">
                <a:ln>
                  <a:noFill/>
                </a:ln>
                <a:solidFill>
                  <a:schemeClr val="tx1"/>
                </a:solidFill>
                <a:effectLst/>
                <a:latin typeface="Arial" panose="020B0604020202020204" pitchFamily="34" charset="0"/>
              </a:rPr>
              <a:t>ORB</a:t>
            </a:r>
            <a:r>
              <a:rPr kumimoji="0" lang="en-US" altLang="en-US" sz="1400" b="0" i="0" u="none" strike="noStrike" cap="none" normalizeH="0" baseline="0" dirty="0">
                <a:ln>
                  <a:noFill/>
                </a:ln>
                <a:solidFill>
                  <a:schemeClr val="tx1"/>
                </a:solidFill>
                <a:effectLst/>
                <a:latin typeface="Arial" panose="020B0604020202020204" pitchFamily="34" charset="0"/>
              </a:rPr>
              <a:t> (Oriented FAST and Rotated BRIEF) help in detecting and extracting these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79744BB-7E0C-4D9D-8AE2-8C503FEC61D6}"/>
              </a:ext>
            </a:extLst>
          </p:cNvPr>
          <p:cNvSpPr txBox="1"/>
          <p:nvPr/>
        </p:nvSpPr>
        <p:spPr>
          <a:xfrm>
            <a:off x="10376899" y="6380251"/>
            <a:ext cx="1356189" cy="369332"/>
          </a:xfrm>
          <a:prstGeom prst="rect">
            <a:avLst/>
          </a:prstGeom>
          <a:noFill/>
        </p:spPr>
        <p:txBody>
          <a:bodyPr wrap="square" rtlCol="0">
            <a:spAutoFit/>
          </a:bodyPr>
          <a:lstStyle/>
          <a:p>
            <a:r>
              <a:rPr lang="en-US" dirty="0" err="1"/>
              <a:t>Contd</a:t>
            </a:r>
            <a:r>
              <a:rPr lang="en-US" dirty="0"/>
              <a:t>…</a:t>
            </a:r>
            <a:endParaRPr lang="en-IN" dirty="0"/>
          </a:p>
        </p:txBody>
      </p:sp>
    </p:spTree>
    <p:extLst>
      <p:ext uri="{BB962C8B-B14F-4D97-AF65-F5344CB8AC3E}">
        <p14:creationId xmlns:p14="http://schemas.microsoft.com/office/powerpoint/2010/main" val="882220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DA4-0990-4B1F-AB98-F096F861DCA3}"/>
              </a:ext>
            </a:extLst>
          </p:cNvPr>
          <p:cNvSpPr>
            <a:spLocks noGrp="1"/>
          </p:cNvSpPr>
          <p:nvPr>
            <p:ph type="title"/>
          </p:nvPr>
        </p:nvSpPr>
        <p:spPr/>
        <p:txBody>
          <a:bodyPr/>
          <a:lstStyle/>
          <a:p>
            <a:r>
              <a:rPr lang="en-US" dirty="0"/>
              <a:t>Key Concepts in Computer Vision</a:t>
            </a:r>
            <a:endParaRPr lang="en-IN" dirty="0"/>
          </a:p>
        </p:txBody>
      </p:sp>
      <p:sp>
        <p:nvSpPr>
          <p:cNvPr id="4" name="Rectangle 1">
            <a:extLst>
              <a:ext uri="{FF2B5EF4-FFF2-40B4-BE49-F238E27FC236}">
                <a16:creationId xmlns:a16="http://schemas.microsoft.com/office/drawing/2014/main" id="{DF91D1AC-1F03-48CB-BB3C-1755CD1BBBB3}"/>
              </a:ext>
            </a:extLst>
          </p:cNvPr>
          <p:cNvSpPr>
            <a:spLocks noGrp="1" noChangeArrowheads="1"/>
          </p:cNvSpPr>
          <p:nvPr>
            <p:ph idx="1"/>
          </p:nvPr>
        </p:nvSpPr>
        <p:spPr bwMode="auto">
          <a:xfrm>
            <a:off x="838200" y="2785575"/>
            <a:ext cx="105156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 Detection and Classification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Object detection involves locating and identifying objects within an image. Popular algorithms include </a:t>
            </a:r>
            <a:r>
              <a:rPr kumimoji="0" lang="en-US" altLang="en-US" sz="1400" b="1" i="0" u="none" strike="noStrike" cap="none" normalizeH="0" baseline="0" dirty="0">
                <a:ln>
                  <a:noFill/>
                </a:ln>
                <a:solidFill>
                  <a:schemeClr val="tx1"/>
                </a:solidFill>
                <a:effectLst/>
                <a:latin typeface="Arial" panose="020B0604020202020204" pitchFamily="34" charset="0"/>
              </a:rPr>
              <a:t>YOLO</a:t>
            </a:r>
            <a:r>
              <a:rPr kumimoji="0" lang="en-US" altLang="en-US" sz="1400" b="0" i="0" u="none" strike="noStrike" cap="none" normalizeH="0" baseline="0" dirty="0">
                <a:ln>
                  <a:noFill/>
                </a:ln>
                <a:solidFill>
                  <a:schemeClr val="tx1"/>
                </a:solidFill>
                <a:effectLst/>
                <a:latin typeface="Arial" panose="020B0604020202020204" pitchFamily="34" charset="0"/>
              </a:rPr>
              <a:t> (You Only Look Once) and </a:t>
            </a:r>
            <a:r>
              <a:rPr kumimoji="0" lang="en-US" altLang="en-US" sz="1400" b="1" i="0" u="none" strike="noStrike" cap="none" normalizeH="0" baseline="0" dirty="0">
                <a:ln>
                  <a:noFill/>
                </a:ln>
                <a:solidFill>
                  <a:schemeClr val="tx1"/>
                </a:solidFill>
                <a:effectLst/>
                <a:latin typeface="Arial" panose="020B0604020202020204" pitchFamily="34" charset="0"/>
              </a:rPr>
              <a:t>Faster R-CNN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Image classification involves categorizing entire images into predefined classes, using models like </a:t>
            </a:r>
            <a:r>
              <a:rPr kumimoji="0" lang="en-US" altLang="en-US" sz="1400" b="1" i="0" u="none" strike="noStrike" cap="none" normalizeH="0" baseline="0" dirty="0">
                <a:ln>
                  <a:noFill/>
                </a:ln>
                <a:solidFill>
                  <a:schemeClr val="tx1"/>
                </a:solidFill>
                <a:effectLst/>
                <a:latin typeface="Arial" panose="020B0604020202020204" pitchFamily="34" charset="0"/>
              </a:rPr>
              <a:t>Convolutional Neural Networks (CNNs)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ResNet</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VGG</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Image Segmentation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Image segmentation divides an image into different segments or regions, often corresponding to objects or areas of interest.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There are two primary types of segmentation: </a:t>
            </a:r>
            <a:r>
              <a:rPr kumimoji="0" lang="en-US" altLang="en-US" sz="1400" b="1" i="0" u="none" strike="noStrike" cap="none" normalizeH="0" baseline="0" dirty="0">
                <a:ln>
                  <a:noFill/>
                </a:ln>
                <a:solidFill>
                  <a:schemeClr val="tx1"/>
                </a:solidFill>
                <a:effectLst/>
                <a:latin typeface="Arial" panose="020B0604020202020204" pitchFamily="34" charset="0"/>
              </a:rPr>
              <a:t>Semantic Segmentation</a:t>
            </a:r>
            <a:r>
              <a:rPr kumimoji="0" lang="en-US" altLang="en-US" sz="1400" b="0" i="0" u="none" strike="noStrike" cap="none" normalizeH="0" baseline="0" dirty="0">
                <a:ln>
                  <a:noFill/>
                </a:ln>
                <a:solidFill>
                  <a:schemeClr val="tx1"/>
                </a:solidFill>
                <a:effectLst/>
                <a:latin typeface="Arial" panose="020B0604020202020204" pitchFamily="34" charset="0"/>
              </a:rPr>
              <a:t> (assigns a class label to each pixel) and </a:t>
            </a:r>
            <a:r>
              <a:rPr kumimoji="0" lang="en-US" altLang="en-US" sz="1400" b="1" i="0" u="none" strike="noStrike" cap="none" normalizeH="0" baseline="0" dirty="0">
                <a:ln>
                  <a:noFill/>
                </a:ln>
                <a:solidFill>
                  <a:schemeClr val="tx1"/>
                </a:solidFill>
                <a:effectLst/>
                <a:latin typeface="Arial" panose="020B0604020202020204" pitchFamily="34" charset="0"/>
              </a:rPr>
              <a:t>Instance Segmentation</a:t>
            </a:r>
            <a:r>
              <a:rPr kumimoji="0" lang="en-US" altLang="en-US" sz="1400" b="0" i="0" u="none" strike="noStrike" cap="none" normalizeH="0" baseline="0" dirty="0">
                <a:ln>
                  <a:noFill/>
                </a:ln>
                <a:solidFill>
                  <a:schemeClr val="tx1"/>
                </a:solidFill>
                <a:effectLst/>
                <a:latin typeface="Arial" panose="020B0604020202020204" pitchFamily="34" charset="0"/>
              </a:rPr>
              <a:t> (differentiates separate objects of the same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A7D17E7-B566-4025-A5B6-ADF303A2BE36}"/>
              </a:ext>
            </a:extLst>
          </p:cNvPr>
          <p:cNvSpPr txBox="1"/>
          <p:nvPr/>
        </p:nvSpPr>
        <p:spPr>
          <a:xfrm>
            <a:off x="10376899" y="6380251"/>
            <a:ext cx="1356189" cy="369332"/>
          </a:xfrm>
          <a:prstGeom prst="rect">
            <a:avLst/>
          </a:prstGeom>
          <a:noFill/>
        </p:spPr>
        <p:txBody>
          <a:bodyPr wrap="square" rtlCol="0">
            <a:spAutoFit/>
          </a:bodyPr>
          <a:lstStyle/>
          <a:p>
            <a:r>
              <a:rPr lang="en-US" dirty="0" err="1"/>
              <a:t>Contd</a:t>
            </a:r>
            <a:r>
              <a:rPr lang="en-US" dirty="0"/>
              <a:t>…</a:t>
            </a:r>
            <a:endParaRPr lang="en-IN" dirty="0"/>
          </a:p>
        </p:txBody>
      </p:sp>
    </p:spTree>
    <p:extLst>
      <p:ext uri="{BB962C8B-B14F-4D97-AF65-F5344CB8AC3E}">
        <p14:creationId xmlns:p14="http://schemas.microsoft.com/office/powerpoint/2010/main" val="1386488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E37C-A589-46D0-BA7E-8AC758870F0E}"/>
              </a:ext>
            </a:extLst>
          </p:cNvPr>
          <p:cNvSpPr>
            <a:spLocks noGrp="1"/>
          </p:cNvSpPr>
          <p:nvPr>
            <p:ph type="title"/>
          </p:nvPr>
        </p:nvSpPr>
        <p:spPr/>
        <p:txBody>
          <a:bodyPr/>
          <a:lstStyle/>
          <a:p>
            <a:r>
              <a:rPr lang="en-US" dirty="0"/>
              <a:t>Key Concepts in Computer Vision</a:t>
            </a:r>
            <a:endParaRPr lang="en-IN" dirty="0"/>
          </a:p>
        </p:txBody>
      </p:sp>
      <p:sp>
        <p:nvSpPr>
          <p:cNvPr id="4" name="Rectangle 1">
            <a:extLst>
              <a:ext uri="{FF2B5EF4-FFF2-40B4-BE49-F238E27FC236}">
                <a16:creationId xmlns:a16="http://schemas.microsoft.com/office/drawing/2014/main" id="{D9AE188D-2FDD-46D4-A1BF-FE021402F7D3}"/>
              </a:ext>
            </a:extLst>
          </p:cNvPr>
          <p:cNvSpPr>
            <a:spLocks noGrp="1" noChangeArrowheads="1"/>
          </p:cNvSpPr>
          <p:nvPr>
            <p:ph idx="1"/>
          </p:nvPr>
        </p:nvSpPr>
        <p:spPr bwMode="auto">
          <a:xfrm>
            <a:off x="838200" y="2785575"/>
            <a:ext cx="105156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Convolutional Neural Networks (CNNs)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CNNs are specialized neural networks for processing visual data, designed to capture spatial hierarchies in images.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Key components of CNNs include </a:t>
            </a:r>
            <a:r>
              <a:rPr kumimoji="0" lang="en-US" altLang="en-US" sz="1400" b="1" i="0" u="none" strike="noStrike" cap="none" normalizeH="0" baseline="0" dirty="0">
                <a:ln>
                  <a:noFill/>
                </a:ln>
                <a:solidFill>
                  <a:schemeClr val="tx1"/>
                </a:solidFill>
                <a:effectLst/>
                <a:latin typeface="Arial" panose="020B0604020202020204" pitchFamily="34" charset="0"/>
              </a:rPr>
              <a:t>convolutions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pooling layers</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fully connected layers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CNNs are the backbone of many Computer Vision tasks, enabling models to detect and recognize complex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Generative Models in Computer Vision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Generative models, such as </a:t>
            </a:r>
            <a:r>
              <a:rPr kumimoji="0" lang="en-US" altLang="en-US" sz="1400" b="1" i="0" u="none" strike="noStrike" cap="none" normalizeH="0" baseline="0" dirty="0">
                <a:ln>
                  <a:noFill/>
                </a:ln>
                <a:solidFill>
                  <a:schemeClr val="tx1"/>
                </a:solidFill>
                <a:effectLst/>
                <a:latin typeface="Arial" panose="020B0604020202020204" pitchFamily="34" charset="0"/>
              </a:rPr>
              <a:t>Generative Adversarial Networks (GANs)</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Variational Autoencoders (VAEs)</a:t>
            </a:r>
            <a:r>
              <a:rPr kumimoji="0" lang="en-US" altLang="en-US" sz="1400" b="0" i="0" u="none" strike="noStrike" cap="none" normalizeH="0" baseline="0" dirty="0">
                <a:ln>
                  <a:noFill/>
                </a:ln>
                <a:solidFill>
                  <a:schemeClr val="tx1"/>
                </a:solidFill>
                <a:effectLst/>
                <a:latin typeface="Arial" panose="020B0604020202020204" pitchFamily="34" charset="0"/>
              </a:rPr>
              <a:t>, are central to Generative AI, allowing models to generate new images from learned patterns.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GANs consist of a </a:t>
            </a:r>
            <a:r>
              <a:rPr kumimoji="0" lang="en-US" altLang="en-US" sz="1400" b="1" i="0" u="none" strike="noStrike" cap="none" normalizeH="0" baseline="0" dirty="0">
                <a:ln>
                  <a:noFill/>
                </a:ln>
                <a:solidFill>
                  <a:schemeClr val="tx1"/>
                </a:solidFill>
                <a:effectLst/>
                <a:latin typeface="Arial" panose="020B0604020202020204" pitchFamily="34" charset="0"/>
              </a:rPr>
              <a:t>generator</a:t>
            </a:r>
            <a:r>
              <a:rPr kumimoji="0" lang="en-US" altLang="en-US" sz="1400" b="0" i="0" u="none" strike="noStrike" cap="none" normalizeH="0" baseline="0" dirty="0">
                <a:ln>
                  <a:noFill/>
                </a:ln>
                <a:solidFill>
                  <a:schemeClr val="tx1"/>
                </a:solidFill>
                <a:effectLst/>
                <a:latin typeface="Arial" panose="020B0604020202020204" pitchFamily="34" charset="0"/>
              </a:rPr>
              <a:t> and a </a:t>
            </a:r>
            <a:r>
              <a:rPr kumimoji="0" lang="en-US" altLang="en-US" sz="1400" b="1" i="0" u="none" strike="noStrike" cap="none" normalizeH="0" baseline="0" dirty="0">
                <a:ln>
                  <a:noFill/>
                </a:ln>
                <a:solidFill>
                  <a:schemeClr val="tx1"/>
                </a:solidFill>
                <a:effectLst/>
                <a:latin typeface="Arial" panose="020B0604020202020204" pitchFamily="34" charset="0"/>
              </a:rPr>
              <a:t>discriminator</a:t>
            </a:r>
            <a:r>
              <a:rPr kumimoji="0" lang="en-US" altLang="en-US" sz="1400" b="0" i="0" u="none" strike="noStrike" cap="none" normalizeH="0" baseline="0" dirty="0">
                <a:ln>
                  <a:noFill/>
                </a:ln>
                <a:solidFill>
                  <a:schemeClr val="tx1"/>
                </a:solidFill>
                <a:effectLst/>
                <a:latin typeface="Arial" panose="020B0604020202020204" pitchFamily="34" charset="0"/>
              </a:rPr>
              <a:t> that work together to produce realistic images, often used for image synthesis, super-resolution, and style transfer.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AEDAB5D-7C12-418C-AA50-F66511BC7000}"/>
              </a:ext>
            </a:extLst>
          </p:cNvPr>
          <p:cNvSpPr txBox="1"/>
          <p:nvPr/>
        </p:nvSpPr>
        <p:spPr>
          <a:xfrm>
            <a:off x="10376899" y="6380251"/>
            <a:ext cx="1356189" cy="369332"/>
          </a:xfrm>
          <a:prstGeom prst="rect">
            <a:avLst/>
          </a:prstGeom>
          <a:noFill/>
        </p:spPr>
        <p:txBody>
          <a:bodyPr wrap="square" rtlCol="0">
            <a:spAutoFit/>
          </a:bodyPr>
          <a:lstStyle/>
          <a:p>
            <a:r>
              <a:rPr lang="en-US" dirty="0" err="1"/>
              <a:t>Contd</a:t>
            </a:r>
            <a:r>
              <a:rPr lang="en-US" dirty="0"/>
              <a:t>…</a:t>
            </a:r>
            <a:endParaRPr lang="en-IN" dirty="0"/>
          </a:p>
        </p:txBody>
      </p:sp>
    </p:spTree>
    <p:extLst>
      <p:ext uri="{BB962C8B-B14F-4D97-AF65-F5344CB8AC3E}">
        <p14:creationId xmlns:p14="http://schemas.microsoft.com/office/powerpoint/2010/main" val="2686224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D2F6-D010-4B56-AC01-DD0767067DF9}"/>
              </a:ext>
            </a:extLst>
          </p:cNvPr>
          <p:cNvSpPr>
            <a:spLocks noGrp="1"/>
          </p:cNvSpPr>
          <p:nvPr>
            <p:ph type="title"/>
          </p:nvPr>
        </p:nvSpPr>
        <p:spPr/>
        <p:txBody>
          <a:bodyPr/>
          <a:lstStyle/>
          <a:p>
            <a:r>
              <a:rPr lang="en-US" dirty="0"/>
              <a:t>CV Use cases</a:t>
            </a:r>
            <a:endParaRPr lang="en-IN" dirty="0"/>
          </a:p>
        </p:txBody>
      </p:sp>
      <p:sp>
        <p:nvSpPr>
          <p:cNvPr id="5" name="Rectangle 1">
            <a:extLst>
              <a:ext uri="{FF2B5EF4-FFF2-40B4-BE49-F238E27FC236}">
                <a16:creationId xmlns:a16="http://schemas.microsoft.com/office/drawing/2014/main" id="{0FE1393C-B42C-4213-8E7E-A4FED21B99A3}"/>
              </a:ext>
            </a:extLst>
          </p:cNvPr>
          <p:cNvSpPr>
            <a:spLocks noGrp="1" noChangeArrowheads="1"/>
          </p:cNvSpPr>
          <p:nvPr>
            <p:ph idx="1"/>
          </p:nvPr>
        </p:nvSpPr>
        <p:spPr bwMode="auto">
          <a:xfrm>
            <a:off x="838200" y="1504713"/>
            <a:ext cx="10401728" cy="499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fontAlgn="base">
              <a:spcAft>
                <a:spcPct val="0"/>
              </a:spcAft>
              <a:buClrTx/>
              <a:buSzTx/>
              <a:tabLst/>
            </a:pPr>
            <a:r>
              <a:rPr lang="en-US" altLang="en-US" sz="1800" b="1" dirty="0">
                <a:latin typeface="Arial" panose="020B0604020202020204" pitchFamily="34" charset="0"/>
              </a:rPr>
              <a:t>Face Recognition</a:t>
            </a:r>
            <a:r>
              <a:rPr lang="en-US" altLang="en-US" sz="1800" dirty="0">
                <a:latin typeface="Arial" panose="020B0604020202020204" pitchFamily="34" charset="0"/>
              </a:rPr>
              <a:t>: Recognizing faces in security and social media applications</a:t>
            </a:r>
            <a:r>
              <a:rPr lang="en-US" altLang="en-US" sz="1800" b="1" dirty="0">
                <a:latin typeface="Arial" panose="020B0604020202020204" pitchFamily="34" charset="0"/>
              </a:rPr>
              <a:t>.</a:t>
            </a:r>
          </a:p>
          <a:p>
            <a:pPr marR="0" fontAlgn="base">
              <a:spcAft>
                <a:spcPct val="0"/>
              </a:spcAft>
              <a:buClrTx/>
              <a:buSzTx/>
              <a:tabLst/>
            </a:pPr>
            <a:r>
              <a:rPr lang="en-US" altLang="en-US" sz="1800" b="1" dirty="0">
                <a:latin typeface="Arial" panose="020B0604020202020204" pitchFamily="34" charset="0"/>
              </a:rPr>
              <a:t>Autonomous Vehicles: </a:t>
            </a:r>
            <a:r>
              <a:rPr lang="en-US" altLang="en-US" sz="1800" dirty="0">
                <a:latin typeface="Arial" panose="020B0604020202020204" pitchFamily="34" charset="0"/>
              </a:rPr>
              <a:t>Detecting objects, lanes, and traffic signs to navigate roads.</a:t>
            </a:r>
          </a:p>
          <a:p>
            <a:pPr marR="0" fontAlgn="base">
              <a:spcAft>
                <a:spcPct val="0"/>
              </a:spcAft>
              <a:buClrTx/>
              <a:buSzTx/>
              <a:tabLst/>
            </a:pPr>
            <a:r>
              <a:rPr lang="en-US" altLang="en-US" sz="1800" b="1" dirty="0">
                <a:latin typeface="Arial" panose="020B0604020202020204" pitchFamily="34" charset="0"/>
              </a:rPr>
              <a:t>Healthcare: </a:t>
            </a:r>
            <a:r>
              <a:rPr lang="en-US" altLang="en-US" sz="1800" dirty="0">
                <a:latin typeface="Arial" panose="020B0604020202020204" pitchFamily="34" charset="0"/>
              </a:rPr>
              <a:t>Analyzing medical images for diagnostics, such as detecting tumors in X-rays or MRIs.</a:t>
            </a:r>
          </a:p>
          <a:p>
            <a:pPr marR="0" fontAlgn="base">
              <a:spcAft>
                <a:spcPct val="0"/>
              </a:spcAft>
              <a:buClrTx/>
              <a:buSzTx/>
              <a:tabLst/>
            </a:pPr>
            <a:r>
              <a:rPr lang="en-US" altLang="en-US" sz="1800" b="1" dirty="0">
                <a:latin typeface="Arial" panose="020B0604020202020204" pitchFamily="34" charset="0"/>
              </a:rPr>
              <a:t>Retail: </a:t>
            </a:r>
            <a:r>
              <a:rPr lang="en-US" altLang="en-US" sz="1800" dirty="0">
                <a:latin typeface="Arial" panose="020B0604020202020204" pitchFamily="34" charset="0"/>
              </a:rPr>
              <a:t>Visual search and inventory tracking using cameras and image recognition.</a:t>
            </a:r>
          </a:p>
          <a:p>
            <a:pPr marR="0" fontAlgn="base">
              <a:spcAft>
                <a:spcPct val="0"/>
              </a:spcAft>
              <a:buClrTx/>
              <a:buSzTx/>
              <a:tabLst/>
            </a:pPr>
            <a:r>
              <a:rPr lang="en-US" altLang="en-US" sz="1800" b="1" dirty="0">
                <a:latin typeface="Arial" panose="020B0604020202020204" pitchFamily="34" charset="0"/>
              </a:rPr>
              <a:t>Agriculture: </a:t>
            </a:r>
            <a:r>
              <a:rPr lang="en-US" altLang="en-US" sz="1800" dirty="0">
                <a:latin typeface="Arial" panose="020B0604020202020204" pitchFamily="34" charset="0"/>
              </a:rPr>
              <a:t>Monitoring crop health and detecting pests through aerial imagery and machine vision.</a:t>
            </a:r>
          </a:p>
          <a:p>
            <a:pPr lvl="0"/>
            <a:r>
              <a:rPr lang="en-IN" sz="1800" b="1" dirty="0">
                <a:latin typeface="Arial" panose="020B0604020202020204" pitchFamily="34" charset="0"/>
              </a:rPr>
              <a:t>Image Generation</a:t>
            </a:r>
          </a:p>
          <a:p>
            <a:pPr lvl="0"/>
            <a:r>
              <a:rPr lang="en-IN" sz="1800" b="1" dirty="0">
                <a:latin typeface="Arial" panose="020B0604020202020204" pitchFamily="34" charset="0"/>
              </a:rPr>
              <a:t>Image Style Transfer</a:t>
            </a:r>
          </a:p>
          <a:p>
            <a:pPr lvl="0"/>
            <a:r>
              <a:rPr lang="en-IN" sz="1800" b="1" dirty="0">
                <a:latin typeface="Arial" panose="020B0604020202020204" pitchFamily="34" charset="0"/>
              </a:rPr>
              <a:t>Super-Resolution (Enhancing Image Quality)</a:t>
            </a:r>
          </a:p>
          <a:p>
            <a:pPr lvl="0"/>
            <a:r>
              <a:rPr lang="en-IN" sz="1800" b="1" dirty="0" err="1">
                <a:latin typeface="Arial" panose="020B0604020202020204" pitchFamily="34" charset="0"/>
              </a:rPr>
              <a:t>Deepfake</a:t>
            </a:r>
            <a:r>
              <a:rPr lang="en-IN" sz="1800" b="1" dirty="0">
                <a:latin typeface="Arial" panose="020B0604020202020204" pitchFamily="34" charset="0"/>
              </a:rPr>
              <a:t> Creation</a:t>
            </a:r>
          </a:p>
          <a:p>
            <a:pPr lvl="0"/>
            <a:r>
              <a:rPr lang="en-IN" sz="1800" b="1" dirty="0">
                <a:latin typeface="Arial" panose="020B0604020202020204" pitchFamily="34" charset="0"/>
              </a:rPr>
              <a:t>Inpainting (Image Restoration)</a:t>
            </a:r>
          </a:p>
          <a:p>
            <a:pPr lvl="0"/>
            <a:r>
              <a:rPr lang="en-IN" sz="1800" b="1" dirty="0">
                <a:latin typeface="Arial" panose="020B0604020202020204" pitchFamily="34" charset="0"/>
              </a:rPr>
              <a:t>3D Model Generation from Images</a:t>
            </a:r>
          </a:p>
          <a:p>
            <a:pPr lvl="0"/>
            <a:r>
              <a:rPr lang="en-IN" sz="1800" b="1" dirty="0">
                <a:latin typeface="Arial" panose="020B0604020202020204" pitchFamily="34" charset="0"/>
              </a:rPr>
              <a:t>Video Synthesis</a:t>
            </a:r>
          </a:p>
        </p:txBody>
      </p:sp>
    </p:spTree>
    <p:extLst>
      <p:ext uri="{BB962C8B-B14F-4D97-AF65-F5344CB8AC3E}">
        <p14:creationId xmlns:p14="http://schemas.microsoft.com/office/powerpoint/2010/main" val="3978940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37B6-1DD1-4F61-A6C5-53D8DD5FF4EC}"/>
              </a:ext>
            </a:extLst>
          </p:cNvPr>
          <p:cNvSpPr>
            <a:spLocks noGrp="1"/>
          </p:cNvSpPr>
          <p:nvPr>
            <p:ph type="title"/>
          </p:nvPr>
        </p:nvSpPr>
        <p:spPr/>
        <p:txBody>
          <a:bodyPr/>
          <a:lstStyle/>
          <a:p>
            <a:r>
              <a:rPr lang="en-US" dirty="0"/>
              <a:t>Why Computer Vision is Essential for Generative AI</a:t>
            </a:r>
            <a:endParaRPr lang="en-IN" dirty="0"/>
          </a:p>
        </p:txBody>
      </p:sp>
      <p:sp>
        <p:nvSpPr>
          <p:cNvPr id="4" name="Rectangle 1">
            <a:extLst>
              <a:ext uri="{FF2B5EF4-FFF2-40B4-BE49-F238E27FC236}">
                <a16:creationId xmlns:a16="http://schemas.microsoft.com/office/drawing/2014/main" id="{DBE3B0C6-6C23-42CF-A8AE-99D2A3914CBE}"/>
              </a:ext>
            </a:extLst>
          </p:cNvPr>
          <p:cNvSpPr>
            <a:spLocks noGrp="1" noChangeArrowheads="1"/>
          </p:cNvSpPr>
          <p:nvPr>
            <p:ph idx="1"/>
          </p:nvPr>
        </p:nvSpPr>
        <p:spPr bwMode="auto">
          <a:xfrm>
            <a:off x="838200" y="2708632"/>
            <a:ext cx="10515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Understanding Image Data</a:t>
            </a:r>
            <a:r>
              <a:rPr kumimoji="0" lang="en-US" altLang="en-US" sz="1800" b="0" i="0" u="none" strike="noStrike" cap="none" normalizeH="0" baseline="0">
                <a:ln>
                  <a:noFill/>
                </a:ln>
                <a:solidFill>
                  <a:schemeClr val="tx1"/>
                </a:solidFill>
                <a:effectLst/>
                <a:latin typeface="Arial" panose="020B0604020202020204" pitchFamily="34" charset="0"/>
              </a:rPr>
              <a:t>: Computer Vision techniques help in processing and analyzing image data, which is the basis for training and evaluating generative models in GenAI.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Enhancing Realism</a:t>
            </a:r>
            <a:r>
              <a:rPr kumimoji="0" lang="en-US" altLang="en-US" sz="1800" b="0" i="0" u="none" strike="noStrike" cap="none" normalizeH="0" baseline="0">
                <a:ln>
                  <a:noFill/>
                </a:ln>
                <a:solidFill>
                  <a:schemeClr val="tx1"/>
                </a:solidFill>
                <a:effectLst/>
                <a:latin typeface="Arial" panose="020B0604020202020204" pitchFamily="34" charset="0"/>
              </a:rPr>
              <a:t>: Knowledge of image quality, resolution, and feature extraction is essential for generating high-quality, realistic visuals in generative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Evaluating Generated Images</a:t>
            </a:r>
            <a:r>
              <a:rPr kumimoji="0" lang="en-US" altLang="en-US" sz="1800" b="0" i="0" u="none" strike="noStrike" cap="none" normalizeH="0" baseline="0">
                <a:ln>
                  <a:noFill/>
                </a:ln>
                <a:solidFill>
                  <a:schemeClr val="tx1"/>
                </a:solidFill>
                <a:effectLst/>
                <a:latin typeface="Arial" panose="020B0604020202020204" pitchFamily="34" charset="0"/>
              </a:rPr>
              <a:t>: Skills in object detection and classification help in assessing the accuracy and quality of generated images, essential for refining GenAI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Combining Vision with Language</a:t>
            </a:r>
            <a:r>
              <a:rPr kumimoji="0" lang="en-US" altLang="en-US" sz="1800" b="0" i="0" u="none" strike="noStrike" cap="none" normalizeH="0" baseline="0">
                <a:ln>
                  <a:noFill/>
                </a:ln>
                <a:solidFill>
                  <a:schemeClr val="tx1"/>
                </a:solidFill>
                <a:effectLst/>
                <a:latin typeface="Arial" panose="020B0604020202020204" pitchFamily="34" charset="0"/>
              </a:rPr>
              <a:t>: Generative AI models often combine visual and textual understanding (e.g., text-to-image models like DALL-E), making Computer Vision knowledge necessary to manage these multimodal inputs effectively. </a:t>
            </a:r>
          </a:p>
        </p:txBody>
      </p:sp>
    </p:spTree>
    <p:extLst>
      <p:ext uri="{BB962C8B-B14F-4D97-AF65-F5344CB8AC3E}">
        <p14:creationId xmlns:p14="http://schemas.microsoft.com/office/powerpoint/2010/main" val="2205181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974-91A9-4879-993C-AAE22F40265D}"/>
              </a:ext>
            </a:extLst>
          </p:cNvPr>
          <p:cNvSpPr>
            <a:spLocks noGrp="1"/>
          </p:cNvSpPr>
          <p:nvPr>
            <p:ph type="title"/>
          </p:nvPr>
        </p:nvSpPr>
        <p:spPr/>
        <p:txBody>
          <a:bodyPr/>
          <a:lstStyle/>
          <a:p>
            <a:r>
              <a:rPr lang="en-US" dirty="0"/>
              <a:t>Getting Started with Computer Vision</a:t>
            </a:r>
            <a:endParaRPr lang="en-IN" dirty="0"/>
          </a:p>
        </p:txBody>
      </p:sp>
      <p:sp>
        <p:nvSpPr>
          <p:cNvPr id="3" name="Content Placeholder 2">
            <a:extLst>
              <a:ext uri="{FF2B5EF4-FFF2-40B4-BE49-F238E27FC236}">
                <a16:creationId xmlns:a16="http://schemas.microsoft.com/office/drawing/2014/main" id="{0AA0BCD4-29D5-4E4F-8F35-2AA307AEBF28}"/>
              </a:ext>
            </a:extLst>
          </p:cNvPr>
          <p:cNvSpPr>
            <a:spLocks noGrp="1"/>
          </p:cNvSpPr>
          <p:nvPr>
            <p:ph idx="1"/>
          </p:nvPr>
        </p:nvSpPr>
        <p:spPr/>
        <p:txBody>
          <a:bodyPr>
            <a:normAutofit lnSpcReduction="10000"/>
          </a:bodyPr>
          <a:lstStyle/>
          <a:p>
            <a:r>
              <a:rPr lang="en-US" dirty="0"/>
              <a:t>To start learning Computer Vision, consider familiarizing yourself with:</a:t>
            </a:r>
          </a:p>
          <a:p>
            <a:pPr lvl="1"/>
            <a:r>
              <a:rPr lang="en-US" dirty="0"/>
              <a:t>Basic image manipulation and processing using </a:t>
            </a:r>
            <a:r>
              <a:rPr lang="en-US" b="1" dirty="0"/>
              <a:t>OpenCV</a:t>
            </a:r>
            <a:r>
              <a:rPr lang="en-US" dirty="0"/>
              <a:t> or </a:t>
            </a:r>
            <a:r>
              <a:rPr lang="en-US" b="1" dirty="0"/>
              <a:t>Pillow</a:t>
            </a:r>
            <a:r>
              <a:rPr lang="en-US" dirty="0"/>
              <a:t>.</a:t>
            </a:r>
          </a:p>
          <a:p>
            <a:pPr lvl="1"/>
            <a:r>
              <a:rPr lang="en-US" dirty="0"/>
              <a:t>Learning </a:t>
            </a:r>
            <a:r>
              <a:rPr lang="en-US" b="1" dirty="0"/>
              <a:t>Convolutional Neural Networks (CNNs)</a:t>
            </a:r>
            <a:r>
              <a:rPr lang="en-US" dirty="0"/>
              <a:t> for image classification tasks.</a:t>
            </a:r>
          </a:p>
          <a:p>
            <a:pPr lvl="1"/>
            <a:r>
              <a:rPr lang="en-US" dirty="0"/>
              <a:t>Implementing feature extraction techniques and exploring datasets like </a:t>
            </a:r>
            <a:r>
              <a:rPr lang="en-US" b="1" dirty="0"/>
              <a:t>ImageNet</a:t>
            </a:r>
            <a:r>
              <a:rPr lang="en-US" dirty="0"/>
              <a:t> and </a:t>
            </a:r>
            <a:r>
              <a:rPr lang="en-US" b="1" dirty="0"/>
              <a:t>CIFAR-10</a:t>
            </a:r>
            <a:r>
              <a:rPr lang="en-US" dirty="0"/>
              <a:t>.</a:t>
            </a:r>
          </a:p>
          <a:p>
            <a:pPr lvl="1"/>
            <a:r>
              <a:rPr lang="en-US" dirty="0"/>
              <a:t>Experimenting with </a:t>
            </a:r>
            <a:r>
              <a:rPr lang="en-US" b="1" dirty="0"/>
              <a:t>GANs</a:t>
            </a:r>
            <a:r>
              <a:rPr lang="en-US" dirty="0"/>
              <a:t> and </a:t>
            </a:r>
            <a:r>
              <a:rPr lang="en-US" b="1" dirty="0"/>
              <a:t>VAEs</a:t>
            </a:r>
            <a:r>
              <a:rPr lang="en-US" dirty="0"/>
              <a:t> to understand image generation.</a:t>
            </a:r>
          </a:p>
          <a:p>
            <a:pPr marL="0" indent="0">
              <a:buNone/>
            </a:pPr>
            <a:endParaRPr lang="en-US" dirty="0"/>
          </a:p>
          <a:p>
            <a:pPr marL="0" indent="0">
              <a:buNone/>
            </a:pPr>
            <a:r>
              <a:rPr lang="en-US" dirty="0"/>
              <a:t>Overall, understanding Computer Vision will provide a solid foundation for exploring Generative AI, especially for creating, manipulating, and interpreting visual content.</a:t>
            </a:r>
          </a:p>
          <a:p>
            <a:endParaRPr lang="en-IN" dirty="0"/>
          </a:p>
        </p:txBody>
      </p:sp>
    </p:spTree>
    <p:extLst>
      <p:ext uri="{BB962C8B-B14F-4D97-AF65-F5344CB8AC3E}">
        <p14:creationId xmlns:p14="http://schemas.microsoft.com/office/powerpoint/2010/main" val="4040094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8C0E-86DE-447C-A64C-1BD85E62998A}"/>
              </a:ext>
            </a:extLst>
          </p:cNvPr>
          <p:cNvSpPr>
            <a:spLocks noGrp="1"/>
          </p:cNvSpPr>
          <p:nvPr>
            <p:ph type="title"/>
          </p:nvPr>
        </p:nvSpPr>
        <p:spPr/>
        <p:txBody>
          <a:bodyPr/>
          <a:lstStyle/>
          <a:p>
            <a:r>
              <a:rPr lang="en-US" dirty="0"/>
              <a:t>Introduction to Deep Learning</a:t>
            </a:r>
            <a:endParaRPr lang="en-IN" dirty="0"/>
          </a:p>
        </p:txBody>
      </p:sp>
      <p:sp>
        <p:nvSpPr>
          <p:cNvPr id="3" name="Content Placeholder 2">
            <a:extLst>
              <a:ext uri="{FF2B5EF4-FFF2-40B4-BE49-F238E27FC236}">
                <a16:creationId xmlns:a16="http://schemas.microsoft.com/office/drawing/2014/main" id="{AD6B6D0B-A32D-4EAE-8DC2-1581FA8ECD1F}"/>
              </a:ext>
            </a:extLst>
          </p:cNvPr>
          <p:cNvSpPr>
            <a:spLocks noGrp="1"/>
          </p:cNvSpPr>
          <p:nvPr>
            <p:ph idx="1"/>
          </p:nvPr>
        </p:nvSpPr>
        <p:spPr/>
        <p:txBody>
          <a:bodyPr>
            <a:normAutofit fontScale="92500" lnSpcReduction="10000"/>
          </a:bodyPr>
          <a:lstStyle/>
          <a:p>
            <a:r>
              <a:rPr lang="en-US" dirty="0"/>
              <a:t>Deep Learning is a subset of machine learning that focuses on algorithms inspired by the structure and function of the brain, known as </a:t>
            </a:r>
            <a:r>
              <a:rPr lang="en-US" b="1" dirty="0"/>
              <a:t>artificial neural networks</a:t>
            </a:r>
            <a:r>
              <a:rPr lang="en-US" dirty="0"/>
              <a:t>. </a:t>
            </a:r>
          </a:p>
          <a:p>
            <a:r>
              <a:rPr lang="en-US" dirty="0"/>
              <a:t>It enables computers to learn complex patterns and representations in large datasets, achieving breakthroughs in tasks that require a high level of abstraction, such as image and speech recognition, natural language processing, and generative modeling.</a:t>
            </a:r>
          </a:p>
          <a:p>
            <a:r>
              <a:rPr lang="en-US" dirty="0"/>
              <a:t>Deep learning has been instrumental in the rapid advancement of artificial intelligence (AI), as it can process unstructured data like images, audio, and text more effectively than traditional machine learning algorithms.</a:t>
            </a:r>
          </a:p>
          <a:p>
            <a:r>
              <a:rPr lang="en-US" dirty="0"/>
              <a:t>It is particularly relevant for </a:t>
            </a:r>
            <a:r>
              <a:rPr lang="en-US" b="1" dirty="0"/>
              <a:t>Generative AI</a:t>
            </a:r>
            <a:r>
              <a:rPr lang="en-US" dirty="0"/>
              <a:t> (</a:t>
            </a:r>
            <a:r>
              <a:rPr lang="en-US" dirty="0" err="1"/>
              <a:t>GenAI</a:t>
            </a:r>
            <a:r>
              <a:rPr lang="en-US" dirty="0"/>
              <a:t>) applications, where models generate new content such as text, images, or audio.</a:t>
            </a:r>
          </a:p>
          <a:p>
            <a:endParaRPr lang="en-IN" dirty="0"/>
          </a:p>
        </p:txBody>
      </p:sp>
    </p:spTree>
    <p:extLst>
      <p:ext uri="{BB962C8B-B14F-4D97-AF65-F5344CB8AC3E}">
        <p14:creationId xmlns:p14="http://schemas.microsoft.com/office/powerpoint/2010/main" val="306275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004B-29C0-4BCB-A7A6-871278C43BA8}"/>
              </a:ext>
            </a:extLst>
          </p:cNvPr>
          <p:cNvSpPr>
            <a:spLocks noGrp="1"/>
          </p:cNvSpPr>
          <p:nvPr>
            <p:ph type="title"/>
          </p:nvPr>
        </p:nvSpPr>
        <p:spPr/>
        <p:txBody>
          <a:bodyPr/>
          <a:lstStyle/>
          <a:p>
            <a:r>
              <a:rPr lang="en-US" b="1" dirty="0"/>
              <a:t>Expert System Based</a:t>
            </a:r>
            <a:br>
              <a:rPr lang="en-IN" dirty="0"/>
            </a:br>
            <a:endParaRPr lang="en-IN" dirty="0"/>
          </a:p>
        </p:txBody>
      </p:sp>
      <p:sp>
        <p:nvSpPr>
          <p:cNvPr id="3" name="Content Placeholder 2">
            <a:extLst>
              <a:ext uri="{FF2B5EF4-FFF2-40B4-BE49-F238E27FC236}">
                <a16:creationId xmlns:a16="http://schemas.microsoft.com/office/drawing/2014/main" id="{1D30EFB0-0D69-4C32-94AF-D173812BFB47}"/>
              </a:ext>
            </a:extLst>
          </p:cNvPr>
          <p:cNvSpPr>
            <a:spLocks noGrp="1"/>
          </p:cNvSpPr>
          <p:nvPr>
            <p:ph idx="1"/>
          </p:nvPr>
        </p:nvSpPr>
        <p:spPr/>
        <p:txBody>
          <a:bodyPr/>
          <a:lstStyle/>
          <a:p>
            <a:r>
              <a:rPr lang="en-IN" dirty="0"/>
              <a:t>Expert systems are designed to emulate the decision-making ability of a human expert in a specific domain. These systems are typically broken down into components or types based on their architecture and application:</a:t>
            </a:r>
            <a:endParaRPr lang="en-IN" sz="3600" dirty="0"/>
          </a:p>
          <a:p>
            <a:pPr marL="914400" lvl="1" indent="-457200">
              <a:buFont typeface="+mj-lt"/>
              <a:buAutoNum type="arabicPeriod"/>
            </a:pPr>
            <a:r>
              <a:rPr lang="en-IN" dirty="0"/>
              <a:t>Knowledge-Based Systems</a:t>
            </a:r>
            <a:endParaRPr lang="en-IN" sz="3200" dirty="0"/>
          </a:p>
          <a:p>
            <a:pPr marL="914400" lvl="1" indent="-457200">
              <a:buFont typeface="+mj-lt"/>
              <a:buAutoNum type="arabicPeriod"/>
            </a:pPr>
            <a:r>
              <a:rPr lang="en-IN" dirty="0"/>
              <a:t>Inference Engines (Forward and Backward Chaining)</a:t>
            </a:r>
            <a:endParaRPr lang="en-IN" sz="3200" dirty="0"/>
          </a:p>
          <a:p>
            <a:pPr marL="914400" lvl="1" indent="-457200">
              <a:buFont typeface="+mj-lt"/>
              <a:buAutoNum type="arabicPeriod"/>
            </a:pPr>
            <a:r>
              <a:rPr lang="en-IN" dirty="0"/>
              <a:t>Heuristic Systems</a:t>
            </a:r>
          </a:p>
          <a:p>
            <a:pPr marL="914400" lvl="1" indent="-457200">
              <a:buFont typeface="+mj-lt"/>
              <a:buAutoNum type="arabicPeriod"/>
            </a:pPr>
            <a:r>
              <a:rPr lang="en-IN" dirty="0"/>
              <a:t>Uncertainty Handling (Fuzzy Logic, Probabilistic Reasoning)</a:t>
            </a:r>
          </a:p>
          <a:p>
            <a:pPr marL="457200" lvl="1" indent="0">
              <a:buNone/>
            </a:pPr>
            <a:endParaRPr lang="en-IN" sz="3200" dirty="0"/>
          </a:p>
          <a:p>
            <a:endParaRPr lang="en-IN" dirty="0"/>
          </a:p>
        </p:txBody>
      </p:sp>
    </p:spTree>
    <p:extLst>
      <p:ext uri="{BB962C8B-B14F-4D97-AF65-F5344CB8AC3E}">
        <p14:creationId xmlns:p14="http://schemas.microsoft.com/office/powerpoint/2010/main" val="1074578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A2BE-9C78-4C61-9C6C-48CD2A4D3EEE}"/>
              </a:ext>
            </a:extLst>
          </p:cNvPr>
          <p:cNvSpPr>
            <a:spLocks noGrp="1"/>
          </p:cNvSpPr>
          <p:nvPr>
            <p:ph type="title"/>
          </p:nvPr>
        </p:nvSpPr>
        <p:spPr/>
        <p:txBody>
          <a:bodyPr/>
          <a:lstStyle/>
          <a:p>
            <a:r>
              <a:rPr lang="en-US" dirty="0"/>
              <a:t>List of algorithms (</a:t>
            </a:r>
            <a:r>
              <a:rPr lang="en-US" sz="2800" dirty="0"/>
              <a:t>Definitely not a comprehensive list</a:t>
            </a:r>
            <a:r>
              <a:rPr lang="en-US" dirty="0"/>
              <a:t>)</a:t>
            </a:r>
            <a:endParaRPr lang="en-IN" dirty="0"/>
          </a:p>
        </p:txBody>
      </p:sp>
      <p:sp>
        <p:nvSpPr>
          <p:cNvPr id="3" name="Content Placeholder 2">
            <a:extLst>
              <a:ext uri="{FF2B5EF4-FFF2-40B4-BE49-F238E27FC236}">
                <a16:creationId xmlns:a16="http://schemas.microsoft.com/office/drawing/2014/main" id="{0E9CC723-1423-425E-9E84-9B16AC960567}"/>
              </a:ext>
            </a:extLst>
          </p:cNvPr>
          <p:cNvSpPr>
            <a:spLocks noGrp="1"/>
          </p:cNvSpPr>
          <p:nvPr>
            <p:ph idx="1"/>
          </p:nvPr>
        </p:nvSpPr>
        <p:spPr>
          <a:xfrm>
            <a:off x="838200" y="1825625"/>
            <a:ext cx="3610510" cy="4351338"/>
          </a:xfrm>
        </p:spPr>
        <p:txBody>
          <a:bodyPr>
            <a:normAutofit fontScale="92500" lnSpcReduction="10000"/>
          </a:bodyPr>
          <a:lstStyle/>
          <a:p>
            <a:r>
              <a:rPr lang="en-IN" b="1" dirty="0"/>
              <a:t>Artificial Neural Networks (ANN)</a:t>
            </a:r>
            <a:endParaRPr lang="en-IN" dirty="0"/>
          </a:p>
          <a:p>
            <a:pPr lvl="1"/>
            <a:r>
              <a:rPr lang="en-IN" dirty="0"/>
              <a:t>Feedforward Neural Network (FNN)</a:t>
            </a:r>
          </a:p>
          <a:p>
            <a:pPr lvl="1"/>
            <a:r>
              <a:rPr lang="en-IN" dirty="0"/>
              <a:t>Multi-Layer Perceptron (MLP)</a:t>
            </a:r>
          </a:p>
          <a:p>
            <a:pPr lvl="1"/>
            <a:r>
              <a:rPr lang="en-IN" dirty="0"/>
              <a:t>Radial Basis Function Network (RBF)</a:t>
            </a:r>
          </a:p>
          <a:p>
            <a:pPr lvl="1"/>
            <a:r>
              <a:rPr lang="en-IN" dirty="0"/>
              <a:t>Extreme Learning Machine (ELM)</a:t>
            </a:r>
          </a:p>
          <a:p>
            <a:pPr lvl="1"/>
            <a:r>
              <a:rPr lang="en-IN" dirty="0"/>
              <a:t>Self-Organizing Map (SOM)</a:t>
            </a:r>
          </a:p>
          <a:p>
            <a:pPr lvl="1"/>
            <a:r>
              <a:rPr lang="en-IN" dirty="0"/>
              <a:t>Hopfield Network</a:t>
            </a:r>
          </a:p>
          <a:p>
            <a:endParaRPr lang="en-IN" dirty="0"/>
          </a:p>
        </p:txBody>
      </p:sp>
      <p:sp>
        <p:nvSpPr>
          <p:cNvPr id="6" name="Content Placeholder 2">
            <a:extLst>
              <a:ext uri="{FF2B5EF4-FFF2-40B4-BE49-F238E27FC236}">
                <a16:creationId xmlns:a16="http://schemas.microsoft.com/office/drawing/2014/main" id="{040CBA0F-1B9B-4714-A6D2-2825945DA9F6}"/>
              </a:ext>
            </a:extLst>
          </p:cNvPr>
          <p:cNvSpPr txBox="1">
            <a:spLocks/>
          </p:cNvSpPr>
          <p:nvPr/>
        </p:nvSpPr>
        <p:spPr>
          <a:xfrm>
            <a:off x="4494090" y="1841286"/>
            <a:ext cx="361051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Convolutional Neural Networks (CNN)</a:t>
            </a:r>
            <a:endParaRPr lang="en-IN" dirty="0"/>
          </a:p>
          <a:p>
            <a:pPr lvl="1"/>
            <a:r>
              <a:rPr lang="en-IN" dirty="0" err="1"/>
              <a:t>LeNet</a:t>
            </a:r>
            <a:endParaRPr lang="en-IN" dirty="0"/>
          </a:p>
          <a:p>
            <a:pPr lvl="1"/>
            <a:r>
              <a:rPr lang="en-IN" dirty="0" err="1"/>
              <a:t>AlexNet</a:t>
            </a:r>
            <a:endParaRPr lang="en-IN" dirty="0"/>
          </a:p>
          <a:p>
            <a:pPr lvl="1"/>
            <a:r>
              <a:rPr lang="en-IN" dirty="0" err="1"/>
              <a:t>VGGNet</a:t>
            </a:r>
            <a:endParaRPr lang="en-IN" dirty="0"/>
          </a:p>
          <a:p>
            <a:pPr lvl="1"/>
            <a:r>
              <a:rPr lang="en-IN" dirty="0" err="1"/>
              <a:t>GoogLeNet</a:t>
            </a:r>
            <a:r>
              <a:rPr lang="en-IN" dirty="0"/>
              <a:t> (Inception)</a:t>
            </a:r>
          </a:p>
          <a:p>
            <a:pPr lvl="1"/>
            <a:r>
              <a:rPr lang="en-IN" dirty="0" err="1"/>
              <a:t>ResNet</a:t>
            </a:r>
            <a:endParaRPr lang="en-IN" dirty="0"/>
          </a:p>
          <a:p>
            <a:pPr lvl="1"/>
            <a:r>
              <a:rPr lang="en-IN" dirty="0" err="1"/>
              <a:t>DenseNet</a:t>
            </a:r>
            <a:endParaRPr lang="en-IN" dirty="0"/>
          </a:p>
          <a:p>
            <a:pPr lvl="1"/>
            <a:r>
              <a:rPr lang="en-IN" dirty="0" err="1"/>
              <a:t>MobileNet</a:t>
            </a:r>
            <a:endParaRPr lang="en-IN" dirty="0"/>
          </a:p>
          <a:p>
            <a:pPr lvl="1"/>
            <a:r>
              <a:rPr lang="en-IN" dirty="0" err="1"/>
              <a:t>EfficientNet</a:t>
            </a:r>
            <a:endParaRPr lang="en-IN" dirty="0"/>
          </a:p>
          <a:p>
            <a:pPr lvl="1"/>
            <a:r>
              <a:rPr lang="en-IN" dirty="0" err="1"/>
              <a:t>SqueezeNet</a:t>
            </a:r>
            <a:endParaRPr lang="en-IN" dirty="0"/>
          </a:p>
          <a:p>
            <a:pPr lvl="1"/>
            <a:r>
              <a:rPr lang="en-IN" dirty="0" err="1"/>
              <a:t>Xception</a:t>
            </a:r>
            <a:endParaRPr lang="en-IN" dirty="0"/>
          </a:p>
          <a:p>
            <a:pPr lvl="1"/>
            <a:r>
              <a:rPr lang="en-IN" dirty="0" err="1"/>
              <a:t>ShuffleNet</a:t>
            </a:r>
            <a:endParaRPr lang="en-IN" dirty="0"/>
          </a:p>
          <a:p>
            <a:endParaRPr lang="en-IN" dirty="0"/>
          </a:p>
        </p:txBody>
      </p:sp>
      <p:sp>
        <p:nvSpPr>
          <p:cNvPr id="7" name="Content Placeholder 2">
            <a:extLst>
              <a:ext uri="{FF2B5EF4-FFF2-40B4-BE49-F238E27FC236}">
                <a16:creationId xmlns:a16="http://schemas.microsoft.com/office/drawing/2014/main" id="{9877A252-98A9-4E0A-AE8C-9F865AC54942}"/>
              </a:ext>
            </a:extLst>
          </p:cNvPr>
          <p:cNvSpPr txBox="1">
            <a:spLocks/>
          </p:cNvSpPr>
          <p:nvPr/>
        </p:nvSpPr>
        <p:spPr>
          <a:xfrm>
            <a:off x="8345188" y="1825625"/>
            <a:ext cx="361051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Recurrent Neural Networks (RNN)</a:t>
            </a:r>
            <a:endParaRPr lang="en-IN" dirty="0"/>
          </a:p>
          <a:p>
            <a:pPr lvl="1"/>
            <a:r>
              <a:rPr lang="en-IN" dirty="0"/>
              <a:t>Vanilla RNN</a:t>
            </a:r>
          </a:p>
          <a:p>
            <a:pPr lvl="1"/>
            <a:r>
              <a:rPr lang="en-IN" dirty="0"/>
              <a:t>Long Short-Term Memory (LSTM)</a:t>
            </a:r>
          </a:p>
          <a:p>
            <a:pPr lvl="1"/>
            <a:r>
              <a:rPr lang="en-IN" dirty="0"/>
              <a:t>Gated Recurrent Unit (GRU)</a:t>
            </a:r>
          </a:p>
          <a:p>
            <a:pPr lvl="1"/>
            <a:r>
              <a:rPr lang="en-IN" dirty="0"/>
              <a:t>Bidirectional RNN</a:t>
            </a:r>
          </a:p>
          <a:p>
            <a:pPr lvl="1"/>
            <a:r>
              <a:rPr lang="en-IN" dirty="0"/>
              <a:t>Bidirectional LSTM</a:t>
            </a:r>
          </a:p>
          <a:p>
            <a:pPr lvl="1"/>
            <a:r>
              <a:rPr lang="en-IN" dirty="0"/>
              <a:t>Sequence-to-Sequence (Seq2Seq)</a:t>
            </a:r>
          </a:p>
          <a:p>
            <a:pPr lvl="1"/>
            <a:r>
              <a:rPr lang="en-IN" dirty="0"/>
              <a:t>Encoder-Decoder RNN</a:t>
            </a:r>
          </a:p>
          <a:p>
            <a:pPr lvl="1"/>
            <a:r>
              <a:rPr lang="en-IN" dirty="0"/>
              <a:t>Attention Mechanism</a:t>
            </a:r>
          </a:p>
          <a:p>
            <a:pPr lvl="1"/>
            <a:r>
              <a:rPr lang="en-IN" dirty="0"/>
              <a:t>Transformers</a:t>
            </a:r>
          </a:p>
          <a:p>
            <a:pPr marL="0" indent="0">
              <a:buNone/>
            </a:pPr>
            <a:endParaRPr lang="en-IN" dirty="0"/>
          </a:p>
        </p:txBody>
      </p:sp>
      <p:sp>
        <p:nvSpPr>
          <p:cNvPr id="8" name="TextBox 7">
            <a:extLst>
              <a:ext uri="{FF2B5EF4-FFF2-40B4-BE49-F238E27FC236}">
                <a16:creationId xmlns:a16="http://schemas.microsoft.com/office/drawing/2014/main" id="{23619F55-054E-490D-A742-CF2FF9184CA4}"/>
              </a:ext>
            </a:extLst>
          </p:cNvPr>
          <p:cNvSpPr txBox="1"/>
          <p:nvPr/>
        </p:nvSpPr>
        <p:spPr>
          <a:xfrm>
            <a:off x="10376899" y="6380251"/>
            <a:ext cx="1356189" cy="369332"/>
          </a:xfrm>
          <a:prstGeom prst="rect">
            <a:avLst/>
          </a:prstGeom>
          <a:noFill/>
        </p:spPr>
        <p:txBody>
          <a:bodyPr wrap="square" rtlCol="0">
            <a:spAutoFit/>
          </a:bodyPr>
          <a:lstStyle/>
          <a:p>
            <a:r>
              <a:rPr lang="en-US" dirty="0" err="1"/>
              <a:t>Contd</a:t>
            </a:r>
            <a:r>
              <a:rPr lang="en-US" dirty="0"/>
              <a:t>…</a:t>
            </a:r>
            <a:endParaRPr lang="en-IN" dirty="0"/>
          </a:p>
        </p:txBody>
      </p:sp>
    </p:spTree>
    <p:extLst>
      <p:ext uri="{BB962C8B-B14F-4D97-AF65-F5344CB8AC3E}">
        <p14:creationId xmlns:p14="http://schemas.microsoft.com/office/powerpoint/2010/main" val="1185778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F038-F3C7-4285-9567-C6364CCD194C}"/>
              </a:ext>
            </a:extLst>
          </p:cNvPr>
          <p:cNvSpPr>
            <a:spLocks noGrp="1"/>
          </p:cNvSpPr>
          <p:nvPr>
            <p:ph type="title"/>
          </p:nvPr>
        </p:nvSpPr>
        <p:spPr/>
        <p:txBody>
          <a:bodyPr/>
          <a:lstStyle/>
          <a:p>
            <a:r>
              <a:rPr lang="en-US" dirty="0"/>
              <a:t>List of algorithms (</a:t>
            </a:r>
            <a:r>
              <a:rPr lang="en-US" sz="2800" dirty="0"/>
              <a:t>Definitely not a comprehensive list</a:t>
            </a:r>
            <a:r>
              <a:rPr lang="en-US" dirty="0"/>
              <a:t>)</a:t>
            </a:r>
            <a:endParaRPr lang="en-IN" dirty="0"/>
          </a:p>
        </p:txBody>
      </p:sp>
      <p:sp>
        <p:nvSpPr>
          <p:cNvPr id="4" name="Content Placeholder 2">
            <a:extLst>
              <a:ext uri="{FF2B5EF4-FFF2-40B4-BE49-F238E27FC236}">
                <a16:creationId xmlns:a16="http://schemas.microsoft.com/office/drawing/2014/main" id="{D8E03540-2C34-449F-96C9-0DBC950D5028}"/>
              </a:ext>
            </a:extLst>
          </p:cNvPr>
          <p:cNvSpPr txBox="1">
            <a:spLocks/>
          </p:cNvSpPr>
          <p:nvPr/>
        </p:nvSpPr>
        <p:spPr>
          <a:xfrm>
            <a:off x="351893" y="1690688"/>
            <a:ext cx="36105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Variational Autoencoders (VAE)</a:t>
            </a:r>
            <a:endParaRPr lang="en-IN" dirty="0"/>
          </a:p>
          <a:p>
            <a:pPr lvl="1"/>
            <a:r>
              <a:rPr lang="en-IN" dirty="0"/>
              <a:t>Vanilla VAE</a:t>
            </a:r>
          </a:p>
          <a:p>
            <a:pPr lvl="1"/>
            <a:r>
              <a:rPr lang="en-IN" dirty="0"/>
              <a:t>Conditional VAE (CVAE)</a:t>
            </a:r>
          </a:p>
          <a:p>
            <a:pPr lvl="1"/>
            <a:r>
              <a:rPr lang="en-IN" dirty="0"/>
              <a:t>Disentangled VAE</a:t>
            </a:r>
          </a:p>
          <a:p>
            <a:pPr lvl="1"/>
            <a:r>
              <a:rPr lang="el-GR" dirty="0"/>
              <a:t>β-</a:t>
            </a:r>
            <a:r>
              <a:rPr lang="en-IN" dirty="0"/>
              <a:t>VAE (Beta VAE)</a:t>
            </a:r>
          </a:p>
          <a:p>
            <a:pPr lvl="1"/>
            <a:r>
              <a:rPr lang="en-IN" dirty="0"/>
              <a:t>Adversarial VAE (AVAE)</a:t>
            </a:r>
          </a:p>
          <a:p>
            <a:pPr lvl="1"/>
            <a:r>
              <a:rPr lang="en-IN" dirty="0"/>
              <a:t>Hierarchical VAE</a:t>
            </a:r>
          </a:p>
          <a:p>
            <a:pPr marL="0" indent="0">
              <a:buNone/>
            </a:pPr>
            <a:endParaRPr lang="en-IN" dirty="0"/>
          </a:p>
        </p:txBody>
      </p:sp>
      <p:sp>
        <p:nvSpPr>
          <p:cNvPr id="5" name="Content Placeholder 2">
            <a:extLst>
              <a:ext uri="{FF2B5EF4-FFF2-40B4-BE49-F238E27FC236}">
                <a16:creationId xmlns:a16="http://schemas.microsoft.com/office/drawing/2014/main" id="{0CDF9E63-BB8E-434E-B085-B5B382B287F5}"/>
              </a:ext>
            </a:extLst>
          </p:cNvPr>
          <p:cNvSpPr txBox="1">
            <a:spLocks/>
          </p:cNvSpPr>
          <p:nvPr/>
        </p:nvSpPr>
        <p:spPr>
          <a:xfrm>
            <a:off x="4448710" y="1690687"/>
            <a:ext cx="3610510" cy="505943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Generative Adversarial Networks (GAN)</a:t>
            </a:r>
            <a:endParaRPr lang="en-IN" dirty="0"/>
          </a:p>
          <a:p>
            <a:pPr lvl="1"/>
            <a:r>
              <a:rPr lang="en-IN" dirty="0"/>
              <a:t>Vanilla GAN</a:t>
            </a:r>
          </a:p>
          <a:p>
            <a:pPr lvl="1"/>
            <a:r>
              <a:rPr lang="en-IN" dirty="0"/>
              <a:t>Deep Convolutional GAN (DCGAN)</a:t>
            </a:r>
          </a:p>
          <a:p>
            <a:pPr lvl="1"/>
            <a:r>
              <a:rPr lang="en-IN" dirty="0"/>
              <a:t>Conditional GAN (</a:t>
            </a:r>
            <a:r>
              <a:rPr lang="en-IN" dirty="0" err="1"/>
              <a:t>cGAN</a:t>
            </a:r>
            <a:r>
              <a:rPr lang="en-IN" dirty="0"/>
              <a:t>)</a:t>
            </a:r>
          </a:p>
          <a:p>
            <a:pPr lvl="1"/>
            <a:r>
              <a:rPr lang="en-IN" dirty="0"/>
              <a:t>Wasserstein GAN (WGAN)</a:t>
            </a:r>
          </a:p>
          <a:p>
            <a:pPr lvl="1"/>
            <a:r>
              <a:rPr lang="en-IN" dirty="0"/>
              <a:t>Wasserstein GAN with Gradient Penalty (WGAN-GP)</a:t>
            </a:r>
          </a:p>
          <a:p>
            <a:pPr lvl="1"/>
            <a:r>
              <a:rPr lang="en-IN" dirty="0"/>
              <a:t>Least Squares GAN (LSGAN)</a:t>
            </a:r>
          </a:p>
          <a:p>
            <a:pPr lvl="1"/>
            <a:r>
              <a:rPr lang="en-IN" dirty="0" err="1"/>
              <a:t>InfoGAN</a:t>
            </a:r>
            <a:endParaRPr lang="en-IN" dirty="0"/>
          </a:p>
          <a:p>
            <a:pPr lvl="1"/>
            <a:r>
              <a:rPr lang="en-IN" dirty="0" err="1"/>
              <a:t>CycleGAN</a:t>
            </a:r>
            <a:endParaRPr lang="en-IN" dirty="0"/>
          </a:p>
          <a:p>
            <a:pPr lvl="1"/>
            <a:r>
              <a:rPr lang="en-IN" dirty="0" err="1"/>
              <a:t>StyleGAN</a:t>
            </a:r>
            <a:endParaRPr lang="en-IN" dirty="0"/>
          </a:p>
          <a:p>
            <a:pPr lvl="1"/>
            <a:r>
              <a:rPr lang="en-IN" dirty="0" err="1"/>
              <a:t>BigGAN</a:t>
            </a:r>
            <a:endParaRPr lang="en-IN" dirty="0"/>
          </a:p>
          <a:p>
            <a:pPr lvl="1"/>
            <a:r>
              <a:rPr lang="en-IN" dirty="0"/>
              <a:t>Progressive Growing GAN</a:t>
            </a:r>
          </a:p>
          <a:p>
            <a:pPr lvl="1"/>
            <a:r>
              <a:rPr lang="en-IN" dirty="0" err="1"/>
              <a:t>StarGAN</a:t>
            </a:r>
            <a:endParaRPr lang="en-IN" dirty="0"/>
          </a:p>
          <a:p>
            <a:pPr lvl="1"/>
            <a:r>
              <a:rPr lang="en-IN" dirty="0"/>
              <a:t>SAGAN (Self-Attention GAN)</a:t>
            </a:r>
          </a:p>
          <a:p>
            <a:pPr lvl="1"/>
            <a:r>
              <a:rPr lang="en-IN" dirty="0"/>
              <a:t>Pix2Pix GAN</a:t>
            </a:r>
          </a:p>
          <a:p>
            <a:pPr lvl="1"/>
            <a:r>
              <a:rPr lang="en-IN" dirty="0" err="1"/>
              <a:t>AttnGAN</a:t>
            </a:r>
            <a:endParaRPr lang="en-IN" dirty="0"/>
          </a:p>
          <a:p>
            <a:pPr lvl="1"/>
            <a:r>
              <a:rPr lang="en-IN" dirty="0" err="1"/>
              <a:t>ProGAN</a:t>
            </a:r>
            <a:r>
              <a:rPr lang="en-IN" dirty="0"/>
              <a:t> (Progressive GAN)</a:t>
            </a:r>
          </a:p>
          <a:p>
            <a:pPr marL="0" indent="0">
              <a:buNone/>
            </a:pPr>
            <a:endParaRPr lang="en-IN" dirty="0"/>
          </a:p>
        </p:txBody>
      </p:sp>
      <p:sp>
        <p:nvSpPr>
          <p:cNvPr id="6" name="Content Placeholder 2">
            <a:extLst>
              <a:ext uri="{FF2B5EF4-FFF2-40B4-BE49-F238E27FC236}">
                <a16:creationId xmlns:a16="http://schemas.microsoft.com/office/drawing/2014/main" id="{A0A80896-B179-40BB-A267-CE7638929D47}"/>
              </a:ext>
            </a:extLst>
          </p:cNvPr>
          <p:cNvSpPr txBox="1">
            <a:spLocks/>
          </p:cNvSpPr>
          <p:nvPr/>
        </p:nvSpPr>
        <p:spPr>
          <a:xfrm>
            <a:off x="8229597" y="1694702"/>
            <a:ext cx="361051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Transformers</a:t>
            </a:r>
            <a:endParaRPr lang="en-IN" dirty="0"/>
          </a:p>
          <a:p>
            <a:pPr lvl="1"/>
            <a:r>
              <a:rPr lang="en-IN" dirty="0"/>
              <a:t>Vanilla Transformer</a:t>
            </a:r>
          </a:p>
          <a:p>
            <a:pPr lvl="1"/>
            <a:r>
              <a:rPr lang="en-IN" dirty="0"/>
              <a:t>BERT (Bidirectional Encoder Representations from Transformers)</a:t>
            </a:r>
          </a:p>
          <a:p>
            <a:pPr lvl="1"/>
            <a:r>
              <a:rPr lang="en-IN" dirty="0"/>
              <a:t>GPT (Generative Pre-trained Transformer)</a:t>
            </a:r>
          </a:p>
          <a:p>
            <a:pPr lvl="1"/>
            <a:r>
              <a:rPr lang="en-IN" dirty="0"/>
              <a:t>T5 (Text-To-Text Transfer Transformer)</a:t>
            </a:r>
          </a:p>
          <a:p>
            <a:pPr lvl="1"/>
            <a:r>
              <a:rPr lang="en-IN" dirty="0"/>
              <a:t>BART (Bidirectional and Auto-Regressive Transformers)</a:t>
            </a:r>
          </a:p>
          <a:p>
            <a:pPr lvl="1"/>
            <a:r>
              <a:rPr lang="en-IN" dirty="0" err="1"/>
              <a:t>XLNet</a:t>
            </a:r>
            <a:endParaRPr lang="en-IN" dirty="0"/>
          </a:p>
          <a:p>
            <a:pPr lvl="1"/>
            <a:r>
              <a:rPr lang="en-IN" dirty="0" err="1"/>
              <a:t>RoBERTa</a:t>
            </a:r>
            <a:endParaRPr lang="en-IN" dirty="0"/>
          </a:p>
          <a:p>
            <a:pPr lvl="1"/>
            <a:r>
              <a:rPr lang="en-IN" dirty="0" err="1"/>
              <a:t>DistilBERT</a:t>
            </a:r>
            <a:endParaRPr lang="en-IN" dirty="0"/>
          </a:p>
          <a:p>
            <a:pPr lvl="1"/>
            <a:r>
              <a:rPr lang="en-IN" dirty="0"/>
              <a:t>ALBERT</a:t>
            </a:r>
          </a:p>
          <a:p>
            <a:pPr lvl="1"/>
            <a:r>
              <a:rPr lang="en-IN" dirty="0"/>
              <a:t>Vision Transformer (</a:t>
            </a:r>
            <a:r>
              <a:rPr lang="en-IN" dirty="0" err="1"/>
              <a:t>ViT</a:t>
            </a:r>
            <a:r>
              <a:rPr lang="en-IN" dirty="0"/>
              <a:t>)</a:t>
            </a:r>
          </a:p>
          <a:p>
            <a:pPr marL="0" indent="0">
              <a:buNone/>
            </a:pPr>
            <a:endParaRPr lang="en-IN" dirty="0"/>
          </a:p>
        </p:txBody>
      </p:sp>
      <p:sp>
        <p:nvSpPr>
          <p:cNvPr id="7" name="TextBox 6">
            <a:extLst>
              <a:ext uri="{FF2B5EF4-FFF2-40B4-BE49-F238E27FC236}">
                <a16:creationId xmlns:a16="http://schemas.microsoft.com/office/drawing/2014/main" id="{F5C6F5A8-B7A1-48BE-AFD1-4E18B4C073EE}"/>
              </a:ext>
            </a:extLst>
          </p:cNvPr>
          <p:cNvSpPr txBox="1"/>
          <p:nvPr/>
        </p:nvSpPr>
        <p:spPr>
          <a:xfrm>
            <a:off x="10376899" y="6380251"/>
            <a:ext cx="1356189" cy="369332"/>
          </a:xfrm>
          <a:prstGeom prst="rect">
            <a:avLst/>
          </a:prstGeom>
          <a:noFill/>
        </p:spPr>
        <p:txBody>
          <a:bodyPr wrap="square" rtlCol="0">
            <a:spAutoFit/>
          </a:bodyPr>
          <a:lstStyle/>
          <a:p>
            <a:r>
              <a:rPr lang="en-US" dirty="0" err="1"/>
              <a:t>Contd</a:t>
            </a:r>
            <a:r>
              <a:rPr lang="en-US" dirty="0"/>
              <a:t>…</a:t>
            </a:r>
            <a:endParaRPr lang="en-IN" dirty="0"/>
          </a:p>
        </p:txBody>
      </p:sp>
    </p:spTree>
    <p:extLst>
      <p:ext uri="{BB962C8B-B14F-4D97-AF65-F5344CB8AC3E}">
        <p14:creationId xmlns:p14="http://schemas.microsoft.com/office/powerpoint/2010/main" val="3094263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3788-C942-4E40-AFE0-F78A32DF32C6}"/>
              </a:ext>
            </a:extLst>
          </p:cNvPr>
          <p:cNvSpPr>
            <a:spLocks noGrp="1"/>
          </p:cNvSpPr>
          <p:nvPr>
            <p:ph type="title"/>
          </p:nvPr>
        </p:nvSpPr>
        <p:spPr/>
        <p:txBody>
          <a:bodyPr/>
          <a:lstStyle/>
          <a:p>
            <a:r>
              <a:rPr lang="en-US" dirty="0"/>
              <a:t>List of algorithms (</a:t>
            </a:r>
            <a:r>
              <a:rPr lang="en-US" sz="2800" dirty="0"/>
              <a:t>Definitely not a comprehensive list</a:t>
            </a:r>
            <a:r>
              <a:rPr lang="en-US" dirty="0"/>
              <a:t>)</a:t>
            </a:r>
            <a:endParaRPr lang="en-IN" dirty="0"/>
          </a:p>
        </p:txBody>
      </p:sp>
      <p:sp>
        <p:nvSpPr>
          <p:cNvPr id="4" name="Content Placeholder 2">
            <a:extLst>
              <a:ext uri="{FF2B5EF4-FFF2-40B4-BE49-F238E27FC236}">
                <a16:creationId xmlns:a16="http://schemas.microsoft.com/office/drawing/2014/main" id="{89E243AB-B419-448B-85A9-1D449D83FD79}"/>
              </a:ext>
            </a:extLst>
          </p:cNvPr>
          <p:cNvSpPr txBox="1">
            <a:spLocks/>
          </p:cNvSpPr>
          <p:nvPr/>
        </p:nvSpPr>
        <p:spPr>
          <a:xfrm>
            <a:off x="339044" y="1992652"/>
            <a:ext cx="361051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Autoencoders</a:t>
            </a:r>
            <a:endParaRPr lang="en-IN" dirty="0"/>
          </a:p>
          <a:p>
            <a:pPr lvl="1"/>
            <a:r>
              <a:rPr lang="en-IN" dirty="0"/>
              <a:t>Vanilla Autoencoder</a:t>
            </a:r>
          </a:p>
          <a:p>
            <a:pPr lvl="1"/>
            <a:r>
              <a:rPr lang="en-IN" dirty="0"/>
              <a:t>Denoising Autoencoder</a:t>
            </a:r>
          </a:p>
          <a:p>
            <a:pPr lvl="1"/>
            <a:r>
              <a:rPr lang="en-IN" dirty="0"/>
              <a:t>Sparse Autoencoder</a:t>
            </a:r>
          </a:p>
          <a:p>
            <a:pPr lvl="1"/>
            <a:r>
              <a:rPr lang="en-IN" dirty="0"/>
              <a:t>Contractive Autoencoder</a:t>
            </a:r>
          </a:p>
          <a:p>
            <a:pPr lvl="1"/>
            <a:r>
              <a:rPr lang="en-IN" dirty="0"/>
              <a:t>Undercomplete Autoencoder</a:t>
            </a:r>
          </a:p>
          <a:p>
            <a:pPr lvl="1"/>
            <a:r>
              <a:rPr lang="en-IN" dirty="0"/>
              <a:t>Stacked Autoencoder</a:t>
            </a:r>
          </a:p>
          <a:p>
            <a:pPr lvl="1"/>
            <a:r>
              <a:rPr lang="en-IN" dirty="0"/>
              <a:t>Convolutional Autoencoder</a:t>
            </a:r>
          </a:p>
          <a:p>
            <a:pPr marL="0" indent="0">
              <a:buNone/>
            </a:pPr>
            <a:endParaRPr lang="en-IN" dirty="0"/>
          </a:p>
        </p:txBody>
      </p:sp>
      <p:sp>
        <p:nvSpPr>
          <p:cNvPr id="5" name="Content Placeholder 2">
            <a:extLst>
              <a:ext uri="{FF2B5EF4-FFF2-40B4-BE49-F238E27FC236}">
                <a16:creationId xmlns:a16="http://schemas.microsoft.com/office/drawing/2014/main" id="{832A37C8-9C5E-4FB5-B3A5-2F78FC6FE3E8}"/>
              </a:ext>
            </a:extLst>
          </p:cNvPr>
          <p:cNvSpPr txBox="1">
            <a:spLocks/>
          </p:cNvSpPr>
          <p:nvPr/>
        </p:nvSpPr>
        <p:spPr>
          <a:xfrm>
            <a:off x="4159318" y="1992652"/>
            <a:ext cx="36105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Spiking Neural Networks (SNN)</a:t>
            </a:r>
            <a:endParaRPr lang="en-IN" dirty="0"/>
          </a:p>
          <a:p>
            <a:pPr lvl="1"/>
            <a:r>
              <a:rPr lang="en-IN" dirty="0"/>
              <a:t>Leaky Integrate-and-Fire Model</a:t>
            </a:r>
          </a:p>
          <a:p>
            <a:pPr lvl="1"/>
            <a:r>
              <a:rPr lang="en-IN" dirty="0"/>
              <a:t>Hodgkin-Huxley Model</a:t>
            </a:r>
          </a:p>
          <a:p>
            <a:pPr lvl="1"/>
            <a:r>
              <a:rPr lang="en-IN" dirty="0" err="1"/>
              <a:t>Izhikevich</a:t>
            </a:r>
            <a:r>
              <a:rPr lang="en-IN" dirty="0"/>
              <a:t> Model</a:t>
            </a:r>
          </a:p>
          <a:p>
            <a:pPr lvl="1"/>
            <a:r>
              <a:rPr lang="en-IN" dirty="0"/>
              <a:t>Spike-Timing Dependent Plasticity (STDP)</a:t>
            </a:r>
          </a:p>
          <a:p>
            <a:pPr marL="0" indent="0">
              <a:buNone/>
            </a:pPr>
            <a:endParaRPr lang="en-IN" dirty="0"/>
          </a:p>
        </p:txBody>
      </p:sp>
      <p:sp>
        <p:nvSpPr>
          <p:cNvPr id="6" name="Content Placeholder 2">
            <a:extLst>
              <a:ext uri="{FF2B5EF4-FFF2-40B4-BE49-F238E27FC236}">
                <a16:creationId xmlns:a16="http://schemas.microsoft.com/office/drawing/2014/main" id="{88F9EE26-84D3-4377-AE5B-7F8121ED7A50}"/>
              </a:ext>
            </a:extLst>
          </p:cNvPr>
          <p:cNvSpPr txBox="1">
            <a:spLocks/>
          </p:cNvSpPr>
          <p:nvPr/>
        </p:nvSpPr>
        <p:spPr>
          <a:xfrm>
            <a:off x="8242446" y="1992652"/>
            <a:ext cx="3610510"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Graph Neural Networks (GNN)</a:t>
            </a:r>
            <a:endParaRPr lang="en-IN" dirty="0"/>
          </a:p>
          <a:p>
            <a:pPr lvl="1"/>
            <a:r>
              <a:rPr lang="en-IN" dirty="0"/>
              <a:t>Graph Convolutional Network (GCN)</a:t>
            </a:r>
          </a:p>
          <a:p>
            <a:pPr lvl="1"/>
            <a:r>
              <a:rPr lang="en-IN" dirty="0"/>
              <a:t>Graph Attention Network (GAT)</a:t>
            </a:r>
          </a:p>
          <a:p>
            <a:pPr lvl="1"/>
            <a:r>
              <a:rPr lang="en-IN" dirty="0"/>
              <a:t>Graph Isomorphism Network (GIN)</a:t>
            </a:r>
          </a:p>
          <a:p>
            <a:pPr lvl="1"/>
            <a:r>
              <a:rPr lang="en-IN" dirty="0" err="1"/>
              <a:t>GraphSAGE</a:t>
            </a:r>
            <a:endParaRPr lang="en-IN" dirty="0"/>
          </a:p>
          <a:p>
            <a:pPr lvl="1"/>
            <a:r>
              <a:rPr lang="en-IN" dirty="0"/>
              <a:t>Relational Graph Convolutional Network (R-GCN)</a:t>
            </a:r>
          </a:p>
          <a:p>
            <a:pPr lvl="1"/>
            <a:r>
              <a:rPr lang="en-IN" dirty="0"/>
              <a:t>Spatial-Temporal Graph Neural Network (ST-GNN)</a:t>
            </a:r>
          </a:p>
          <a:p>
            <a:pPr lvl="1"/>
            <a:r>
              <a:rPr lang="en-IN" dirty="0" err="1"/>
              <a:t>ChebNet</a:t>
            </a:r>
            <a:endParaRPr lang="en-IN" dirty="0"/>
          </a:p>
          <a:p>
            <a:pPr marL="0" indent="0">
              <a:buNone/>
            </a:pPr>
            <a:endParaRPr lang="en-IN" dirty="0"/>
          </a:p>
        </p:txBody>
      </p:sp>
      <p:sp>
        <p:nvSpPr>
          <p:cNvPr id="7" name="TextBox 6">
            <a:extLst>
              <a:ext uri="{FF2B5EF4-FFF2-40B4-BE49-F238E27FC236}">
                <a16:creationId xmlns:a16="http://schemas.microsoft.com/office/drawing/2014/main" id="{5C255E0A-B871-4180-A323-56141686B462}"/>
              </a:ext>
            </a:extLst>
          </p:cNvPr>
          <p:cNvSpPr txBox="1"/>
          <p:nvPr/>
        </p:nvSpPr>
        <p:spPr>
          <a:xfrm>
            <a:off x="10376899" y="6380251"/>
            <a:ext cx="1356189" cy="369332"/>
          </a:xfrm>
          <a:prstGeom prst="rect">
            <a:avLst/>
          </a:prstGeom>
          <a:noFill/>
        </p:spPr>
        <p:txBody>
          <a:bodyPr wrap="square" rtlCol="0">
            <a:spAutoFit/>
          </a:bodyPr>
          <a:lstStyle/>
          <a:p>
            <a:r>
              <a:rPr lang="en-US" dirty="0" err="1"/>
              <a:t>Contd</a:t>
            </a:r>
            <a:r>
              <a:rPr lang="en-US" dirty="0"/>
              <a:t>…</a:t>
            </a:r>
            <a:endParaRPr lang="en-IN" dirty="0"/>
          </a:p>
        </p:txBody>
      </p:sp>
    </p:spTree>
    <p:extLst>
      <p:ext uri="{BB962C8B-B14F-4D97-AF65-F5344CB8AC3E}">
        <p14:creationId xmlns:p14="http://schemas.microsoft.com/office/powerpoint/2010/main" val="3374741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F3EB62-D3E4-45DF-A95C-5C9C7DA0BBFD}"/>
              </a:ext>
            </a:extLst>
          </p:cNvPr>
          <p:cNvSpPr>
            <a:spLocks noGrp="1"/>
          </p:cNvSpPr>
          <p:nvPr>
            <p:ph type="title"/>
          </p:nvPr>
        </p:nvSpPr>
        <p:spPr>
          <a:xfrm>
            <a:off x="838200" y="365125"/>
            <a:ext cx="10515600" cy="1325563"/>
          </a:xfrm>
        </p:spPr>
        <p:txBody>
          <a:bodyPr/>
          <a:lstStyle/>
          <a:p>
            <a:r>
              <a:rPr lang="en-US" dirty="0"/>
              <a:t>List of algorithms (</a:t>
            </a:r>
            <a:r>
              <a:rPr lang="en-US" sz="2800" dirty="0"/>
              <a:t>Definitely not a comprehensive list</a:t>
            </a:r>
            <a:r>
              <a:rPr lang="en-US" dirty="0"/>
              <a:t>)</a:t>
            </a:r>
            <a:endParaRPr lang="en-IN" dirty="0"/>
          </a:p>
        </p:txBody>
      </p:sp>
      <p:sp>
        <p:nvSpPr>
          <p:cNvPr id="5" name="Content Placeholder 2">
            <a:extLst>
              <a:ext uri="{FF2B5EF4-FFF2-40B4-BE49-F238E27FC236}">
                <a16:creationId xmlns:a16="http://schemas.microsoft.com/office/drawing/2014/main" id="{5524892B-21A1-4362-B0D2-0A81EA0988E1}"/>
              </a:ext>
            </a:extLst>
          </p:cNvPr>
          <p:cNvSpPr txBox="1">
            <a:spLocks/>
          </p:cNvSpPr>
          <p:nvPr/>
        </p:nvSpPr>
        <p:spPr>
          <a:xfrm>
            <a:off x="8242446" y="1992652"/>
            <a:ext cx="361051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Attention Mechanisms and Variants</a:t>
            </a:r>
            <a:endParaRPr lang="en-IN" dirty="0"/>
          </a:p>
          <a:p>
            <a:pPr lvl="1"/>
            <a:r>
              <a:rPr lang="en-IN" dirty="0"/>
              <a:t>Scaled Dot-Product Attention</a:t>
            </a:r>
          </a:p>
          <a:p>
            <a:pPr lvl="1"/>
            <a:r>
              <a:rPr lang="en-IN" dirty="0"/>
              <a:t>Multi-Head Attention</a:t>
            </a:r>
          </a:p>
          <a:p>
            <a:pPr lvl="1"/>
            <a:r>
              <a:rPr lang="en-IN" dirty="0"/>
              <a:t>Self-Attention</a:t>
            </a:r>
          </a:p>
          <a:p>
            <a:pPr lvl="1"/>
            <a:r>
              <a:rPr lang="en-IN" dirty="0"/>
              <a:t>Cross-Attention</a:t>
            </a:r>
          </a:p>
          <a:p>
            <a:pPr lvl="1"/>
            <a:r>
              <a:rPr lang="en-IN" dirty="0"/>
              <a:t>Relative Position Encoding</a:t>
            </a:r>
          </a:p>
          <a:p>
            <a:pPr lvl="1"/>
            <a:r>
              <a:rPr lang="en-IN" dirty="0"/>
              <a:t>Luong Attention</a:t>
            </a:r>
          </a:p>
          <a:p>
            <a:pPr lvl="1"/>
            <a:r>
              <a:rPr lang="en-IN" dirty="0" err="1"/>
              <a:t>Bahdanau</a:t>
            </a:r>
            <a:r>
              <a:rPr lang="en-IN" dirty="0"/>
              <a:t> Attention (Additive Attention)</a:t>
            </a:r>
          </a:p>
          <a:p>
            <a:pPr marL="0" indent="0">
              <a:buNone/>
            </a:pPr>
            <a:endParaRPr lang="en-IN" dirty="0"/>
          </a:p>
        </p:txBody>
      </p:sp>
      <p:sp>
        <p:nvSpPr>
          <p:cNvPr id="6" name="Content Placeholder 2">
            <a:extLst>
              <a:ext uri="{FF2B5EF4-FFF2-40B4-BE49-F238E27FC236}">
                <a16:creationId xmlns:a16="http://schemas.microsoft.com/office/drawing/2014/main" id="{29059261-444D-4E54-8240-D50E54ABA1E7}"/>
              </a:ext>
            </a:extLst>
          </p:cNvPr>
          <p:cNvSpPr txBox="1">
            <a:spLocks/>
          </p:cNvSpPr>
          <p:nvPr/>
        </p:nvSpPr>
        <p:spPr>
          <a:xfrm>
            <a:off x="524841" y="1992652"/>
            <a:ext cx="361051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Self-Supervised Learning (SSL) Models</a:t>
            </a:r>
            <a:endParaRPr lang="en-IN" dirty="0"/>
          </a:p>
          <a:p>
            <a:pPr lvl="1"/>
            <a:r>
              <a:rPr lang="en-IN" dirty="0"/>
              <a:t>Contrastive Predictive Coding (CPC)</a:t>
            </a:r>
          </a:p>
          <a:p>
            <a:pPr lvl="1"/>
            <a:r>
              <a:rPr lang="en-IN" dirty="0" err="1"/>
              <a:t>SimCLR</a:t>
            </a:r>
            <a:r>
              <a:rPr lang="en-IN" dirty="0"/>
              <a:t> (Simple Framework for Contrastive Learning)</a:t>
            </a:r>
          </a:p>
          <a:p>
            <a:pPr lvl="1"/>
            <a:r>
              <a:rPr lang="en-IN" dirty="0"/>
              <a:t>BYOL (Bootstrap Your Own Latent)</a:t>
            </a:r>
          </a:p>
          <a:p>
            <a:pPr lvl="1"/>
            <a:r>
              <a:rPr lang="en-IN" dirty="0" err="1"/>
              <a:t>MoCo</a:t>
            </a:r>
            <a:r>
              <a:rPr lang="en-IN" dirty="0"/>
              <a:t> (Momentum Contrast)</a:t>
            </a:r>
          </a:p>
          <a:p>
            <a:pPr lvl="1"/>
            <a:r>
              <a:rPr lang="en-IN" dirty="0" err="1"/>
              <a:t>SwAV</a:t>
            </a:r>
            <a:r>
              <a:rPr lang="en-IN" dirty="0"/>
              <a:t> (Swapping Assignments between Views)</a:t>
            </a:r>
          </a:p>
          <a:p>
            <a:pPr lvl="1"/>
            <a:r>
              <a:rPr lang="en-IN" dirty="0" err="1"/>
              <a:t>SimSiam</a:t>
            </a:r>
            <a:r>
              <a:rPr lang="en-IN" dirty="0"/>
              <a:t> (Simple Siamese Network)</a:t>
            </a:r>
          </a:p>
          <a:p>
            <a:pPr marL="0" indent="0">
              <a:buNone/>
            </a:pPr>
            <a:endParaRPr lang="en-IN" dirty="0"/>
          </a:p>
        </p:txBody>
      </p:sp>
      <p:sp>
        <p:nvSpPr>
          <p:cNvPr id="7" name="Content Placeholder 2">
            <a:extLst>
              <a:ext uri="{FF2B5EF4-FFF2-40B4-BE49-F238E27FC236}">
                <a16:creationId xmlns:a16="http://schemas.microsoft.com/office/drawing/2014/main" id="{C0E25F3D-DA1D-491C-9EB7-D119432594AB}"/>
              </a:ext>
            </a:extLst>
          </p:cNvPr>
          <p:cNvSpPr txBox="1">
            <a:spLocks/>
          </p:cNvSpPr>
          <p:nvPr/>
        </p:nvSpPr>
        <p:spPr>
          <a:xfrm>
            <a:off x="4446141" y="1992652"/>
            <a:ext cx="361051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Memory-Augmented Neural Networks (MANN)</a:t>
            </a:r>
            <a:endParaRPr lang="en-IN" dirty="0"/>
          </a:p>
          <a:p>
            <a:pPr lvl="1"/>
            <a:r>
              <a:rPr lang="en-IN" dirty="0"/>
              <a:t>Neural Turing Machine (NTM)</a:t>
            </a:r>
          </a:p>
          <a:p>
            <a:pPr lvl="1"/>
            <a:r>
              <a:rPr lang="en-IN" dirty="0"/>
              <a:t>Differentiable Neural Computer (DNC)</a:t>
            </a:r>
          </a:p>
          <a:p>
            <a:pPr lvl="1"/>
            <a:r>
              <a:rPr lang="en-IN" dirty="0"/>
              <a:t>Memory Networks (</a:t>
            </a:r>
            <a:r>
              <a:rPr lang="en-IN" dirty="0" err="1"/>
              <a:t>MemNets</a:t>
            </a:r>
            <a:r>
              <a:rPr lang="en-IN" dirty="0"/>
              <a:t>)</a:t>
            </a:r>
          </a:p>
          <a:p>
            <a:pPr lvl="1"/>
            <a:r>
              <a:rPr lang="en-IN" dirty="0"/>
              <a:t>Transformer-XL</a:t>
            </a:r>
          </a:p>
          <a:p>
            <a:pPr lvl="1"/>
            <a:r>
              <a:rPr lang="en-IN" dirty="0"/>
              <a:t>Recurrent Memory Transformer</a:t>
            </a:r>
          </a:p>
          <a:p>
            <a:pPr marL="0" indent="0">
              <a:buNone/>
            </a:pPr>
            <a:endParaRPr lang="en-IN" dirty="0"/>
          </a:p>
        </p:txBody>
      </p:sp>
      <p:sp>
        <p:nvSpPr>
          <p:cNvPr id="8" name="TextBox 7">
            <a:extLst>
              <a:ext uri="{FF2B5EF4-FFF2-40B4-BE49-F238E27FC236}">
                <a16:creationId xmlns:a16="http://schemas.microsoft.com/office/drawing/2014/main" id="{E8B04031-9069-4E17-8B45-5309AB84D549}"/>
              </a:ext>
            </a:extLst>
          </p:cNvPr>
          <p:cNvSpPr txBox="1"/>
          <p:nvPr/>
        </p:nvSpPr>
        <p:spPr>
          <a:xfrm>
            <a:off x="10376899" y="6380251"/>
            <a:ext cx="1356189" cy="369332"/>
          </a:xfrm>
          <a:prstGeom prst="rect">
            <a:avLst/>
          </a:prstGeom>
          <a:noFill/>
        </p:spPr>
        <p:txBody>
          <a:bodyPr wrap="square" rtlCol="0">
            <a:spAutoFit/>
          </a:bodyPr>
          <a:lstStyle/>
          <a:p>
            <a:r>
              <a:rPr lang="en-US" dirty="0" err="1"/>
              <a:t>Contd</a:t>
            </a:r>
            <a:r>
              <a:rPr lang="en-US" dirty="0"/>
              <a:t>…</a:t>
            </a:r>
            <a:endParaRPr lang="en-IN" dirty="0"/>
          </a:p>
        </p:txBody>
      </p:sp>
    </p:spTree>
    <p:extLst>
      <p:ext uri="{BB962C8B-B14F-4D97-AF65-F5344CB8AC3E}">
        <p14:creationId xmlns:p14="http://schemas.microsoft.com/office/powerpoint/2010/main" val="59232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9DEA11-762C-422D-B88A-333D3DB8415B}"/>
              </a:ext>
            </a:extLst>
          </p:cNvPr>
          <p:cNvSpPr>
            <a:spLocks noGrp="1"/>
          </p:cNvSpPr>
          <p:nvPr>
            <p:ph type="title"/>
          </p:nvPr>
        </p:nvSpPr>
        <p:spPr>
          <a:xfrm>
            <a:off x="838200" y="365125"/>
            <a:ext cx="10515600" cy="1325563"/>
          </a:xfrm>
        </p:spPr>
        <p:txBody>
          <a:bodyPr/>
          <a:lstStyle/>
          <a:p>
            <a:r>
              <a:rPr lang="en-US" dirty="0"/>
              <a:t>List of algorithms (</a:t>
            </a:r>
            <a:r>
              <a:rPr lang="en-US" sz="2800" dirty="0"/>
              <a:t>Definitely not a comprehensive list</a:t>
            </a:r>
            <a:r>
              <a:rPr lang="en-US" dirty="0"/>
              <a:t>)</a:t>
            </a:r>
            <a:endParaRPr lang="en-IN" dirty="0"/>
          </a:p>
        </p:txBody>
      </p:sp>
      <p:sp>
        <p:nvSpPr>
          <p:cNvPr id="7" name="Content Placeholder 2">
            <a:extLst>
              <a:ext uri="{FF2B5EF4-FFF2-40B4-BE49-F238E27FC236}">
                <a16:creationId xmlns:a16="http://schemas.microsoft.com/office/drawing/2014/main" id="{03C89D40-F9D8-4B86-A9C9-CC62E85C8F3B}"/>
              </a:ext>
            </a:extLst>
          </p:cNvPr>
          <p:cNvSpPr txBox="1">
            <a:spLocks/>
          </p:cNvSpPr>
          <p:nvPr/>
        </p:nvSpPr>
        <p:spPr>
          <a:xfrm>
            <a:off x="166958" y="1859088"/>
            <a:ext cx="36105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Energy-Based Models (EBM)</a:t>
            </a:r>
            <a:endParaRPr lang="en-IN" dirty="0"/>
          </a:p>
          <a:p>
            <a:pPr lvl="1"/>
            <a:r>
              <a:rPr lang="en-IN" dirty="0"/>
              <a:t>Boltzmann Machine</a:t>
            </a:r>
          </a:p>
          <a:p>
            <a:pPr lvl="1"/>
            <a:r>
              <a:rPr lang="en-IN" dirty="0"/>
              <a:t>Restricted Boltzmann Machine (RBM)</a:t>
            </a:r>
          </a:p>
          <a:p>
            <a:pPr lvl="1"/>
            <a:r>
              <a:rPr lang="en-IN" dirty="0"/>
              <a:t>Deep Belief Network (DBN)</a:t>
            </a:r>
          </a:p>
          <a:p>
            <a:pPr lvl="1"/>
            <a:r>
              <a:rPr lang="en-IN" dirty="0"/>
              <a:t>Hopfield Network</a:t>
            </a:r>
          </a:p>
          <a:p>
            <a:pPr lvl="1"/>
            <a:r>
              <a:rPr lang="en-IN" dirty="0"/>
              <a:t>Contrastive Divergence Algorithm</a:t>
            </a:r>
          </a:p>
          <a:p>
            <a:pPr marL="0" indent="0">
              <a:buNone/>
            </a:pPr>
            <a:endParaRPr lang="en-IN" dirty="0"/>
          </a:p>
        </p:txBody>
      </p:sp>
      <p:sp>
        <p:nvSpPr>
          <p:cNvPr id="8" name="Content Placeholder 2">
            <a:extLst>
              <a:ext uri="{FF2B5EF4-FFF2-40B4-BE49-F238E27FC236}">
                <a16:creationId xmlns:a16="http://schemas.microsoft.com/office/drawing/2014/main" id="{CC22A967-F185-482B-BFA6-963C031C51CA}"/>
              </a:ext>
            </a:extLst>
          </p:cNvPr>
          <p:cNvSpPr txBox="1">
            <a:spLocks/>
          </p:cNvSpPr>
          <p:nvPr/>
        </p:nvSpPr>
        <p:spPr>
          <a:xfrm>
            <a:off x="8225748" y="1859088"/>
            <a:ext cx="361051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Reinforcement Learning Architectures</a:t>
            </a:r>
            <a:endParaRPr lang="en-IN" dirty="0"/>
          </a:p>
          <a:p>
            <a:pPr lvl="1"/>
            <a:r>
              <a:rPr lang="en-IN" dirty="0"/>
              <a:t>Deep Q-Network (DQN)</a:t>
            </a:r>
          </a:p>
          <a:p>
            <a:pPr lvl="1"/>
            <a:r>
              <a:rPr lang="en-IN" dirty="0"/>
              <a:t>Deep Deterministic Policy Gradient (DDPG)</a:t>
            </a:r>
          </a:p>
          <a:p>
            <a:pPr lvl="1"/>
            <a:r>
              <a:rPr lang="en-IN" dirty="0"/>
              <a:t>Proximal Policy Optimization (PPO)</a:t>
            </a:r>
          </a:p>
          <a:p>
            <a:pPr lvl="1"/>
            <a:r>
              <a:rPr lang="en-IN" dirty="0"/>
              <a:t>Soft Actor-Critic (SAC)</a:t>
            </a:r>
          </a:p>
          <a:p>
            <a:pPr lvl="1"/>
            <a:r>
              <a:rPr lang="en-IN" dirty="0"/>
              <a:t>Twin Delayed DDPG (TD3)</a:t>
            </a:r>
          </a:p>
          <a:p>
            <a:pPr lvl="1"/>
            <a:r>
              <a:rPr lang="en-IN" dirty="0"/>
              <a:t>Trust Region Policy Optimization (TRPO)</a:t>
            </a:r>
          </a:p>
          <a:p>
            <a:pPr lvl="1"/>
            <a:r>
              <a:rPr lang="en-IN" dirty="0"/>
              <a:t>Advantage Actor-Critic (A2C)</a:t>
            </a:r>
          </a:p>
          <a:p>
            <a:pPr lvl="1"/>
            <a:r>
              <a:rPr lang="en-IN" dirty="0"/>
              <a:t>Asynchronous Advantage Actor-Critic (A3C)</a:t>
            </a:r>
          </a:p>
          <a:p>
            <a:pPr marL="0" indent="0">
              <a:buNone/>
            </a:pPr>
            <a:endParaRPr lang="en-IN" dirty="0"/>
          </a:p>
        </p:txBody>
      </p:sp>
      <p:sp>
        <p:nvSpPr>
          <p:cNvPr id="9" name="Content Placeholder 2">
            <a:extLst>
              <a:ext uri="{FF2B5EF4-FFF2-40B4-BE49-F238E27FC236}">
                <a16:creationId xmlns:a16="http://schemas.microsoft.com/office/drawing/2014/main" id="{9F30C45A-F246-4912-8DA0-CFE0B4409E96}"/>
              </a:ext>
            </a:extLst>
          </p:cNvPr>
          <p:cNvSpPr txBox="1">
            <a:spLocks/>
          </p:cNvSpPr>
          <p:nvPr/>
        </p:nvSpPr>
        <p:spPr>
          <a:xfrm>
            <a:off x="4290745" y="1859088"/>
            <a:ext cx="36105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Capsule Networks</a:t>
            </a:r>
            <a:endParaRPr lang="en-IN" dirty="0"/>
          </a:p>
          <a:p>
            <a:pPr lvl="1"/>
            <a:r>
              <a:rPr lang="en-IN" dirty="0"/>
              <a:t>Dynamic Routing Capsule Networks</a:t>
            </a:r>
          </a:p>
          <a:p>
            <a:pPr lvl="1"/>
            <a:r>
              <a:rPr lang="en-IN" dirty="0"/>
              <a:t>Matrix Capsules</a:t>
            </a:r>
          </a:p>
          <a:p>
            <a:pPr lvl="1"/>
            <a:r>
              <a:rPr lang="en-IN" dirty="0"/>
              <a:t>Inverted Dot-Product Attention Capsule Networks</a:t>
            </a:r>
          </a:p>
          <a:p>
            <a:pPr marL="0" indent="0">
              <a:buNone/>
            </a:pPr>
            <a:endParaRPr lang="en-IN" dirty="0"/>
          </a:p>
        </p:txBody>
      </p:sp>
    </p:spTree>
    <p:extLst>
      <p:ext uri="{BB962C8B-B14F-4D97-AF65-F5344CB8AC3E}">
        <p14:creationId xmlns:p14="http://schemas.microsoft.com/office/powerpoint/2010/main" val="3285157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9DEA11-762C-422D-B88A-333D3DB8415B}"/>
              </a:ext>
            </a:extLst>
          </p:cNvPr>
          <p:cNvSpPr>
            <a:spLocks noGrp="1"/>
          </p:cNvSpPr>
          <p:nvPr>
            <p:ph type="title"/>
          </p:nvPr>
        </p:nvSpPr>
        <p:spPr>
          <a:xfrm>
            <a:off x="838200" y="365125"/>
            <a:ext cx="10515600" cy="1325563"/>
          </a:xfrm>
        </p:spPr>
        <p:txBody>
          <a:bodyPr/>
          <a:lstStyle/>
          <a:p>
            <a:r>
              <a:rPr lang="en-US" dirty="0"/>
              <a:t>List of algorithms (</a:t>
            </a:r>
            <a:r>
              <a:rPr lang="en-US" sz="2800" dirty="0"/>
              <a:t>Definitely not a comprehensive list</a:t>
            </a:r>
            <a:r>
              <a:rPr lang="en-US" dirty="0"/>
              <a:t>)</a:t>
            </a:r>
            <a:endParaRPr lang="en-IN" dirty="0"/>
          </a:p>
        </p:txBody>
      </p:sp>
      <p:sp>
        <p:nvSpPr>
          <p:cNvPr id="7" name="Content Placeholder 2">
            <a:extLst>
              <a:ext uri="{FF2B5EF4-FFF2-40B4-BE49-F238E27FC236}">
                <a16:creationId xmlns:a16="http://schemas.microsoft.com/office/drawing/2014/main" id="{03C89D40-F9D8-4B86-A9C9-CC62E85C8F3B}"/>
              </a:ext>
            </a:extLst>
          </p:cNvPr>
          <p:cNvSpPr txBox="1">
            <a:spLocks/>
          </p:cNvSpPr>
          <p:nvPr/>
        </p:nvSpPr>
        <p:spPr>
          <a:xfrm>
            <a:off x="1862194" y="1859088"/>
            <a:ext cx="36105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Recurrent Variants for Long-Sequence Processing</a:t>
            </a:r>
            <a:endParaRPr lang="en-US" dirty="0"/>
          </a:p>
          <a:p>
            <a:pPr lvl="1"/>
            <a:r>
              <a:rPr lang="en-US" dirty="0"/>
              <a:t>Transformer-XL</a:t>
            </a:r>
          </a:p>
          <a:p>
            <a:pPr lvl="1"/>
            <a:r>
              <a:rPr lang="en-US" dirty="0"/>
              <a:t>Reformer</a:t>
            </a:r>
          </a:p>
          <a:p>
            <a:pPr lvl="1"/>
            <a:r>
              <a:rPr lang="en-US" dirty="0" err="1"/>
              <a:t>Longformer</a:t>
            </a:r>
            <a:endParaRPr lang="en-US" dirty="0"/>
          </a:p>
          <a:p>
            <a:pPr lvl="1"/>
            <a:r>
              <a:rPr lang="en-US" dirty="0" err="1"/>
              <a:t>Linformer</a:t>
            </a:r>
            <a:endParaRPr lang="en-US" dirty="0"/>
          </a:p>
          <a:p>
            <a:pPr lvl="1"/>
            <a:r>
              <a:rPr lang="en-US" dirty="0" err="1"/>
              <a:t>BigBird</a:t>
            </a:r>
            <a:endParaRPr lang="en-US" dirty="0"/>
          </a:p>
          <a:p>
            <a:pPr lvl="1"/>
            <a:r>
              <a:rPr lang="en-US" dirty="0"/>
              <a:t>Performer</a:t>
            </a:r>
          </a:p>
          <a:p>
            <a:pPr marL="0" indent="0">
              <a:buNone/>
            </a:pPr>
            <a:endParaRPr lang="en-IN" dirty="0"/>
          </a:p>
        </p:txBody>
      </p:sp>
      <p:sp>
        <p:nvSpPr>
          <p:cNvPr id="9" name="Content Placeholder 2">
            <a:extLst>
              <a:ext uri="{FF2B5EF4-FFF2-40B4-BE49-F238E27FC236}">
                <a16:creationId xmlns:a16="http://schemas.microsoft.com/office/drawing/2014/main" id="{9F30C45A-F246-4912-8DA0-CFE0B4409E96}"/>
              </a:ext>
            </a:extLst>
          </p:cNvPr>
          <p:cNvSpPr txBox="1">
            <a:spLocks/>
          </p:cNvSpPr>
          <p:nvPr/>
        </p:nvSpPr>
        <p:spPr>
          <a:xfrm>
            <a:off x="6609279" y="1859088"/>
            <a:ext cx="36105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Advanced Generative Models</a:t>
            </a:r>
            <a:endParaRPr lang="en-IN" dirty="0"/>
          </a:p>
          <a:p>
            <a:pPr lvl="1"/>
            <a:r>
              <a:rPr lang="en-IN" dirty="0"/>
              <a:t>Diffusion Models</a:t>
            </a:r>
          </a:p>
          <a:p>
            <a:pPr lvl="1"/>
            <a:r>
              <a:rPr lang="en-IN" dirty="0"/>
              <a:t>Autoregressive Models (</a:t>
            </a:r>
            <a:r>
              <a:rPr lang="en-IN" dirty="0" err="1"/>
              <a:t>PixelCNN</a:t>
            </a:r>
            <a:r>
              <a:rPr lang="en-IN" dirty="0"/>
              <a:t>, </a:t>
            </a:r>
            <a:r>
              <a:rPr lang="en-IN" dirty="0" err="1"/>
              <a:t>PixelRNN</a:t>
            </a:r>
            <a:r>
              <a:rPr lang="en-IN" dirty="0"/>
              <a:t>)</a:t>
            </a:r>
          </a:p>
          <a:p>
            <a:pPr lvl="1"/>
            <a:r>
              <a:rPr lang="en-IN" dirty="0"/>
              <a:t>Flow-Based Models (</a:t>
            </a:r>
            <a:r>
              <a:rPr lang="en-IN" dirty="0" err="1"/>
              <a:t>RealNVP</a:t>
            </a:r>
            <a:r>
              <a:rPr lang="en-IN" dirty="0"/>
              <a:t>, Glow)</a:t>
            </a:r>
          </a:p>
          <a:p>
            <a:pPr lvl="1"/>
            <a:r>
              <a:rPr lang="en-IN" dirty="0"/>
              <a:t>Normalizing Flows (Invertible Neural Networks)</a:t>
            </a:r>
          </a:p>
          <a:p>
            <a:pPr marL="0" indent="0">
              <a:buNone/>
            </a:pPr>
            <a:endParaRPr lang="en-IN" dirty="0"/>
          </a:p>
        </p:txBody>
      </p:sp>
    </p:spTree>
    <p:extLst>
      <p:ext uri="{BB962C8B-B14F-4D97-AF65-F5344CB8AC3E}">
        <p14:creationId xmlns:p14="http://schemas.microsoft.com/office/powerpoint/2010/main" val="2915466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BC4D-8997-0A82-D041-BCDDF2A14380}"/>
              </a:ext>
            </a:extLst>
          </p:cNvPr>
          <p:cNvSpPr>
            <a:spLocks noGrp="1"/>
          </p:cNvSpPr>
          <p:nvPr>
            <p:ph type="title"/>
          </p:nvPr>
        </p:nvSpPr>
        <p:spPr/>
        <p:txBody>
          <a:bodyPr/>
          <a:lstStyle/>
          <a:p>
            <a:r>
              <a:rPr lang="en-IN" dirty="0"/>
              <a:t>ML VS DL</a:t>
            </a:r>
          </a:p>
        </p:txBody>
      </p:sp>
      <p:pic>
        <p:nvPicPr>
          <p:cNvPr id="5" name="Content Placeholder 4">
            <a:extLst>
              <a:ext uri="{FF2B5EF4-FFF2-40B4-BE49-F238E27FC236}">
                <a16:creationId xmlns:a16="http://schemas.microsoft.com/office/drawing/2014/main" id="{87FFE7F2-D865-920F-85A0-13FCBAC5792A}"/>
              </a:ext>
            </a:extLst>
          </p:cNvPr>
          <p:cNvPicPr>
            <a:picLocks noGrp="1" noChangeAspect="1"/>
          </p:cNvPicPr>
          <p:nvPr>
            <p:ph idx="1"/>
          </p:nvPr>
        </p:nvPicPr>
        <p:blipFill>
          <a:blip r:embed="rId2"/>
          <a:stretch>
            <a:fillRect/>
          </a:stretch>
        </p:blipFill>
        <p:spPr>
          <a:xfrm>
            <a:off x="1602769" y="1805208"/>
            <a:ext cx="8698870" cy="3912834"/>
          </a:xfrm>
        </p:spPr>
      </p:pic>
    </p:spTree>
    <p:extLst>
      <p:ext uri="{BB962C8B-B14F-4D97-AF65-F5344CB8AC3E}">
        <p14:creationId xmlns:p14="http://schemas.microsoft.com/office/powerpoint/2010/main" val="295532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A1CD-067A-5C1A-033B-B62BB547A596}"/>
              </a:ext>
            </a:extLst>
          </p:cNvPr>
          <p:cNvSpPr>
            <a:spLocks noGrp="1"/>
          </p:cNvSpPr>
          <p:nvPr>
            <p:ph type="title"/>
          </p:nvPr>
        </p:nvSpPr>
        <p:spPr/>
        <p:txBody>
          <a:bodyPr/>
          <a:lstStyle/>
          <a:p>
            <a:r>
              <a:rPr lang="en-IN" dirty="0"/>
              <a:t>History of Neural Network</a:t>
            </a:r>
          </a:p>
        </p:txBody>
      </p:sp>
      <p:sp>
        <p:nvSpPr>
          <p:cNvPr id="3" name="Content Placeholder 2">
            <a:extLst>
              <a:ext uri="{FF2B5EF4-FFF2-40B4-BE49-F238E27FC236}">
                <a16:creationId xmlns:a16="http://schemas.microsoft.com/office/drawing/2014/main" id="{13E5E6F4-640C-8A32-880E-15905E1BD0E3}"/>
              </a:ext>
            </a:extLst>
          </p:cNvPr>
          <p:cNvSpPr>
            <a:spLocks noGrp="1"/>
          </p:cNvSpPr>
          <p:nvPr>
            <p:ph idx="1"/>
          </p:nvPr>
        </p:nvSpPr>
        <p:spPr/>
        <p:txBody>
          <a:bodyPr>
            <a:normAutofit fontScale="32500" lnSpcReduction="20000"/>
          </a:bodyPr>
          <a:lstStyle/>
          <a:p>
            <a:r>
              <a:rPr lang="en-IN" dirty="0"/>
              <a:t>Chapter 1 – After world war 2 (1960s)</a:t>
            </a:r>
          </a:p>
          <a:p>
            <a:pPr lvl="1"/>
            <a:r>
              <a:rPr lang="en-IN" b="0" i="0" dirty="0">
                <a:solidFill>
                  <a:srgbClr val="202124"/>
                </a:solidFill>
                <a:effectLst/>
                <a:latin typeface="Google Sans"/>
              </a:rPr>
              <a:t>Frank Rosenblatt – Perceptron (‘</a:t>
            </a:r>
            <a:r>
              <a:rPr lang="en-IN" dirty="0">
                <a:solidFill>
                  <a:srgbClr val="202124"/>
                </a:solidFill>
                <a:latin typeface="Google Sans"/>
              </a:rPr>
              <a:t>t</a:t>
            </a:r>
            <a:r>
              <a:rPr lang="en-US" dirty="0">
                <a:solidFill>
                  <a:srgbClr val="202124"/>
                </a:solidFill>
                <a:latin typeface="Google Sans"/>
              </a:rPr>
              <a:t>he embryo of an electronic computer that expects will be able to walk, talk, see, write, reproduce itself, and be conscious of its existence’)</a:t>
            </a:r>
          </a:p>
          <a:p>
            <a:pPr marL="228600" lvl="1">
              <a:spcBef>
                <a:spcPts val="1000"/>
              </a:spcBef>
            </a:pPr>
            <a:r>
              <a:rPr lang="en-US" sz="2800" dirty="0"/>
              <a:t>Chapter -2 – The First AI Winter (1969)</a:t>
            </a:r>
          </a:p>
          <a:p>
            <a:pPr marL="685800" lvl="2">
              <a:spcBef>
                <a:spcPts val="1000"/>
              </a:spcBef>
            </a:pPr>
            <a:r>
              <a:rPr lang="en-IN" sz="2400" dirty="0">
                <a:solidFill>
                  <a:srgbClr val="202124"/>
                </a:solidFill>
                <a:latin typeface="Google Sans"/>
              </a:rPr>
              <a:t>Marvin Minsky – Perceptron cannot learn a XOR(Nonlinear) function</a:t>
            </a:r>
          </a:p>
          <a:p>
            <a:pPr marL="228600" lvl="1">
              <a:spcBef>
                <a:spcPts val="1000"/>
              </a:spcBef>
            </a:pPr>
            <a:r>
              <a:rPr lang="en-US" sz="2800" dirty="0"/>
              <a:t>Chapter -3 – The Rise (1978-86) </a:t>
            </a:r>
          </a:p>
          <a:p>
            <a:pPr marL="685800" lvl="2">
              <a:spcBef>
                <a:spcPts val="1000"/>
              </a:spcBef>
            </a:pPr>
            <a:r>
              <a:rPr lang="en-US" sz="2400" dirty="0"/>
              <a:t>Geoffrey Hinton- Learning representations using Backpropagating errors. (Universal Approximation Theorem)</a:t>
            </a:r>
          </a:p>
          <a:p>
            <a:pPr marL="685800" lvl="2">
              <a:spcBef>
                <a:spcPts val="1000"/>
              </a:spcBef>
            </a:pPr>
            <a:r>
              <a:rPr lang="en-US" sz="2400" dirty="0"/>
              <a:t>1989 - </a:t>
            </a:r>
            <a:r>
              <a:rPr lang="en-IN" sz="2000" b="0" i="0" dirty="0">
                <a:solidFill>
                  <a:srgbClr val="202124"/>
                </a:solidFill>
                <a:effectLst/>
                <a:latin typeface="Google Sans"/>
              </a:rPr>
              <a:t>Yann </a:t>
            </a:r>
            <a:r>
              <a:rPr lang="en-IN" sz="2000" b="0" i="0" dirty="0" err="1">
                <a:solidFill>
                  <a:srgbClr val="202124"/>
                </a:solidFill>
                <a:effectLst/>
                <a:latin typeface="Google Sans"/>
              </a:rPr>
              <a:t>LeCun</a:t>
            </a:r>
            <a:r>
              <a:rPr lang="en-US" sz="2400" b="0" i="0" dirty="0">
                <a:solidFill>
                  <a:srgbClr val="202124"/>
                </a:solidFill>
                <a:effectLst/>
                <a:latin typeface="Google Sans"/>
              </a:rPr>
              <a:t> (Student of </a:t>
            </a:r>
            <a:r>
              <a:rPr lang="en-US" sz="2400" dirty="0"/>
              <a:t>Geoffrey Hinton, Father of CNN)</a:t>
            </a:r>
          </a:p>
          <a:p>
            <a:pPr marL="228600" lvl="1">
              <a:lnSpc>
                <a:spcPct val="100000"/>
              </a:lnSpc>
              <a:spcBef>
                <a:spcPts val="1000"/>
              </a:spcBef>
            </a:pPr>
            <a:r>
              <a:rPr lang="en-US" sz="2800" dirty="0"/>
              <a:t>Chapter -3 – The Second AI Winter (Early 1990s) </a:t>
            </a:r>
          </a:p>
          <a:p>
            <a:pPr marL="685800" lvl="2">
              <a:lnSpc>
                <a:spcPct val="100000"/>
              </a:lnSpc>
              <a:spcBef>
                <a:spcPts val="1000"/>
              </a:spcBef>
            </a:pPr>
            <a:r>
              <a:rPr lang="en-US" sz="2400" dirty="0"/>
              <a:t>Data availability</a:t>
            </a:r>
          </a:p>
          <a:p>
            <a:pPr marL="685800" lvl="2">
              <a:lnSpc>
                <a:spcPct val="100000"/>
              </a:lnSpc>
              <a:spcBef>
                <a:spcPts val="1000"/>
              </a:spcBef>
            </a:pPr>
            <a:r>
              <a:rPr lang="en-US" sz="2400" dirty="0"/>
              <a:t>Computing Power </a:t>
            </a:r>
          </a:p>
          <a:p>
            <a:pPr marL="685800" lvl="2">
              <a:lnSpc>
                <a:spcPct val="100000"/>
              </a:lnSpc>
              <a:spcBef>
                <a:spcPts val="1000"/>
              </a:spcBef>
            </a:pPr>
            <a:r>
              <a:rPr lang="en-US" sz="2400" dirty="0"/>
              <a:t>Weight initialization technique was at random</a:t>
            </a:r>
          </a:p>
          <a:p>
            <a:pPr marL="685800" lvl="2">
              <a:lnSpc>
                <a:spcPct val="100000"/>
              </a:lnSpc>
              <a:spcBef>
                <a:spcPts val="1000"/>
              </a:spcBef>
            </a:pPr>
            <a:r>
              <a:rPr lang="en-US" sz="2400" dirty="0"/>
              <a:t>SVM, Random Forest overtook DL</a:t>
            </a:r>
          </a:p>
          <a:p>
            <a:pPr marL="228600" lvl="1">
              <a:spcBef>
                <a:spcPts val="1000"/>
              </a:spcBef>
            </a:pPr>
            <a:r>
              <a:rPr lang="en-US" sz="2700" dirty="0"/>
              <a:t>Chapter -4 The Rise again (2006-2010)</a:t>
            </a:r>
          </a:p>
          <a:p>
            <a:pPr marL="685800" lvl="2">
              <a:spcBef>
                <a:spcPts val="1000"/>
              </a:spcBef>
            </a:pPr>
            <a:r>
              <a:rPr lang="en-US" sz="2300" dirty="0"/>
              <a:t>Deep believe network by </a:t>
            </a:r>
            <a:r>
              <a:rPr lang="en-US" sz="2000" dirty="0"/>
              <a:t>Geoffrey Hinton- The initial weights were initialized by another NN called as Unsupervised Pre-training</a:t>
            </a:r>
          </a:p>
          <a:p>
            <a:pPr marL="685800" lvl="2">
              <a:spcBef>
                <a:spcPts val="1000"/>
              </a:spcBef>
            </a:pPr>
            <a:r>
              <a:rPr lang="en-US" dirty="0"/>
              <a:t>Because of this we could add more hidden layers and our network became deep. From there Neural Networks were called as Deep Learning.</a:t>
            </a:r>
          </a:p>
          <a:p>
            <a:pPr marL="228600" lvl="1">
              <a:spcBef>
                <a:spcPts val="1000"/>
              </a:spcBef>
            </a:pPr>
            <a:r>
              <a:rPr lang="en-US" sz="2700" dirty="0"/>
              <a:t>Chapter -5 The Final Rise (2012)</a:t>
            </a:r>
          </a:p>
          <a:p>
            <a:pPr marL="685800" lvl="2">
              <a:spcBef>
                <a:spcPts val="1000"/>
              </a:spcBef>
            </a:pPr>
            <a:r>
              <a:rPr lang="en-US" sz="2400" dirty="0"/>
              <a:t>Geoffrey Hinton again in </a:t>
            </a:r>
            <a:r>
              <a:rPr lang="en-US" sz="2400" dirty="0" err="1"/>
              <a:t>Imagenet</a:t>
            </a:r>
            <a:r>
              <a:rPr lang="en-US" sz="2400" dirty="0"/>
              <a:t> Competition – DL on GPU, reduced the error to 16% from 28% (from state-of-the-art ML)</a:t>
            </a:r>
            <a:endParaRPr lang="en-US" sz="2300" dirty="0"/>
          </a:p>
          <a:p>
            <a:pPr marL="228600" lvl="1">
              <a:spcBef>
                <a:spcPts val="1000"/>
              </a:spcBef>
            </a:pPr>
            <a:r>
              <a:rPr lang="en-US" sz="2800" dirty="0"/>
              <a:t>Chapter -6 The Silver linings (2012 +)</a:t>
            </a:r>
          </a:p>
          <a:p>
            <a:pPr marL="685800" lvl="2">
              <a:spcBef>
                <a:spcPts val="1000"/>
              </a:spcBef>
            </a:pPr>
            <a:r>
              <a:rPr lang="en-US" sz="2400" dirty="0"/>
              <a:t>Google Deep mind </a:t>
            </a:r>
          </a:p>
          <a:p>
            <a:pPr marL="685800" lvl="2">
              <a:spcBef>
                <a:spcPts val="1000"/>
              </a:spcBef>
            </a:pPr>
            <a:r>
              <a:rPr lang="en-US" sz="2400" dirty="0"/>
              <a:t>GAN- by Ian Goodfellow</a:t>
            </a:r>
          </a:p>
        </p:txBody>
      </p:sp>
    </p:spTree>
    <p:extLst>
      <p:ext uri="{BB962C8B-B14F-4D97-AF65-F5344CB8AC3E}">
        <p14:creationId xmlns:p14="http://schemas.microsoft.com/office/powerpoint/2010/main" val="4023681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4026-7069-6B69-E851-B9A308F446E8}"/>
              </a:ext>
            </a:extLst>
          </p:cNvPr>
          <p:cNvSpPr>
            <a:spLocks noGrp="1"/>
          </p:cNvSpPr>
          <p:nvPr>
            <p:ph type="title"/>
          </p:nvPr>
        </p:nvSpPr>
        <p:spPr/>
        <p:txBody>
          <a:bodyPr/>
          <a:lstStyle/>
          <a:p>
            <a:r>
              <a:rPr lang="en-IN" dirty="0"/>
              <a:t>Why DL is Hot now?</a:t>
            </a:r>
          </a:p>
        </p:txBody>
      </p:sp>
      <p:sp>
        <p:nvSpPr>
          <p:cNvPr id="3" name="Content Placeholder 2">
            <a:extLst>
              <a:ext uri="{FF2B5EF4-FFF2-40B4-BE49-F238E27FC236}">
                <a16:creationId xmlns:a16="http://schemas.microsoft.com/office/drawing/2014/main" id="{5CA86370-C007-58D0-9FBF-0F67EF6EBCEF}"/>
              </a:ext>
            </a:extLst>
          </p:cNvPr>
          <p:cNvSpPr>
            <a:spLocks noGrp="1"/>
          </p:cNvSpPr>
          <p:nvPr>
            <p:ph idx="1"/>
          </p:nvPr>
        </p:nvSpPr>
        <p:spPr>
          <a:xfrm>
            <a:off x="838200" y="1538796"/>
            <a:ext cx="5792054" cy="1105168"/>
          </a:xfrm>
        </p:spPr>
        <p:style>
          <a:lnRef idx="2">
            <a:schemeClr val="accent6"/>
          </a:lnRef>
          <a:fillRef idx="1">
            <a:schemeClr val="lt1"/>
          </a:fillRef>
          <a:effectRef idx="0">
            <a:schemeClr val="accent6"/>
          </a:effectRef>
          <a:fontRef idx="minor">
            <a:schemeClr val="dk1"/>
          </a:fontRef>
        </p:style>
        <p:txBody>
          <a:bodyPr/>
          <a:lstStyle/>
          <a:p>
            <a:r>
              <a:rPr lang="en-IN" dirty="0"/>
              <a:t>Started in 1960</a:t>
            </a:r>
          </a:p>
          <a:p>
            <a:r>
              <a:rPr lang="en-IN" dirty="0"/>
              <a:t>Gained tractions since 2010 / 2012</a:t>
            </a:r>
          </a:p>
        </p:txBody>
      </p:sp>
      <p:sp>
        <p:nvSpPr>
          <p:cNvPr id="4" name="Rectangle 3">
            <a:extLst>
              <a:ext uri="{FF2B5EF4-FFF2-40B4-BE49-F238E27FC236}">
                <a16:creationId xmlns:a16="http://schemas.microsoft.com/office/drawing/2014/main" id="{98B21389-F57E-E169-5473-E8BF344EDE23}"/>
              </a:ext>
            </a:extLst>
          </p:cNvPr>
          <p:cNvSpPr/>
          <p:nvPr/>
        </p:nvSpPr>
        <p:spPr>
          <a:xfrm>
            <a:off x="5106256" y="3708971"/>
            <a:ext cx="2393879" cy="8013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Why Now</a:t>
            </a:r>
          </a:p>
        </p:txBody>
      </p:sp>
      <p:sp>
        <p:nvSpPr>
          <p:cNvPr id="5" name="Rectangle 4">
            <a:extLst>
              <a:ext uri="{FF2B5EF4-FFF2-40B4-BE49-F238E27FC236}">
                <a16:creationId xmlns:a16="http://schemas.microsoft.com/office/drawing/2014/main" id="{C51E2E26-FBFC-04B1-C93F-4E6A98CBC73B}"/>
              </a:ext>
            </a:extLst>
          </p:cNvPr>
          <p:cNvSpPr/>
          <p:nvPr/>
        </p:nvSpPr>
        <p:spPr>
          <a:xfrm>
            <a:off x="2537716" y="3028308"/>
            <a:ext cx="1530849"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Community</a:t>
            </a:r>
          </a:p>
        </p:txBody>
      </p:sp>
      <p:sp>
        <p:nvSpPr>
          <p:cNvPr id="6" name="Rectangle 5">
            <a:extLst>
              <a:ext uri="{FF2B5EF4-FFF2-40B4-BE49-F238E27FC236}">
                <a16:creationId xmlns:a16="http://schemas.microsoft.com/office/drawing/2014/main" id="{4C0AACC9-EBEE-2F61-0979-D23590BF6ADC}"/>
              </a:ext>
            </a:extLst>
          </p:cNvPr>
          <p:cNvSpPr/>
          <p:nvPr/>
        </p:nvSpPr>
        <p:spPr>
          <a:xfrm>
            <a:off x="2537716" y="5069797"/>
            <a:ext cx="1530848"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Architecture</a:t>
            </a:r>
          </a:p>
        </p:txBody>
      </p:sp>
      <p:sp>
        <p:nvSpPr>
          <p:cNvPr id="7" name="Rectangle 6">
            <a:extLst>
              <a:ext uri="{FF2B5EF4-FFF2-40B4-BE49-F238E27FC236}">
                <a16:creationId xmlns:a16="http://schemas.microsoft.com/office/drawing/2014/main" id="{EDE0DA5E-DFBA-3C2F-A38A-B458759967A8}"/>
              </a:ext>
            </a:extLst>
          </p:cNvPr>
          <p:cNvSpPr/>
          <p:nvPr/>
        </p:nvSpPr>
        <p:spPr>
          <a:xfrm>
            <a:off x="5451294" y="5702857"/>
            <a:ext cx="1703801"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Frameworks</a:t>
            </a:r>
          </a:p>
        </p:txBody>
      </p:sp>
      <p:sp>
        <p:nvSpPr>
          <p:cNvPr id="8" name="Rectangle 7">
            <a:extLst>
              <a:ext uri="{FF2B5EF4-FFF2-40B4-BE49-F238E27FC236}">
                <a16:creationId xmlns:a16="http://schemas.microsoft.com/office/drawing/2014/main" id="{E59B8700-1197-390B-5A09-244A91983B89}"/>
              </a:ext>
            </a:extLst>
          </p:cNvPr>
          <p:cNvSpPr/>
          <p:nvPr/>
        </p:nvSpPr>
        <p:spPr>
          <a:xfrm>
            <a:off x="8200489" y="3829692"/>
            <a:ext cx="1703800"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Hardware</a:t>
            </a:r>
          </a:p>
        </p:txBody>
      </p:sp>
      <p:sp>
        <p:nvSpPr>
          <p:cNvPr id="9" name="Rectangle 8">
            <a:extLst>
              <a:ext uri="{FF2B5EF4-FFF2-40B4-BE49-F238E27FC236}">
                <a16:creationId xmlns:a16="http://schemas.microsoft.com/office/drawing/2014/main" id="{17153ED9-AE69-1F87-CCF4-A28A4BBBDB68}"/>
              </a:ext>
            </a:extLst>
          </p:cNvPr>
          <p:cNvSpPr/>
          <p:nvPr/>
        </p:nvSpPr>
        <p:spPr>
          <a:xfrm>
            <a:off x="8200489" y="2082486"/>
            <a:ext cx="1703799" cy="801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Availability</a:t>
            </a:r>
          </a:p>
        </p:txBody>
      </p:sp>
      <p:cxnSp>
        <p:nvCxnSpPr>
          <p:cNvPr id="11" name="Straight Arrow Connector 10">
            <a:extLst>
              <a:ext uri="{FF2B5EF4-FFF2-40B4-BE49-F238E27FC236}">
                <a16:creationId xmlns:a16="http://schemas.microsoft.com/office/drawing/2014/main" id="{ABBA3398-CE8A-193B-A26B-B99851C7A1AC}"/>
              </a:ext>
            </a:extLst>
          </p:cNvPr>
          <p:cNvCxnSpPr>
            <a:cxnSpLocks/>
            <a:stCxn id="4" idx="0"/>
            <a:endCxn id="9" idx="1"/>
          </p:cNvCxnSpPr>
          <p:nvPr/>
        </p:nvCxnSpPr>
        <p:spPr>
          <a:xfrm flipV="1">
            <a:off x="6303196" y="2483178"/>
            <a:ext cx="1897293" cy="1225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853C11-BB30-C619-27A8-9E2E840D1A76}"/>
              </a:ext>
            </a:extLst>
          </p:cNvPr>
          <p:cNvCxnSpPr>
            <a:cxnSpLocks/>
            <a:stCxn id="4" idx="3"/>
            <a:endCxn id="8" idx="1"/>
          </p:cNvCxnSpPr>
          <p:nvPr/>
        </p:nvCxnSpPr>
        <p:spPr>
          <a:xfrm>
            <a:off x="7500135" y="4109663"/>
            <a:ext cx="700354" cy="120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69023B-A75C-FE07-33D4-3B44A7E52D7B}"/>
              </a:ext>
            </a:extLst>
          </p:cNvPr>
          <p:cNvCxnSpPr>
            <a:cxnSpLocks/>
            <a:endCxn id="5" idx="3"/>
          </p:cNvCxnSpPr>
          <p:nvPr/>
        </p:nvCxnSpPr>
        <p:spPr>
          <a:xfrm flipH="1" flipV="1">
            <a:off x="4068565" y="3429000"/>
            <a:ext cx="1037690" cy="649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E0B2A0E-8654-010E-2D6C-E2BE8B5C1A5F}"/>
              </a:ext>
            </a:extLst>
          </p:cNvPr>
          <p:cNvCxnSpPr>
            <a:cxnSpLocks/>
            <a:endCxn id="6" idx="3"/>
          </p:cNvCxnSpPr>
          <p:nvPr/>
        </p:nvCxnSpPr>
        <p:spPr>
          <a:xfrm flipH="1">
            <a:off x="4068564" y="4109663"/>
            <a:ext cx="1037691" cy="1360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862470-F66A-686B-E282-C5E0003418A0}"/>
              </a:ext>
            </a:extLst>
          </p:cNvPr>
          <p:cNvSpPr txBox="1"/>
          <p:nvPr/>
        </p:nvSpPr>
        <p:spPr>
          <a:xfrm>
            <a:off x="10068675" y="2048467"/>
            <a:ext cx="1263721" cy="369332"/>
          </a:xfrm>
          <a:prstGeom prst="rect">
            <a:avLst/>
          </a:prstGeom>
          <a:noFill/>
        </p:spPr>
        <p:txBody>
          <a:bodyPr wrap="square" rtlCol="0">
            <a:spAutoFit/>
          </a:bodyPr>
          <a:lstStyle/>
          <a:p>
            <a:r>
              <a:rPr lang="en-IN" dirty="0"/>
              <a:t>MS COCO</a:t>
            </a:r>
          </a:p>
        </p:txBody>
      </p:sp>
      <p:sp>
        <p:nvSpPr>
          <p:cNvPr id="24" name="TextBox 23">
            <a:extLst>
              <a:ext uri="{FF2B5EF4-FFF2-40B4-BE49-F238E27FC236}">
                <a16:creationId xmlns:a16="http://schemas.microsoft.com/office/drawing/2014/main" id="{ECB3E022-FE43-3A01-38B2-20B5617C7802}"/>
              </a:ext>
            </a:extLst>
          </p:cNvPr>
          <p:cNvSpPr txBox="1"/>
          <p:nvPr/>
        </p:nvSpPr>
        <p:spPr>
          <a:xfrm>
            <a:off x="10068675" y="2403711"/>
            <a:ext cx="1703799" cy="369332"/>
          </a:xfrm>
          <a:prstGeom prst="rect">
            <a:avLst/>
          </a:prstGeom>
          <a:noFill/>
        </p:spPr>
        <p:txBody>
          <a:bodyPr wrap="square" rtlCol="0">
            <a:spAutoFit/>
          </a:bodyPr>
          <a:lstStyle/>
          <a:p>
            <a:r>
              <a:rPr lang="en-IN" dirty="0" err="1"/>
              <a:t>Youtube</a:t>
            </a:r>
            <a:r>
              <a:rPr lang="en-IN" dirty="0"/>
              <a:t> 8M</a:t>
            </a:r>
          </a:p>
        </p:txBody>
      </p:sp>
      <p:sp>
        <p:nvSpPr>
          <p:cNvPr id="25" name="TextBox 24">
            <a:extLst>
              <a:ext uri="{FF2B5EF4-FFF2-40B4-BE49-F238E27FC236}">
                <a16:creationId xmlns:a16="http://schemas.microsoft.com/office/drawing/2014/main" id="{CDE840D3-B5D3-9AEF-6769-7D85B2AD357A}"/>
              </a:ext>
            </a:extLst>
          </p:cNvPr>
          <p:cNvSpPr txBox="1"/>
          <p:nvPr/>
        </p:nvSpPr>
        <p:spPr>
          <a:xfrm>
            <a:off x="10068675" y="1690688"/>
            <a:ext cx="1703799" cy="369332"/>
          </a:xfrm>
          <a:prstGeom prst="rect">
            <a:avLst/>
          </a:prstGeom>
          <a:noFill/>
        </p:spPr>
        <p:txBody>
          <a:bodyPr wrap="square" rtlCol="0">
            <a:spAutoFit/>
          </a:bodyPr>
          <a:lstStyle/>
          <a:p>
            <a:r>
              <a:rPr lang="en-IN" dirty="0"/>
              <a:t>Wikipedia 1M</a:t>
            </a:r>
          </a:p>
        </p:txBody>
      </p:sp>
      <p:sp>
        <p:nvSpPr>
          <p:cNvPr id="26" name="TextBox 25">
            <a:extLst>
              <a:ext uri="{FF2B5EF4-FFF2-40B4-BE49-F238E27FC236}">
                <a16:creationId xmlns:a16="http://schemas.microsoft.com/office/drawing/2014/main" id="{22210A0D-BB57-35EC-C145-F9A970CE2309}"/>
              </a:ext>
            </a:extLst>
          </p:cNvPr>
          <p:cNvSpPr txBox="1"/>
          <p:nvPr/>
        </p:nvSpPr>
        <p:spPr>
          <a:xfrm>
            <a:off x="10030146" y="2835738"/>
            <a:ext cx="1703799" cy="369332"/>
          </a:xfrm>
          <a:prstGeom prst="rect">
            <a:avLst/>
          </a:prstGeom>
          <a:noFill/>
        </p:spPr>
        <p:txBody>
          <a:bodyPr wrap="square" rtlCol="0">
            <a:spAutoFit/>
          </a:bodyPr>
          <a:lstStyle/>
          <a:p>
            <a:r>
              <a:rPr lang="en-IN" dirty="0"/>
              <a:t>Google Audio ds</a:t>
            </a:r>
          </a:p>
        </p:txBody>
      </p:sp>
      <p:sp>
        <p:nvSpPr>
          <p:cNvPr id="29" name="TextBox 28">
            <a:extLst>
              <a:ext uri="{FF2B5EF4-FFF2-40B4-BE49-F238E27FC236}">
                <a16:creationId xmlns:a16="http://schemas.microsoft.com/office/drawing/2014/main" id="{1AC7840E-32CD-CE29-6D2B-98772B7AA70C}"/>
              </a:ext>
            </a:extLst>
          </p:cNvPr>
          <p:cNvSpPr txBox="1"/>
          <p:nvPr/>
        </p:nvSpPr>
        <p:spPr>
          <a:xfrm>
            <a:off x="10068675" y="3424093"/>
            <a:ext cx="1703799" cy="369332"/>
          </a:xfrm>
          <a:prstGeom prst="rect">
            <a:avLst/>
          </a:prstGeom>
          <a:noFill/>
        </p:spPr>
        <p:txBody>
          <a:bodyPr wrap="square" rtlCol="0">
            <a:spAutoFit/>
          </a:bodyPr>
          <a:lstStyle/>
          <a:p>
            <a:r>
              <a:rPr lang="en-IN" dirty="0"/>
              <a:t>Moore’s Law</a:t>
            </a:r>
          </a:p>
        </p:txBody>
      </p:sp>
      <p:sp>
        <p:nvSpPr>
          <p:cNvPr id="30" name="TextBox 29">
            <a:extLst>
              <a:ext uri="{FF2B5EF4-FFF2-40B4-BE49-F238E27FC236}">
                <a16:creationId xmlns:a16="http://schemas.microsoft.com/office/drawing/2014/main" id="{852E68EA-6293-B5AB-D781-80E1927E25A1}"/>
              </a:ext>
            </a:extLst>
          </p:cNvPr>
          <p:cNvSpPr txBox="1"/>
          <p:nvPr/>
        </p:nvSpPr>
        <p:spPr>
          <a:xfrm>
            <a:off x="10068675" y="3753920"/>
            <a:ext cx="1958940" cy="1477328"/>
          </a:xfrm>
          <a:prstGeom prst="rect">
            <a:avLst/>
          </a:prstGeom>
          <a:noFill/>
        </p:spPr>
        <p:txBody>
          <a:bodyPr wrap="square" rtlCol="0">
            <a:spAutoFit/>
          </a:bodyPr>
          <a:lstStyle/>
          <a:p>
            <a:r>
              <a:rPr lang="en-IN" dirty="0"/>
              <a:t>Parallel Processing – NVIDIA CUDA</a:t>
            </a:r>
          </a:p>
          <a:p>
            <a:r>
              <a:rPr lang="en-IN" dirty="0"/>
              <a:t>ASICs – TPU (Google), EDGE TPU , NPUs</a:t>
            </a:r>
          </a:p>
        </p:txBody>
      </p:sp>
      <p:sp>
        <p:nvSpPr>
          <p:cNvPr id="35" name="TextBox 34">
            <a:extLst>
              <a:ext uri="{FF2B5EF4-FFF2-40B4-BE49-F238E27FC236}">
                <a16:creationId xmlns:a16="http://schemas.microsoft.com/office/drawing/2014/main" id="{16407DD9-B7A6-3C1D-4194-E957E6E990B1}"/>
              </a:ext>
            </a:extLst>
          </p:cNvPr>
          <p:cNvSpPr txBox="1"/>
          <p:nvPr/>
        </p:nvSpPr>
        <p:spPr>
          <a:xfrm>
            <a:off x="7597741" y="5299222"/>
            <a:ext cx="2849365" cy="1477328"/>
          </a:xfrm>
          <a:prstGeom prst="rect">
            <a:avLst/>
          </a:prstGeom>
          <a:noFill/>
        </p:spPr>
        <p:txBody>
          <a:bodyPr wrap="square" rtlCol="0">
            <a:spAutoFit/>
          </a:bodyPr>
          <a:lstStyle/>
          <a:p>
            <a:r>
              <a:rPr lang="en-IN" dirty="0" err="1"/>
              <a:t>Tensorflow</a:t>
            </a:r>
            <a:r>
              <a:rPr lang="en-IN" dirty="0"/>
              <a:t> + </a:t>
            </a:r>
            <a:r>
              <a:rPr lang="en-IN" dirty="0" err="1"/>
              <a:t>Keras</a:t>
            </a:r>
            <a:r>
              <a:rPr lang="en-IN" dirty="0"/>
              <a:t> - Google</a:t>
            </a:r>
          </a:p>
          <a:p>
            <a:r>
              <a:rPr lang="en-IN" dirty="0" err="1"/>
              <a:t>PyTorch</a:t>
            </a:r>
            <a:r>
              <a:rPr lang="en-IN" dirty="0"/>
              <a:t> + Caffe 2 – Meta</a:t>
            </a:r>
          </a:p>
          <a:p>
            <a:r>
              <a:rPr lang="en-IN" dirty="0" err="1"/>
              <a:t>AutoML</a:t>
            </a:r>
            <a:r>
              <a:rPr lang="en-IN" dirty="0"/>
              <a:t> – Google</a:t>
            </a:r>
          </a:p>
          <a:p>
            <a:r>
              <a:rPr lang="en-IN" dirty="0"/>
              <a:t>Create ML – Apple</a:t>
            </a:r>
          </a:p>
          <a:p>
            <a:r>
              <a:rPr lang="en-IN" dirty="0"/>
              <a:t>Custom Vision - MS</a:t>
            </a:r>
          </a:p>
        </p:txBody>
      </p:sp>
      <p:cxnSp>
        <p:nvCxnSpPr>
          <p:cNvPr id="40" name="Straight Arrow Connector 39">
            <a:extLst>
              <a:ext uri="{FF2B5EF4-FFF2-40B4-BE49-F238E27FC236}">
                <a16:creationId xmlns:a16="http://schemas.microsoft.com/office/drawing/2014/main" id="{3895A70D-D7E1-8528-CC45-51F5B204A853}"/>
              </a:ext>
            </a:extLst>
          </p:cNvPr>
          <p:cNvCxnSpPr>
            <a:stCxn id="4" idx="2"/>
            <a:endCxn id="7" idx="0"/>
          </p:cNvCxnSpPr>
          <p:nvPr/>
        </p:nvCxnSpPr>
        <p:spPr>
          <a:xfrm flipH="1">
            <a:off x="6303195" y="4510355"/>
            <a:ext cx="1" cy="1192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BA8BD14-C8DF-E536-267A-7AF77386EF5E}"/>
              </a:ext>
            </a:extLst>
          </p:cNvPr>
          <p:cNvSpPr txBox="1"/>
          <p:nvPr/>
        </p:nvSpPr>
        <p:spPr>
          <a:xfrm>
            <a:off x="286388" y="4825694"/>
            <a:ext cx="1825377" cy="1754326"/>
          </a:xfrm>
          <a:prstGeom prst="rect">
            <a:avLst/>
          </a:prstGeom>
          <a:noFill/>
        </p:spPr>
        <p:txBody>
          <a:bodyPr wrap="square" rtlCol="0">
            <a:spAutoFit/>
          </a:bodyPr>
          <a:lstStyle/>
          <a:p>
            <a:r>
              <a:rPr lang="en-IN" dirty="0"/>
              <a:t>Transfer Learning – Readymade Architectures (RESNET, BERT, UNET, PIX2PIX, YOLO, </a:t>
            </a:r>
            <a:r>
              <a:rPr lang="en-IN" dirty="0" err="1"/>
              <a:t>WaveNET</a:t>
            </a:r>
            <a:r>
              <a:rPr lang="en-IN" dirty="0"/>
              <a:t>)</a:t>
            </a:r>
          </a:p>
        </p:txBody>
      </p:sp>
      <p:sp>
        <p:nvSpPr>
          <p:cNvPr id="45" name="TextBox 44">
            <a:extLst>
              <a:ext uri="{FF2B5EF4-FFF2-40B4-BE49-F238E27FC236}">
                <a16:creationId xmlns:a16="http://schemas.microsoft.com/office/drawing/2014/main" id="{38327117-8CED-E6B8-7B89-9DBC8A60DBAB}"/>
              </a:ext>
            </a:extLst>
          </p:cNvPr>
          <p:cNvSpPr txBox="1"/>
          <p:nvPr/>
        </p:nvSpPr>
        <p:spPr>
          <a:xfrm>
            <a:off x="381852" y="3035750"/>
            <a:ext cx="1982914" cy="1200329"/>
          </a:xfrm>
          <a:prstGeom prst="rect">
            <a:avLst/>
          </a:prstGeom>
          <a:noFill/>
        </p:spPr>
        <p:txBody>
          <a:bodyPr wrap="square" rtlCol="0">
            <a:spAutoFit/>
          </a:bodyPr>
          <a:lstStyle/>
          <a:p>
            <a:r>
              <a:rPr lang="en-IN" dirty="0"/>
              <a:t>Strong Community</a:t>
            </a:r>
          </a:p>
          <a:p>
            <a:r>
              <a:rPr lang="en-IN" dirty="0"/>
              <a:t>Kaggle</a:t>
            </a:r>
          </a:p>
          <a:p>
            <a:r>
              <a:rPr lang="en-IN" dirty="0"/>
              <a:t>Researchers</a:t>
            </a:r>
          </a:p>
          <a:p>
            <a:r>
              <a:rPr lang="en-IN" dirty="0"/>
              <a:t>Passionate People</a:t>
            </a:r>
          </a:p>
        </p:txBody>
      </p:sp>
    </p:spTree>
    <p:extLst>
      <p:ext uri="{BB962C8B-B14F-4D97-AF65-F5344CB8AC3E}">
        <p14:creationId xmlns:p14="http://schemas.microsoft.com/office/powerpoint/2010/main" val="379978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0F3A-2796-4BF1-8533-FCC66253DB40}"/>
              </a:ext>
            </a:extLst>
          </p:cNvPr>
          <p:cNvSpPr>
            <a:spLocks noGrp="1"/>
          </p:cNvSpPr>
          <p:nvPr>
            <p:ph type="title"/>
          </p:nvPr>
        </p:nvSpPr>
        <p:spPr/>
        <p:txBody>
          <a:bodyPr/>
          <a:lstStyle/>
          <a:p>
            <a:r>
              <a:rPr lang="en-US" dirty="0"/>
              <a:t>The Building block - Neuron</a:t>
            </a:r>
            <a:endParaRPr lang="en-IN" dirty="0"/>
          </a:p>
        </p:txBody>
      </p:sp>
      <p:pic>
        <p:nvPicPr>
          <p:cNvPr id="4" name="Content Placeholder 3">
            <a:extLst>
              <a:ext uri="{FF2B5EF4-FFF2-40B4-BE49-F238E27FC236}">
                <a16:creationId xmlns:a16="http://schemas.microsoft.com/office/drawing/2014/main" id="{2B58398F-D08C-4892-90C2-69C93A8F89F1}"/>
              </a:ext>
            </a:extLst>
          </p:cNvPr>
          <p:cNvPicPr>
            <a:picLocks noGrp="1" noChangeAspect="1"/>
          </p:cNvPicPr>
          <p:nvPr>
            <p:ph idx="1"/>
          </p:nvPr>
        </p:nvPicPr>
        <p:blipFill>
          <a:blip r:embed="rId2"/>
          <a:stretch>
            <a:fillRect/>
          </a:stretch>
        </p:blipFill>
        <p:spPr>
          <a:xfrm>
            <a:off x="1508273" y="2753475"/>
            <a:ext cx="9845527" cy="3562398"/>
          </a:xfrm>
          <a:prstGeom prst="rect">
            <a:avLst/>
          </a:prstGeom>
        </p:spPr>
      </p:pic>
      <p:sp>
        <p:nvSpPr>
          <p:cNvPr id="5" name="Rectangle 4">
            <a:extLst>
              <a:ext uri="{FF2B5EF4-FFF2-40B4-BE49-F238E27FC236}">
                <a16:creationId xmlns:a16="http://schemas.microsoft.com/office/drawing/2014/main" id="{78452FAE-0990-4EDB-9F49-7B08C9369A2D}"/>
              </a:ext>
            </a:extLst>
          </p:cNvPr>
          <p:cNvSpPr/>
          <p:nvPr/>
        </p:nvSpPr>
        <p:spPr>
          <a:xfrm>
            <a:off x="838199" y="1853195"/>
            <a:ext cx="10062681" cy="1200329"/>
          </a:xfrm>
          <a:prstGeom prst="rect">
            <a:avLst/>
          </a:prstGeom>
        </p:spPr>
        <p:txBody>
          <a:bodyPr wrap="square">
            <a:spAutoFit/>
          </a:bodyPr>
          <a:lstStyle/>
          <a:p>
            <a:r>
              <a:rPr lang="en-US" dirty="0"/>
              <a:t>A </a:t>
            </a:r>
            <a:r>
              <a:rPr lang="en-US" b="1" dirty="0"/>
              <a:t>neuron</a:t>
            </a:r>
            <a:r>
              <a:rPr lang="en-US" dirty="0"/>
              <a:t> in a neural network is a fundamental building block that processes information and helps the network learn to recognize patterns. It is inspired by biological neurons in the human brain and works by receiving input data, applying mathematical transformations, and passing the result to other neurons in the network.</a:t>
            </a:r>
            <a:endParaRPr lang="en-IN" dirty="0"/>
          </a:p>
        </p:txBody>
      </p:sp>
    </p:spTree>
    <p:extLst>
      <p:ext uri="{BB962C8B-B14F-4D97-AF65-F5344CB8AC3E}">
        <p14:creationId xmlns:p14="http://schemas.microsoft.com/office/powerpoint/2010/main" val="289041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ED21-0B7F-4698-AEAB-B0D86504A1E4}"/>
              </a:ext>
            </a:extLst>
          </p:cNvPr>
          <p:cNvSpPr>
            <a:spLocks noGrp="1"/>
          </p:cNvSpPr>
          <p:nvPr>
            <p:ph type="title"/>
          </p:nvPr>
        </p:nvSpPr>
        <p:spPr/>
        <p:txBody>
          <a:bodyPr/>
          <a:lstStyle/>
          <a:p>
            <a:r>
              <a:rPr lang="en-US" dirty="0"/>
              <a:t>1. Knowledge-based systems</a:t>
            </a:r>
            <a:br>
              <a:rPr lang="en-IN" dirty="0"/>
            </a:br>
            <a:endParaRPr lang="en-IN" dirty="0"/>
          </a:p>
        </p:txBody>
      </p:sp>
      <p:sp>
        <p:nvSpPr>
          <p:cNvPr id="3" name="Content Placeholder 2">
            <a:extLst>
              <a:ext uri="{FF2B5EF4-FFF2-40B4-BE49-F238E27FC236}">
                <a16:creationId xmlns:a16="http://schemas.microsoft.com/office/drawing/2014/main" id="{BB0EF511-1A76-48C9-8B50-F5337F22463B}"/>
              </a:ext>
            </a:extLst>
          </p:cNvPr>
          <p:cNvSpPr>
            <a:spLocks noGrp="1"/>
          </p:cNvSpPr>
          <p:nvPr>
            <p:ph idx="1"/>
          </p:nvPr>
        </p:nvSpPr>
        <p:spPr/>
        <p:txBody>
          <a:bodyPr/>
          <a:lstStyle/>
          <a:p>
            <a:pPr lvl="1"/>
            <a:r>
              <a:rPr lang="en-IN" dirty="0"/>
              <a:t>These systems rely heavily on a </a:t>
            </a:r>
            <a:r>
              <a:rPr lang="en-IN" b="1" dirty="0"/>
              <a:t>knowledge base</a:t>
            </a:r>
            <a:r>
              <a:rPr lang="en-IN" dirty="0"/>
              <a:t>, which consists of facts and rules derived from human experts. They make decisions or provide recommendations based on this knowledge.</a:t>
            </a:r>
            <a:endParaRPr lang="en-IN" sz="3200" dirty="0"/>
          </a:p>
          <a:p>
            <a:pPr lvl="1"/>
            <a:r>
              <a:rPr lang="en-IN" b="1" dirty="0"/>
              <a:t>Example:</a:t>
            </a:r>
            <a:r>
              <a:rPr lang="en-IN" dirty="0"/>
              <a:t> Medical diagnosis systems, legal advisory systems.</a:t>
            </a:r>
            <a:endParaRPr lang="en-IN" sz="3200" dirty="0"/>
          </a:p>
          <a:p>
            <a:pPr marL="0" indent="0">
              <a:buNone/>
            </a:pPr>
            <a:endParaRPr lang="en-IN" dirty="0"/>
          </a:p>
        </p:txBody>
      </p:sp>
    </p:spTree>
    <p:extLst>
      <p:ext uri="{BB962C8B-B14F-4D97-AF65-F5344CB8AC3E}">
        <p14:creationId xmlns:p14="http://schemas.microsoft.com/office/powerpoint/2010/main" val="1576534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6C64-CC9D-9ABD-26F4-7FA4E2A9113F}"/>
              </a:ext>
            </a:extLst>
          </p:cNvPr>
          <p:cNvSpPr>
            <a:spLocks noGrp="1"/>
          </p:cNvSpPr>
          <p:nvPr>
            <p:ph type="title"/>
          </p:nvPr>
        </p:nvSpPr>
        <p:spPr/>
        <p:txBody>
          <a:bodyPr/>
          <a:lstStyle/>
          <a:p>
            <a:r>
              <a:rPr lang="en-US" dirty="0"/>
              <a:t>The computational unit of NN - Neuron</a:t>
            </a:r>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DB2DB0A-737A-25AB-E594-5A5999697EA2}"/>
                  </a:ext>
                </a:extLst>
              </p:cNvPr>
              <p:cNvSpPr txBox="1">
                <a:spLocks/>
              </p:cNvSpPr>
              <p:nvPr/>
            </p:nvSpPr>
            <p:spPr>
              <a:xfrm>
                <a:off x="838200" y="1864772"/>
                <a:ext cx="9584265" cy="4809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NNs consist of hidden layers with neurons (i.e., computational units)</a:t>
                </a:r>
              </a:p>
              <a:p>
                <a:r>
                  <a:rPr lang="en-US" dirty="0"/>
                  <a:t>A single </a:t>
                </a:r>
                <a:r>
                  <a:rPr lang="en-US" dirty="0">
                    <a:solidFill>
                      <a:srgbClr val="FF0000"/>
                    </a:solidFill>
                  </a:rPr>
                  <a:t>neuron </a:t>
                </a:r>
                <a:r>
                  <a:rPr lang="en-US" dirty="0"/>
                  <a:t>maps a set of inputs into an output number, or </a:t>
                </a:r>
                <a14:m>
                  <m:oMath xmlns:m="http://schemas.openxmlformats.org/officeDocument/2006/math">
                    <m:r>
                      <a:rPr lang="en-US" altLang="zh-TW" i="1">
                        <a:latin typeface="Cambria Math" panose="02040503050406030204" pitchFamily="18" charset="0"/>
                      </a:rPr>
                      <m:t>𝑓</m:t>
                    </m:r>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r>
                          <a:rPr lang="en-US" altLang="zh-TW" i="1">
                            <a:latin typeface="Cambria Math" panose="02040503050406030204" pitchFamily="18" charset="0"/>
                          </a:rPr>
                          <m:t>𝐾</m:t>
                        </m:r>
                      </m:sup>
                    </m:s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𝑅</m:t>
                    </m:r>
                  </m:oMath>
                </a14:m>
                <a:endParaRPr lang="zh-TW" altLang="en-US" dirty="0"/>
              </a:p>
              <a:p>
                <a:endParaRPr lang="en-US" dirty="0"/>
              </a:p>
            </p:txBody>
          </p:sp>
        </mc:Choice>
        <mc:Fallback xmlns="">
          <p:sp>
            <p:nvSpPr>
              <p:cNvPr id="4" name="Content Placeholder 2">
                <a:extLst>
                  <a:ext uri="{FF2B5EF4-FFF2-40B4-BE49-F238E27FC236}">
                    <a16:creationId xmlns:a16="http://schemas.microsoft.com/office/drawing/2014/main" id="{3DB2DB0A-737A-25AB-E594-5A5999697EA2}"/>
                  </a:ext>
                </a:extLst>
              </p:cNvPr>
              <p:cNvSpPr txBox="1">
                <a:spLocks noRot="1" noChangeAspect="1" noMove="1" noResize="1" noEditPoints="1" noAdjustHandles="1" noChangeArrowheads="1" noChangeShapeType="1" noTextEdit="1"/>
              </p:cNvSpPr>
              <p:nvPr/>
            </p:nvSpPr>
            <p:spPr>
              <a:xfrm>
                <a:off x="838200" y="1864772"/>
                <a:ext cx="9584265" cy="4809792"/>
              </a:xfrm>
              <a:prstGeom prst="rect">
                <a:avLst/>
              </a:prstGeom>
              <a:blipFill>
                <a:blip r:embed="rId2"/>
                <a:stretch>
                  <a:fillRect l="-1145" t="-2155" r="-1018"/>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5CC58055-AC2D-0C76-82CD-F3EF22F46369}"/>
              </a:ext>
            </a:extLst>
          </p:cNvPr>
          <p:cNvPicPr>
            <a:picLocks noChangeAspect="1"/>
          </p:cNvPicPr>
          <p:nvPr/>
        </p:nvPicPr>
        <p:blipFill>
          <a:blip r:embed="rId3"/>
          <a:stretch>
            <a:fillRect/>
          </a:stretch>
        </p:blipFill>
        <p:spPr>
          <a:xfrm>
            <a:off x="2253719" y="3512263"/>
            <a:ext cx="6753225" cy="3162300"/>
          </a:xfrm>
          <a:prstGeom prst="rect">
            <a:avLst/>
          </a:prstGeom>
        </p:spPr>
      </p:pic>
    </p:spTree>
    <p:extLst>
      <p:ext uri="{BB962C8B-B14F-4D97-AF65-F5344CB8AC3E}">
        <p14:creationId xmlns:p14="http://schemas.microsoft.com/office/powerpoint/2010/main" val="3670886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BC1B-323A-4106-8740-181B77E8ED18}"/>
              </a:ext>
            </a:extLst>
          </p:cNvPr>
          <p:cNvSpPr>
            <a:spLocks noGrp="1"/>
          </p:cNvSpPr>
          <p:nvPr>
            <p:ph type="title"/>
          </p:nvPr>
        </p:nvSpPr>
        <p:spPr/>
        <p:txBody>
          <a:bodyPr/>
          <a:lstStyle/>
          <a:p>
            <a:r>
              <a:rPr lang="en-US" dirty="0"/>
              <a:t>Neural Network</a:t>
            </a:r>
            <a:endParaRPr lang="en-IN" dirty="0"/>
          </a:p>
        </p:txBody>
      </p:sp>
      <p:sp>
        <p:nvSpPr>
          <p:cNvPr id="3" name="Content Placeholder 2">
            <a:extLst>
              <a:ext uri="{FF2B5EF4-FFF2-40B4-BE49-F238E27FC236}">
                <a16:creationId xmlns:a16="http://schemas.microsoft.com/office/drawing/2014/main" id="{68E92D08-CC22-404B-A8F8-8BC9C7FEA23F}"/>
              </a:ext>
            </a:extLst>
          </p:cNvPr>
          <p:cNvSpPr>
            <a:spLocks noGrp="1"/>
          </p:cNvSpPr>
          <p:nvPr>
            <p:ph idx="1"/>
          </p:nvPr>
        </p:nvSpPr>
        <p:spPr>
          <a:xfrm>
            <a:off x="838200" y="1825625"/>
            <a:ext cx="6167895" cy="4351338"/>
          </a:xfrm>
        </p:spPr>
        <p:txBody>
          <a:bodyPr>
            <a:normAutofit fontScale="70000" lnSpcReduction="20000"/>
          </a:bodyPr>
          <a:lstStyle/>
          <a:p>
            <a:r>
              <a:rPr lang="en-US" dirty="0"/>
              <a:t>A </a:t>
            </a:r>
            <a:r>
              <a:rPr lang="en-US" b="1" dirty="0"/>
              <a:t>neural network</a:t>
            </a:r>
            <a:r>
              <a:rPr lang="en-US" dirty="0"/>
              <a:t> is a collection of interconnected neurons organized in layers, allowing it to learn complex patterns in data. Neural networks typically consist of:</a:t>
            </a:r>
          </a:p>
          <a:p>
            <a:r>
              <a:rPr lang="en-US" b="1" dirty="0"/>
              <a:t>Input Layer</a:t>
            </a:r>
            <a:r>
              <a:rPr lang="en-US" dirty="0"/>
              <a:t>: Receives the raw data features (e.g., pixels in an image, words in a sentence) and feeds them to the network.</a:t>
            </a:r>
          </a:p>
          <a:p>
            <a:r>
              <a:rPr lang="en-US" b="1" dirty="0"/>
              <a:t>Hidden Layers</a:t>
            </a:r>
            <a:r>
              <a:rPr lang="en-US" dirty="0"/>
              <a:t>: One or more layers of neurons that transform inputs through weighted connections, biases, and activation functions. These layers learn intermediate representations and patterns in the data.</a:t>
            </a:r>
          </a:p>
          <a:p>
            <a:r>
              <a:rPr lang="en-US" b="1" dirty="0"/>
              <a:t>Output Layer</a:t>
            </a:r>
            <a:r>
              <a:rPr lang="en-US" dirty="0"/>
              <a:t>: Produces the final result, like a classification label or predicted value, based on the learned patterns.</a:t>
            </a:r>
          </a:p>
          <a:p>
            <a:r>
              <a:rPr lang="en-US" dirty="0"/>
              <a:t>During training, the network adjusts the weights and biases in each neuron to minimize errors, enabling it to make accurate predictions or decisions on new data.</a:t>
            </a:r>
          </a:p>
          <a:p>
            <a:endParaRPr lang="en-IN" dirty="0"/>
          </a:p>
        </p:txBody>
      </p:sp>
      <p:grpSp>
        <p:nvGrpSpPr>
          <p:cNvPr id="4" name="Group 3">
            <a:extLst>
              <a:ext uri="{FF2B5EF4-FFF2-40B4-BE49-F238E27FC236}">
                <a16:creationId xmlns:a16="http://schemas.microsoft.com/office/drawing/2014/main" id="{85014181-696B-4E80-A414-02CAD79961CF}"/>
              </a:ext>
            </a:extLst>
          </p:cNvPr>
          <p:cNvGrpSpPr/>
          <p:nvPr/>
        </p:nvGrpSpPr>
        <p:grpSpPr>
          <a:xfrm>
            <a:off x="7161087" y="2450976"/>
            <a:ext cx="3996647" cy="1633375"/>
            <a:chOff x="6096000" y="3872179"/>
            <a:chExt cx="6134569" cy="2867452"/>
          </a:xfrm>
        </p:grpSpPr>
        <p:grpSp>
          <p:nvGrpSpPr>
            <p:cNvPr id="5" name="Group 4">
              <a:extLst>
                <a:ext uri="{FF2B5EF4-FFF2-40B4-BE49-F238E27FC236}">
                  <a16:creationId xmlns:a16="http://schemas.microsoft.com/office/drawing/2014/main" id="{F029922A-4AB5-4042-A9B1-D0D0382A3108}"/>
                </a:ext>
              </a:extLst>
            </p:cNvPr>
            <p:cNvGrpSpPr/>
            <p:nvPr/>
          </p:nvGrpSpPr>
          <p:grpSpPr>
            <a:xfrm>
              <a:off x="6607486" y="3872179"/>
              <a:ext cx="5289988" cy="2227779"/>
              <a:chOff x="7657454" y="3733120"/>
              <a:chExt cx="3388757" cy="1929463"/>
            </a:xfrm>
          </p:grpSpPr>
          <p:sp>
            <p:nvSpPr>
              <p:cNvPr id="10" name="Oval 9">
                <a:extLst>
                  <a:ext uri="{FF2B5EF4-FFF2-40B4-BE49-F238E27FC236}">
                    <a16:creationId xmlns:a16="http://schemas.microsoft.com/office/drawing/2014/main" id="{3472FB2F-ECB7-4BE9-82FD-F296548B8389}"/>
                  </a:ext>
                </a:extLst>
              </p:cNvPr>
              <p:cNvSpPr/>
              <p:nvPr/>
            </p:nvSpPr>
            <p:spPr>
              <a:xfrm>
                <a:off x="7664521" y="4192712"/>
                <a:ext cx="205483" cy="2662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DE20946F-E181-4233-A674-BCCA1DBE6318}"/>
                  </a:ext>
                </a:extLst>
              </p:cNvPr>
              <p:cNvSpPr/>
              <p:nvPr/>
            </p:nvSpPr>
            <p:spPr>
              <a:xfrm>
                <a:off x="7657454" y="4821816"/>
                <a:ext cx="205483" cy="2662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BC9EFD3C-31BB-4338-87B6-3006A6343024}"/>
                  </a:ext>
                </a:extLst>
              </p:cNvPr>
              <p:cNvSpPr/>
              <p:nvPr/>
            </p:nvSpPr>
            <p:spPr>
              <a:xfrm>
                <a:off x="8422877" y="5396311"/>
                <a:ext cx="205483" cy="26627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0031580-B168-42E8-AC4D-B94750D00909}"/>
                  </a:ext>
                </a:extLst>
              </p:cNvPr>
              <p:cNvSpPr/>
              <p:nvPr/>
            </p:nvSpPr>
            <p:spPr>
              <a:xfrm>
                <a:off x="8422878" y="4544653"/>
                <a:ext cx="205483" cy="26627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DD0DF077-66A6-49EE-8011-970EBC2CB224}"/>
                  </a:ext>
                </a:extLst>
              </p:cNvPr>
              <p:cNvSpPr/>
              <p:nvPr/>
            </p:nvSpPr>
            <p:spPr>
              <a:xfrm>
                <a:off x="8422878" y="3735022"/>
                <a:ext cx="205483" cy="26627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95B598B1-3454-4392-B75B-AD23B5F02F5C}"/>
                  </a:ext>
                </a:extLst>
              </p:cNvPr>
              <p:cNvSpPr/>
              <p:nvPr/>
            </p:nvSpPr>
            <p:spPr>
              <a:xfrm>
                <a:off x="9475977" y="5396311"/>
                <a:ext cx="205483" cy="266272"/>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88F9557C-9091-4DAC-9A4E-8C4C2ECFBCC6}"/>
                  </a:ext>
                </a:extLst>
              </p:cNvPr>
              <p:cNvSpPr/>
              <p:nvPr/>
            </p:nvSpPr>
            <p:spPr>
              <a:xfrm>
                <a:off x="9475977" y="4523915"/>
                <a:ext cx="205483" cy="266272"/>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7C8D996B-5471-4603-96EA-B9AD45A71B97}"/>
                  </a:ext>
                </a:extLst>
              </p:cNvPr>
              <p:cNvSpPr/>
              <p:nvPr/>
            </p:nvSpPr>
            <p:spPr>
              <a:xfrm>
                <a:off x="9475978" y="3733120"/>
                <a:ext cx="205483" cy="266272"/>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B4AE5677-28A2-4169-8354-B529818D1E3D}"/>
                  </a:ext>
                </a:extLst>
              </p:cNvPr>
              <p:cNvSpPr/>
              <p:nvPr/>
            </p:nvSpPr>
            <p:spPr>
              <a:xfrm>
                <a:off x="10840728" y="4544653"/>
                <a:ext cx="205483" cy="26627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4231B891-FD4B-49F8-9806-2C53C0FDB0C6}"/>
                  </a:ext>
                </a:extLst>
              </p:cNvPr>
              <p:cNvCxnSpPr>
                <a:endCxn id="14" idx="2"/>
              </p:cNvCxnSpPr>
              <p:nvPr/>
            </p:nvCxnSpPr>
            <p:spPr>
              <a:xfrm flipV="1">
                <a:off x="7870004" y="3868158"/>
                <a:ext cx="552874" cy="457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E9204-C13C-439E-A9F8-CDF379089A9B}"/>
                  </a:ext>
                </a:extLst>
              </p:cNvPr>
              <p:cNvCxnSpPr>
                <a:cxnSpLocks/>
                <a:stCxn id="15" idx="6"/>
                <a:endCxn id="18" idx="2"/>
              </p:cNvCxnSpPr>
              <p:nvPr/>
            </p:nvCxnSpPr>
            <p:spPr>
              <a:xfrm flipV="1">
                <a:off x="9681460" y="4677790"/>
                <a:ext cx="1159268" cy="851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3DEBD7A-B3C6-48B8-8F1A-8ECC54D733BE}"/>
                  </a:ext>
                </a:extLst>
              </p:cNvPr>
              <p:cNvCxnSpPr>
                <a:cxnSpLocks/>
                <a:endCxn id="18" idx="2"/>
              </p:cNvCxnSpPr>
              <p:nvPr/>
            </p:nvCxnSpPr>
            <p:spPr>
              <a:xfrm>
                <a:off x="9681460" y="3827028"/>
                <a:ext cx="1159268" cy="85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5F6CEB-71CE-46C3-BD11-349FBCC95369}"/>
                  </a:ext>
                </a:extLst>
              </p:cNvPr>
              <p:cNvCxnSpPr>
                <a:cxnSpLocks/>
                <a:endCxn id="18" idx="2"/>
              </p:cNvCxnSpPr>
              <p:nvPr/>
            </p:nvCxnSpPr>
            <p:spPr>
              <a:xfrm flipV="1">
                <a:off x="9628377" y="4677789"/>
                <a:ext cx="1212351" cy="3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F31C5CD-9242-4EEA-B645-21B836F783DF}"/>
                  </a:ext>
                </a:extLst>
              </p:cNvPr>
              <p:cNvCxnSpPr>
                <a:cxnSpLocks/>
                <a:stCxn id="13" idx="6"/>
                <a:endCxn id="15" idx="2"/>
              </p:cNvCxnSpPr>
              <p:nvPr/>
            </p:nvCxnSpPr>
            <p:spPr>
              <a:xfrm>
                <a:off x="8628361" y="4677790"/>
                <a:ext cx="847617" cy="851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A1B8C1C-89AE-4FF5-B944-C6582E758E75}"/>
                  </a:ext>
                </a:extLst>
              </p:cNvPr>
              <p:cNvCxnSpPr>
                <a:cxnSpLocks/>
                <a:endCxn id="17" idx="2"/>
              </p:cNvCxnSpPr>
              <p:nvPr/>
            </p:nvCxnSpPr>
            <p:spPr>
              <a:xfrm flipV="1">
                <a:off x="8617557" y="3866256"/>
                <a:ext cx="858421" cy="166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9BF2F22-565E-428A-BA5B-8293E6E23559}"/>
                  </a:ext>
                </a:extLst>
              </p:cNvPr>
              <p:cNvCxnSpPr>
                <a:cxnSpLocks/>
                <a:endCxn id="15" idx="2"/>
              </p:cNvCxnSpPr>
              <p:nvPr/>
            </p:nvCxnSpPr>
            <p:spPr>
              <a:xfrm>
                <a:off x="8654910" y="5529447"/>
                <a:ext cx="82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B71ECE7-498A-41AA-B68C-440EE4E70C03}"/>
                  </a:ext>
                </a:extLst>
              </p:cNvPr>
              <p:cNvCxnSpPr>
                <a:cxnSpLocks/>
                <a:endCxn id="16" idx="2"/>
              </p:cNvCxnSpPr>
              <p:nvPr/>
            </p:nvCxnSpPr>
            <p:spPr>
              <a:xfrm flipV="1">
                <a:off x="8625248" y="4657052"/>
                <a:ext cx="850729" cy="872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1130988-E034-4C4D-B178-90D1601291A9}"/>
                  </a:ext>
                </a:extLst>
              </p:cNvPr>
              <p:cNvCxnSpPr>
                <a:cxnSpLocks/>
                <a:endCxn id="15" idx="2"/>
              </p:cNvCxnSpPr>
              <p:nvPr/>
            </p:nvCxnSpPr>
            <p:spPr>
              <a:xfrm>
                <a:off x="8625247" y="3884708"/>
                <a:ext cx="850730" cy="164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C7D78BB-7935-4028-AC73-B41744C25222}"/>
                  </a:ext>
                </a:extLst>
              </p:cNvPr>
              <p:cNvCxnSpPr>
                <a:cxnSpLocks/>
                <a:endCxn id="16" idx="2"/>
              </p:cNvCxnSpPr>
              <p:nvPr/>
            </p:nvCxnSpPr>
            <p:spPr>
              <a:xfrm>
                <a:off x="8625248" y="3888947"/>
                <a:ext cx="850729" cy="76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FAE5572-105C-404D-9CAB-C4A514C4CE88}"/>
                  </a:ext>
                </a:extLst>
              </p:cNvPr>
              <p:cNvCxnSpPr>
                <a:cxnSpLocks/>
                <a:endCxn id="17" idx="2"/>
              </p:cNvCxnSpPr>
              <p:nvPr/>
            </p:nvCxnSpPr>
            <p:spPr>
              <a:xfrm>
                <a:off x="8623316" y="3865550"/>
                <a:ext cx="852662" cy="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BA48B2-E1D6-4DBE-AD12-DDAAD78DFA51}"/>
                  </a:ext>
                </a:extLst>
              </p:cNvPr>
              <p:cNvCxnSpPr>
                <a:cxnSpLocks/>
              </p:cNvCxnSpPr>
              <p:nvPr/>
            </p:nvCxnSpPr>
            <p:spPr>
              <a:xfrm flipV="1">
                <a:off x="8636397" y="4612655"/>
                <a:ext cx="819679" cy="58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A53D701-F660-4F03-8F95-3D17650939CF}"/>
                  </a:ext>
                </a:extLst>
              </p:cNvPr>
              <p:cNvCxnSpPr>
                <a:cxnSpLocks/>
                <a:stCxn id="11" idx="6"/>
              </p:cNvCxnSpPr>
              <p:nvPr/>
            </p:nvCxnSpPr>
            <p:spPr>
              <a:xfrm flipV="1">
                <a:off x="7862937" y="3872835"/>
                <a:ext cx="549137" cy="1082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580475-5000-4D9F-9A8A-C964572F07E8}"/>
                  </a:ext>
                </a:extLst>
              </p:cNvPr>
              <p:cNvCxnSpPr>
                <a:cxnSpLocks/>
              </p:cNvCxnSpPr>
              <p:nvPr/>
            </p:nvCxnSpPr>
            <p:spPr>
              <a:xfrm flipV="1">
                <a:off x="8633181" y="3894214"/>
                <a:ext cx="822895" cy="77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9498A77-977C-4D7C-862E-E0FE484A1E39}"/>
                  </a:ext>
                </a:extLst>
              </p:cNvPr>
              <p:cNvCxnSpPr>
                <a:cxnSpLocks/>
                <a:endCxn id="13" idx="2"/>
              </p:cNvCxnSpPr>
              <p:nvPr/>
            </p:nvCxnSpPr>
            <p:spPr>
              <a:xfrm>
                <a:off x="7892911" y="4312254"/>
                <a:ext cx="529967" cy="36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ED1E3EE-E5CC-4E7F-A5B6-8A89DFD28B7F}"/>
                  </a:ext>
                </a:extLst>
              </p:cNvPr>
              <p:cNvCxnSpPr>
                <a:cxnSpLocks/>
                <a:endCxn id="12" idx="2"/>
              </p:cNvCxnSpPr>
              <p:nvPr/>
            </p:nvCxnSpPr>
            <p:spPr>
              <a:xfrm>
                <a:off x="7866463" y="4954371"/>
                <a:ext cx="556414" cy="575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1721EEB-0366-490A-BB95-3564D9AE914B}"/>
                  </a:ext>
                </a:extLst>
              </p:cNvPr>
              <p:cNvCxnSpPr>
                <a:cxnSpLocks/>
                <a:endCxn id="13" idx="2"/>
              </p:cNvCxnSpPr>
              <p:nvPr/>
            </p:nvCxnSpPr>
            <p:spPr>
              <a:xfrm flipV="1">
                <a:off x="7794484" y="4677789"/>
                <a:ext cx="628394" cy="324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F96E49C-E63B-44AB-BE4F-CA8D75085EA1}"/>
                  </a:ext>
                </a:extLst>
              </p:cNvPr>
              <p:cNvCxnSpPr>
                <a:cxnSpLocks/>
                <a:endCxn id="12" idx="2"/>
              </p:cNvCxnSpPr>
              <p:nvPr/>
            </p:nvCxnSpPr>
            <p:spPr>
              <a:xfrm>
                <a:off x="7884780" y="4325848"/>
                <a:ext cx="538097" cy="1203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61C17D33-5DD2-4397-AC3C-BEA0F334FDE0}"/>
                </a:ext>
              </a:extLst>
            </p:cNvPr>
            <p:cNvSpPr txBox="1"/>
            <p:nvPr/>
          </p:nvSpPr>
          <p:spPr>
            <a:xfrm>
              <a:off x="6096000" y="6345229"/>
              <a:ext cx="1237070" cy="369332"/>
            </a:xfrm>
            <a:prstGeom prst="rect">
              <a:avLst/>
            </a:prstGeom>
            <a:noFill/>
          </p:spPr>
          <p:txBody>
            <a:bodyPr wrap="square" rtlCol="0">
              <a:spAutoFit/>
            </a:bodyPr>
            <a:lstStyle/>
            <a:p>
              <a:r>
                <a:rPr lang="en-IN" dirty="0"/>
                <a:t>Input Layer</a:t>
              </a:r>
            </a:p>
          </p:txBody>
        </p:sp>
        <p:sp>
          <p:nvSpPr>
            <p:cNvPr id="7" name="TextBox 6">
              <a:extLst>
                <a:ext uri="{FF2B5EF4-FFF2-40B4-BE49-F238E27FC236}">
                  <a16:creationId xmlns:a16="http://schemas.microsoft.com/office/drawing/2014/main" id="{5772DC54-6C21-4CD8-90C2-B7E208DCA4DD}"/>
                </a:ext>
              </a:extLst>
            </p:cNvPr>
            <p:cNvSpPr txBox="1"/>
            <p:nvPr/>
          </p:nvSpPr>
          <p:spPr>
            <a:xfrm>
              <a:off x="7356106" y="6370299"/>
              <a:ext cx="1760969" cy="369332"/>
            </a:xfrm>
            <a:prstGeom prst="rect">
              <a:avLst/>
            </a:prstGeom>
            <a:noFill/>
          </p:spPr>
          <p:txBody>
            <a:bodyPr wrap="square" rtlCol="0">
              <a:spAutoFit/>
            </a:bodyPr>
            <a:lstStyle/>
            <a:p>
              <a:r>
                <a:rPr lang="en-IN" dirty="0"/>
                <a:t>Hidden Layer -1</a:t>
              </a:r>
            </a:p>
          </p:txBody>
        </p:sp>
        <p:sp>
          <p:nvSpPr>
            <p:cNvPr id="8" name="TextBox 7">
              <a:extLst>
                <a:ext uri="{FF2B5EF4-FFF2-40B4-BE49-F238E27FC236}">
                  <a16:creationId xmlns:a16="http://schemas.microsoft.com/office/drawing/2014/main" id="{EBF2DF9A-88F8-48F4-B9F9-A70CE5D8715B}"/>
                </a:ext>
              </a:extLst>
            </p:cNvPr>
            <p:cNvSpPr txBox="1"/>
            <p:nvPr/>
          </p:nvSpPr>
          <p:spPr>
            <a:xfrm>
              <a:off x="9027304" y="6358638"/>
              <a:ext cx="1760969" cy="369332"/>
            </a:xfrm>
            <a:prstGeom prst="rect">
              <a:avLst/>
            </a:prstGeom>
            <a:noFill/>
          </p:spPr>
          <p:txBody>
            <a:bodyPr wrap="square" rtlCol="0">
              <a:spAutoFit/>
            </a:bodyPr>
            <a:lstStyle/>
            <a:p>
              <a:r>
                <a:rPr lang="en-IN" dirty="0"/>
                <a:t>Hidden Layer -2</a:t>
              </a:r>
            </a:p>
          </p:txBody>
        </p:sp>
        <p:sp>
          <p:nvSpPr>
            <p:cNvPr id="9" name="TextBox 8">
              <a:extLst>
                <a:ext uri="{FF2B5EF4-FFF2-40B4-BE49-F238E27FC236}">
                  <a16:creationId xmlns:a16="http://schemas.microsoft.com/office/drawing/2014/main" id="{E1A3A40F-9495-4BB9-8E65-859AF915B346}"/>
                </a:ext>
              </a:extLst>
            </p:cNvPr>
            <p:cNvSpPr txBox="1"/>
            <p:nvPr/>
          </p:nvSpPr>
          <p:spPr>
            <a:xfrm>
              <a:off x="10788273" y="6370299"/>
              <a:ext cx="1442296" cy="369332"/>
            </a:xfrm>
            <a:prstGeom prst="rect">
              <a:avLst/>
            </a:prstGeom>
            <a:noFill/>
          </p:spPr>
          <p:txBody>
            <a:bodyPr wrap="square" rtlCol="0">
              <a:spAutoFit/>
            </a:bodyPr>
            <a:lstStyle/>
            <a:p>
              <a:r>
                <a:rPr lang="en-IN" dirty="0"/>
                <a:t>Output Layer</a:t>
              </a:r>
            </a:p>
          </p:txBody>
        </p:sp>
      </p:grpSp>
    </p:spTree>
    <p:extLst>
      <p:ext uri="{BB962C8B-B14F-4D97-AF65-F5344CB8AC3E}">
        <p14:creationId xmlns:p14="http://schemas.microsoft.com/office/powerpoint/2010/main" val="592637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55BB-2A63-4F82-BB3B-4CB6BA467AA8}"/>
              </a:ext>
            </a:extLst>
          </p:cNvPr>
          <p:cNvSpPr>
            <a:spLocks noGrp="1"/>
          </p:cNvSpPr>
          <p:nvPr>
            <p:ph type="title"/>
          </p:nvPr>
        </p:nvSpPr>
        <p:spPr/>
        <p:txBody>
          <a:bodyPr/>
          <a:lstStyle/>
          <a:p>
            <a:r>
              <a:rPr lang="en-US" dirty="0"/>
              <a:t>Artificial Neural Network Example</a:t>
            </a:r>
            <a:endParaRPr lang="en-IN" dirty="0"/>
          </a:p>
        </p:txBody>
      </p:sp>
      <p:sp>
        <p:nvSpPr>
          <p:cNvPr id="3" name="Content Placeholder 2">
            <a:extLst>
              <a:ext uri="{FF2B5EF4-FFF2-40B4-BE49-F238E27FC236}">
                <a16:creationId xmlns:a16="http://schemas.microsoft.com/office/drawing/2014/main" id="{C43527E2-ADF0-455D-AEBA-4900887BACF1}"/>
              </a:ext>
            </a:extLst>
          </p:cNvPr>
          <p:cNvSpPr>
            <a:spLocks noGrp="1"/>
          </p:cNvSpPr>
          <p:nvPr>
            <p:ph idx="1"/>
          </p:nvPr>
        </p:nvSpPr>
        <p:spPr>
          <a:xfrm>
            <a:off x="838200" y="3017427"/>
            <a:ext cx="10515600" cy="568254"/>
          </a:xfrm>
        </p:spPr>
        <p:txBody>
          <a:bodyPr/>
          <a:lstStyle/>
          <a:p>
            <a:r>
              <a:rPr lang="en-US" dirty="0"/>
              <a:t>Buckle up – Its Hands On</a:t>
            </a:r>
            <a:endParaRPr lang="en-IN" dirty="0"/>
          </a:p>
        </p:txBody>
      </p:sp>
    </p:spTree>
    <p:extLst>
      <p:ext uri="{BB962C8B-B14F-4D97-AF65-F5344CB8AC3E}">
        <p14:creationId xmlns:p14="http://schemas.microsoft.com/office/powerpoint/2010/main" val="396786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30A5-EAEA-420E-95F8-6081893A29CB}"/>
              </a:ext>
            </a:extLst>
          </p:cNvPr>
          <p:cNvSpPr>
            <a:spLocks noGrp="1"/>
          </p:cNvSpPr>
          <p:nvPr>
            <p:ph type="title"/>
          </p:nvPr>
        </p:nvSpPr>
        <p:spPr/>
        <p:txBody>
          <a:bodyPr/>
          <a:lstStyle/>
          <a:p>
            <a:r>
              <a:rPr lang="en-IN" dirty="0"/>
              <a:t>2. Inference Engine</a:t>
            </a:r>
            <a:br>
              <a:rPr lang="en-IN" dirty="0"/>
            </a:br>
            <a:endParaRPr lang="en-IN" dirty="0"/>
          </a:p>
        </p:txBody>
      </p:sp>
      <p:sp>
        <p:nvSpPr>
          <p:cNvPr id="3" name="Content Placeholder 2">
            <a:extLst>
              <a:ext uri="{FF2B5EF4-FFF2-40B4-BE49-F238E27FC236}">
                <a16:creationId xmlns:a16="http://schemas.microsoft.com/office/drawing/2014/main" id="{896F6138-29B5-4FA4-A1FF-DA7B854E265E}"/>
              </a:ext>
            </a:extLst>
          </p:cNvPr>
          <p:cNvSpPr>
            <a:spLocks noGrp="1"/>
          </p:cNvSpPr>
          <p:nvPr>
            <p:ph idx="1"/>
          </p:nvPr>
        </p:nvSpPr>
        <p:spPr/>
        <p:txBody>
          <a:bodyPr/>
          <a:lstStyle/>
          <a:p>
            <a:pPr lvl="1"/>
            <a:r>
              <a:rPr lang="en-IN" dirty="0"/>
              <a:t>The inference engine is the core part of an expert system that applies the rules from the knowledge base to the facts in order to deduce new information or reach a conclusion.</a:t>
            </a:r>
            <a:endParaRPr lang="en-IN" sz="3200" dirty="0"/>
          </a:p>
          <a:p>
            <a:pPr lvl="1"/>
            <a:r>
              <a:rPr lang="en-IN" dirty="0"/>
              <a:t>Types of Inference:</a:t>
            </a:r>
            <a:endParaRPr lang="en-IN" sz="3200" dirty="0"/>
          </a:p>
          <a:p>
            <a:pPr lvl="2"/>
            <a:r>
              <a:rPr lang="en-IN" b="1" dirty="0"/>
              <a:t>Forward Chaining:</a:t>
            </a:r>
            <a:r>
              <a:rPr lang="en-IN" dirty="0"/>
              <a:t> Start with the known facts and apply rules to deduce new facts, progressing towards a goal.</a:t>
            </a:r>
            <a:endParaRPr lang="en-IN" sz="2800" dirty="0"/>
          </a:p>
          <a:p>
            <a:pPr lvl="2"/>
            <a:r>
              <a:rPr lang="en-IN" b="1" dirty="0"/>
              <a:t>Backward Chaining:</a:t>
            </a:r>
            <a:r>
              <a:rPr lang="en-IN" dirty="0"/>
              <a:t> Start with a goal or hypothesis and work backwards, checking if there’s enough evidence to prove or disprove the hypothesis.</a:t>
            </a:r>
            <a:endParaRPr lang="en-IN" sz="2800" dirty="0"/>
          </a:p>
          <a:p>
            <a:endParaRPr lang="en-IN" dirty="0"/>
          </a:p>
        </p:txBody>
      </p:sp>
    </p:spTree>
    <p:extLst>
      <p:ext uri="{BB962C8B-B14F-4D97-AF65-F5344CB8AC3E}">
        <p14:creationId xmlns:p14="http://schemas.microsoft.com/office/powerpoint/2010/main" val="313895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E045-BB00-4D1D-9674-4D282299FA37}"/>
              </a:ext>
            </a:extLst>
          </p:cNvPr>
          <p:cNvSpPr>
            <a:spLocks noGrp="1"/>
          </p:cNvSpPr>
          <p:nvPr>
            <p:ph type="title"/>
          </p:nvPr>
        </p:nvSpPr>
        <p:spPr/>
        <p:txBody>
          <a:bodyPr/>
          <a:lstStyle/>
          <a:p>
            <a:r>
              <a:rPr lang="en-IN" dirty="0"/>
              <a:t>3. Heuristic Systems:</a:t>
            </a:r>
            <a:br>
              <a:rPr lang="en-IN" dirty="0"/>
            </a:br>
            <a:endParaRPr lang="en-IN" dirty="0"/>
          </a:p>
        </p:txBody>
      </p:sp>
      <p:sp>
        <p:nvSpPr>
          <p:cNvPr id="3" name="Content Placeholder 2">
            <a:extLst>
              <a:ext uri="{FF2B5EF4-FFF2-40B4-BE49-F238E27FC236}">
                <a16:creationId xmlns:a16="http://schemas.microsoft.com/office/drawing/2014/main" id="{A7567131-8D1D-47FE-A435-7C7CA468CBF4}"/>
              </a:ext>
            </a:extLst>
          </p:cNvPr>
          <p:cNvSpPr>
            <a:spLocks noGrp="1"/>
          </p:cNvSpPr>
          <p:nvPr>
            <p:ph idx="1"/>
          </p:nvPr>
        </p:nvSpPr>
        <p:spPr/>
        <p:txBody>
          <a:bodyPr/>
          <a:lstStyle/>
          <a:p>
            <a:pPr lvl="1"/>
            <a:r>
              <a:rPr lang="en-IN" dirty="0"/>
              <a:t>These expert systems use heuristic (rule-of-thumb) reasoning, meaning they employ approximate methods or rules to solve complex problems more efficiently, particularly when an exact solution is either unknown or computationally expensive.</a:t>
            </a:r>
            <a:endParaRPr lang="en-IN" sz="3200" dirty="0"/>
          </a:p>
          <a:p>
            <a:pPr lvl="1"/>
            <a:r>
              <a:rPr lang="en-IN" b="1" dirty="0"/>
              <a:t>Example:</a:t>
            </a:r>
            <a:r>
              <a:rPr lang="en-IN" dirty="0"/>
              <a:t> Systems used for diagnosis, troubleshooting, or decision support that don’t always rely on strict logic but on general heuristics.</a:t>
            </a:r>
            <a:endParaRPr lang="en-IN" sz="3200" dirty="0"/>
          </a:p>
          <a:p>
            <a:endParaRPr lang="en-IN" dirty="0"/>
          </a:p>
        </p:txBody>
      </p:sp>
    </p:spTree>
    <p:extLst>
      <p:ext uri="{BB962C8B-B14F-4D97-AF65-F5344CB8AC3E}">
        <p14:creationId xmlns:p14="http://schemas.microsoft.com/office/powerpoint/2010/main" val="277505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42B03-76AB-4D75-897B-FDFC5A5FA1B5}"/>
              </a:ext>
            </a:extLst>
          </p:cNvPr>
          <p:cNvSpPr>
            <a:spLocks noGrp="1"/>
          </p:cNvSpPr>
          <p:nvPr>
            <p:ph type="title"/>
          </p:nvPr>
        </p:nvSpPr>
        <p:spPr/>
        <p:txBody>
          <a:bodyPr>
            <a:normAutofit fontScale="90000"/>
          </a:bodyPr>
          <a:lstStyle/>
          <a:p>
            <a:r>
              <a:rPr lang="en-IN" dirty="0"/>
              <a:t>4. Uncertainty Handling (Fuzzy Logic, Probabilistic Reasoning)</a:t>
            </a:r>
            <a:br>
              <a:rPr lang="en-IN" dirty="0"/>
            </a:br>
            <a:endParaRPr lang="en-IN" dirty="0"/>
          </a:p>
        </p:txBody>
      </p:sp>
      <p:sp>
        <p:nvSpPr>
          <p:cNvPr id="3" name="Content Placeholder 2">
            <a:extLst>
              <a:ext uri="{FF2B5EF4-FFF2-40B4-BE49-F238E27FC236}">
                <a16:creationId xmlns:a16="http://schemas.microsoft.com/office/drawing/2014/main" id="{27678129-A362-4930-A76D-8CC05AB9F8A2}"/>
              </a:ext>
            </a:extLst>
          </p:cNvPr>
          <p:cNvSpPr>
            <a:spLocks noGrp="1"/>
          </p:cNvSpPr>
          <p:nvPr>
            <p:ph idx="1"/>
          </p:nvPr>
        </p:nvSpPr>
        <p:spPr/>
        <p:txBody>
          <a:bodyPr/>
          <a:lstStyle/>
          <a:p>
            <a:pPr lvl="0"/>
            <a:r>
              <a:rPr lang="en-IN" dirty="0"/>
              <a:t>Many expert systems include mechanisms for dealing with uncertainty, especially in domains like medicine where not every rule or fact is perfectly known.</a:t>
            </a:r>
            <a:endParaRPr lang="en-IN" sz="3600" dirty="0"/>
          </a:p>
          <a:p>
            <a:pPr lvl="1"/>
            <a:r>
              <a:rPr lang="en-IN" dirty="0"/>
              <a:t>Techniques:</a:t>
            </a:r>
            <a:endParaRPr lang="en-IN" sz="3200" dirty="0"/>
          </a:p>
          <a:p>
            <a:pPr lvl="2"/>
            <a:r>
              <a:rPr lang="en-IN" b="1" dirty="0"/>
              <a:t>Fuzzy Logic:</a:t>
            </a:r>
            <a:r>
              <a:rPr lang="en-IN" dirty="0"/>
              <a:t> Handles reasoning in cases where truth values can range between completely true and completely false.</a:t>
            </a:r>
            <a:endParaRPr lang="en-IN" sz="2800" dirty="0"/>
          </a:p>
          <a:p>
            <a:pPr lvl="2"/>
            <a:r>
              <a:rPr lang="en-IN" b="1" dirty="0"/>
              <a:t>Probabilistic Reasoning (Bayesian Networks):</a:t>
            </a:r>
            <a:r>
              <a:rPr lang="en-IN" dirty="0"/>
              <a:t> Uses probabilities to handle uncertainty in the decision-making process.</a:t>
            </a:r>
            <a:endParaRPr lang="en-IN" sz="2800" dirty="0"/>
          </a:p>
          <a:p>
            <a:endParaRPr lang="en-IN" dirty="0"/>
          </a:p>
        </p:txBody>
      </p:sp>
    </p:spTree>
    <p:extLst>
      <p:ext uri="{BB962C8B-B14F-4D97-AF65-F5344CB8AC3E}">
        <p14:creationId xmlns:p14="http://schemas.microsoft.com/office/powerpoint/2010/main" val="165260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B693-8E7A-47DF-9658-35E5B8FF4E6E}"/>
              </a:ext>
            </a:extLst>
          </p:cNvPr>
          <p:cNvSpPr>
            <a:spLocks noGrp="1"/>
          </p:cNvSpPr>
          <p:nvPr>
            <p:ph type="title"/>
          </p:nvPr>
        </p:nvSpPr>
        <p:spPr/>
        <p:txBody>
          <a:bodyPr/>
          <a:lstStyle/>
          <a:p>
            <a:r>
              <a:rPr lang="en-US" b="1" dirty="0"/>
              <a:t>Rule Based Systems</a:t>
            </a:r>
            <a:endParaRPr lang="en-IN" dirty="0"/>
          </a:p>
        </p:txBody>
      </p:sp>
      <p:sp>
        <p:nvSpPr>
          <p:cNvPr id="3" name="Content Placeholder 2">
            <a:extLst>
              <a:ext uri="{FF2B5EF4-FFF2-40B4-BE49-F238E27FC236}">
                <a16:creationId xmlns:a16="http://schemas.microsoft.com/office/drawing/2014/main" id="{35A06D31-A1BE-4440-8022-11D703EE93DF}"/>
              </a:ext>
            </a:extLst>
          </p:cNvPr>
          <p:cNvSpPr>
            <a:spLocks noGrp="1"/>
          </p:cNvSpPr>
          <p:nvPr>
            <p:ph idx="1"/>
          </p:nvPr>
        </p:nvSpPr>
        <p:spPr/>
        <p:txBody>
          <a:bodyPr/>
          <a:lstStyle/>
          <a:p>
            <a:pPr marL="0" indent="0">
              <a:buNone/>
            </a:pPr>
            <a:r>
              <a:rPr lang="en-IN" dirty="0"/>
              <a:t>Rule-based systems are deterministic and follow a set of predefined rules (if-then-else logic). The divisions are based on how rules are structured and the types of problems they solve.</a:t>
            </a:r>
          </a:p>
          <a:p>
            <a:pPr marL="914400" lvl="1" indent="-457200">
              <a:buFont typeface="+mj-lt"/>
              <a:buAutoNum type="arabicPeriod"/>
            </a:pPr>
            <a:r>
              <a:rPr lang="en-IN" dirty="0"/>
              <a:t>Production Systems</a:t>
            </a:r>
          </a:p>
          <a:p>
            <a:pPr marL="914400" lvl="1" indent="-457200">
              <a:buFont typeface="+mj-lt"/>
              <a:buAutoNum type="arabicPeriod"/>
            </a:pPr>
            <a:r>
              <a:rPr lang="en-IN" dirty="0"/>
              <a:t>Decision Trees</a:t>
            </a:r>
          </a:p>
          <a:p>
            <a:pPr marL="914400" lvl="1" indent="-457200">
              <a:buFont typeface="+mj-lt"/>
              <a:buAutoNum type="arabicPeriod"/>
            </a:pPr>
            <a:r>
              <a:rPr lang="en-IN" dirty="0"/>
              <a:t>Business Rule Management Systems (BRMS)</a:t>
            </a:r>
          </a:p>
          <a:p>
            <a:pPr marL="914400" lvl="1" indent="-457200">
              <a:buFont typeface="+mj-lt"/>
              <a:buAutoNum type="arabicPeriod"/>
            </a:pPr>
            <a:r>
              <a:rPr lang="en-IN" dirty="0"/>
              <a:t>Constraint-Based Systems</a:t>
            </a:r>
          </a:p>
          <a:p>
            <a:pPr marL="914400" lvl="1" indent="-457200">
              <a:buFont typeface="+mj-lt"/>
              <a:buAutoNum type="arabicPeriod"/>
            </a:pPr>
            <a:r>
              <a:rPr lang="en-IN" dirty="0"/>
              <a:t>Expert Rule-Based Systems</a:t>
            </a:r>
          </a:p>
          <a:p>
            <a:endParaRPr lang="en-IN" dirty="0"/>
          </a:p>
        </p:txBody>
      </p:sp>
    </p:spTree>
    <p:extLst>
      <p:ext uri="{BB962C8B-B14F-4D97-AF65-F5344CB8AC3E}">
        <p14:creationId xmlns:p14="http://schemas.microsoft.com/office/powerpoint/2010/main" val="3075191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4737</Words>
  <Application>Microsoft Office PowerPoint</Application>
  <PresentationFormat>Widescreen</PresentationFormat>
  <Paragraphs>466</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新細明體</vt:lpstr>
      <vt:lpstr>Arial</vt:lpstr>
      <vt:lpstr>Calibri</vt:lpstr>
      <vt:lpstr>Calibri Light</vt:lpstr>
      <vt:lpstr>Cambria Math</vt:lpstr>
      <vt:lpstr>Google Sans</vt:lpstr>
      <vt:lpstr>Office Theme</vt:lpstr>
      <vt:lpstr>World of AI</vt:lpstr>
      <vt:lpstr>Introduction to World of AI </vt:lpstr>
      <vt:lpstr>Deterministic AI </vt:lpstr>
      <vt:lpstr>Expert System Based </vt:lpstr>
      <vt:lpstr>1. Knowledge-based systems </vt:lpstr>
      <vt:lpstr>2. Inference Engine </vt:lpstr>
      <vt:lpstr>3. Heuristic Systems: </vt:lpstr>
      <vt:lpstr>4. Uncertainty Handling (Fuzzy Logic, Probabilistic Reasoning) </vt:lpstr>
      <vt:lpstr>Rule Based Systems</vt:lpstr>
      <vt:lpstr>1. Production Systems</vt:lpstr>
      <vt:lpstr>2. Decision Trees</vt:lpstr>
      <vt:lpstr>3. Business Rule Management Systems (BRMS) </vt:lpstr>
      <vt:lpstr>4. Constraint-Based Systems </vt:lpstr>
      <vt:lpstr>5. Expert Rule-Based Systems </vt:lpstr>
      <vt:lpstr>Machine Learning based systems</vt:lpstr>
      <vt:lpstr>Key Aspects of Machine Learning</vt:lpstr>
      <vt:lpstr>ML Based systems heavily rely on Data. </vt:lpstr>
      <vt:lpstr>Need of Data for ML Systems</vt:lpstr>
      <vt:lpstr>Define Data and its categories</vt:lpstr>
      <vt:lpstr>Categories of Data by type of data</vt:lpstr>
      <vt:lpstr>Examples to add</vt:lpstr>
      <vt:lpstr>Categories of Data by nature of data</vt:lpstr>
      <vt:lpstr>Examples to add</vt:lpstr>
      <vt:lpstr>Deterministic AI vs Generative AI  </vt:lpstr>
      <vt:lpstr>Deterministic AI </vt:lpstr>
      <vt:lpstr>Deterministic AI vs Generative AI</vt:lpstr>
      <vt:lpstr>Generative AI </vt:lpstr>
      <vt:lpstr>Focusing on Generative AI</vt:lpstr>
      <vt:lpstr>Generative AI</vt:lpstr>
      <vt:lpstr>Generative AI</vt:lpstr>
      <vt:lpstr>Why NLP is Important for Generative AI</vt:lpstr>
      <vt:lpstr>Introduction to Computer Vision </vt:lpstr>
      <vt:lpstr>Key Concepts in Computer Vision</vt:lpstr>
      <vt:lpstr>Key Concepts in Computer Vision</vt:lpstr>
      <vt:lpstr>Key Concepts in Computer Vision</vt:lpstr>
      <vt:lpstr>CV Use cases</vt:lpstr>
      <vt:lpstr>Why Computer Vision is Essential for Generative AI</vt:lpstr>
      <vt:lpstr>Getting Started with Computer Vision</vt:lpstr>
      <vt:lpstr>Introduction to Deep Learning</vt:lpstr>
      <vt:lpstr>List of algorithms (Definitely not a comprehensive list)</vt:lpstr>
      <vt:lpstr>List of algorithms (Definitely not a comprehensive list)</vt:lpstr>
      <vt:lpstr>List of algorithms (Definitely not a comprehensive list)</vt:lpstr>
      <vt:lpstr>List of algorithms (Definitely not a comprehensive list)</vt:lpstr>
      <vt:lpstr>List of algorithms (Definitely not a comprehensive list)</vt:lpstr>
      <vt:lpstr>List of algorithms (Definitely not a comprehensive list)</vt:lpstr>
      <vt:lpstr>ML VS DL</vt:lpstr>
      <vt:lpstr>History of Neural Network</vt:lpstr>
      <vt:lpstr>Why DL is Hot now?</vt:lpstr>
      <vt:lpstr>The Building block - Neuron</vt:lpstr>
      <vt:lpstr>The computational unit of NN - Neuron</vt:lpstr>
      <vt:lpstr>Neural Network</vt:lpstr>
      <vt:lpstr>Artificial Neural Network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of AI</dc:title>
  <dc:creator>Admin</dc:creator>
  <cp:lastModifiedBy>Admin</cp:lastModifiedBy>
  <cp:revision>15</cp:revision>
  <dcterms:created xsi:type="dcterms:W3CDTF">2024-10-31T05:25:23Z</dcterms:created>
  <dcterms:modified xsi:type="dcterms:W3CDTF">2024-10-31T18:10:23Z</dcterms:modified>
</cp:coreProperties>
</file>