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B4FA-59FD-4339-9ED9-CF3D6D8087B9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4A98-8A93-41D9-9735-327466D79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94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B4FA-59FD-4339-9ED9-CF3D6D8087B9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4A98-8A93-41D9-9735-327466D79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080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B4FA-59FD-4339-9ED9-CF3D6D8087B9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4A98-8A93-41D9-9735-327466D79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84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B4FA-59FD-4339-9ED9-CF3D6D8087B9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4A98-8A93-41D9-9735-327466D79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08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B4FA-59FD-4339-9ED9-CF3D6D8087B9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4A98-8A93-41D9-9735-327466D79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64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B4FA-59FD-4339-9ED9-CF3D6D8087B9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4A98-8A93-41D9-9735-327466D79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59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B4FA-59FD-4339-9ED9-CF3D6D8087B9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4A98-8A93-41D9-9735-327466D79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90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B4FA-59FD-4339-9ED9-CF3D6D8087B9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4A98-8A93-41D9-9735-327466D79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14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B4FA-59FD-4339-9ED9-CF3D6D8087B9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4A98-8A93-41D9-9735-327466D79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08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B4FA-59FD-4339-9ED9-CF3D6D8087B9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4A98-8A93-41D9-9735-327466D79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60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B4FA-59FD-4339-9ED9-CF3D6D8087B9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4A98-8A93-41D9-9735-327466D79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5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CB4FA-59FD-4339-9ED9-CF3D6D8087B9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4A98-8A93-41D9-9735-327466D79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80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83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 for Summarization and Text Generation and must know metrics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44732" y="1910858"/>
            <a:ext cx="899477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Evaluation is Needed?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When we create summaries (or translated text),</a:t>
            </a:r>
            <a:br>
              <a:rPr lang="en-US" altLang="en-US" sz="1800" dirty="0">
                <a:latin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</a:rPr>
              <a:t>we must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how good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our output is compared to a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reference (gold standard)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We don't want to just "feel" that it is good —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We need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scientific, quantitative validation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276751"/>
              </p:ext>
            </p:extLst>
          </p:nvPr>
        </p:nvGraphicFramePr>
        <p:xfrm>
          <a:off x="838200" y="3577578"/>
          <a:ext cx="10515600" cy="2926080"/>
        </p:xfrm>
        <a:graphic>
          <a:graphicData uri="http://schemas.openxmlformats.org/drawingml/2006/table">
            <a:tbl>
              <a:tblPr/>
              <a:tblGrid>
                <a:gridCol w="1265808">
                  <a:extLst>
                    <a:ext uri="{9D8B030D-6E8A-4147-A177-3AD203B41FA5}">
                      <a16:colId xmlns:a16="http://schemas.microsoft.com/office/drawing/2014/main" val="3982544743"/>
                    </a:ext>
                  </a:extLst>
                </a:gridCol>
                <a:gridCol w="5744592">
                  <a:extLst>
                    <a:ext uri="{9D8B030D-6E8A-4147-A177-3AD203B41FA5}">
                      <a16:colId xmlns:a16="http://schemas.microsoft.com/office/drawing/2014/main" val="349238662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283735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Metric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What it Measures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Simple Meaning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165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ROUGE-1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Overlap of </a:t>
                      </a:r>
                      <a:r>
                        <a:rPr lang="en-US" b="1" dirty="0"/>
                        <a:t>unigrams (single words)</a:t>
                      </a:r>
                      <a:r>
                        <a:rPr lang="en-US" dirty="0"/>
                        <a:t> between reference and generated 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How many words match?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440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ROUGE-2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Overlap of </a:t>
                      </a:r>
                      <a:r>
                        <a:rPr lang="en-US" b="1"/>
                        <a:t>bigrams (two consecutive words)</a:t>
                      </a:r>
                      <a:r>
                        <a:rPr lang="en-US"/>
                        <a:t> between reference and generated 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How many 2-word sequences match?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140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ROUGE-L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Longest Common Subsequence (LCS)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How closely the structure/order of words matches?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1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BLEU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Precision of n-grams</a:t>
                      </a:r>
                      <a:r>
                        <a:rPr lang="en-US"/>
                        <a:t> (originally for translation, but sometimes used for summarization)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many generated phrases are correct and match?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700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96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View of Each Metric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23408" cy="3838328"/>
          </a:xfrm>
        </p:spPr>
        <p:txBody>
          <a:bodyPr/>
          <a:lstStyle/>
          <a:p>
            <a:r>
              <a:rPr lang="en-US" b="1" dirty="0" smtClean="0"/>
              <a:t>1. ROUGE-1</a:t>
            </a:r>
          </a:p>
          <a:p>
            <a:r>
              <a:rPr lang="en-US" b="1" dirty="0" smtClean="0"/>
              <a:t>Checks</a:t>
            </a:r>
            <a:r>
              <a:rPr lang="en-US" dirty="0" smtClean="0"/>
              <a:t>: Single word matches</a:t>
            </a:r>
          </a:p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950618"/>
              </p:ext>
            </p:extLst>
          </p:nvPr>
        </p:nvGraphicFramePr>
        <p:xfrm>
          <a:off x="838200" y="3635534"/>
          <a:ext cx="4497280" cy="1005840"/>
        </p:xfrm>
        <a:graphic>
          <a:graphicData uri="http://schemas.openxmlformats.org/drawingml/2006/table">
            <a:tbl>
              <a:tblPr/>
              <a:tblGrid>
                <a:gridCol w="2248640">
                  <a:extLst>
                    <a:ext uri="{9D8B030D-6E8A-4147-A177-3AD203B41FA5}">
                      <a16:colId xmlns:a16="http://schemas.microsoft.com/office/drawing/2014/main" val="3518632322"/>
                    </a:ext>
                  </a:extLst>
                </a:gridCol>
                <a:gridCol w="2248640">
                  <a:extLst>
                    <a:ext uri="{9D8B030D-6E8A-4147-A177-3AD203B41FA5}">
                      <a16:colId xmlns:a16="http://schemas.microsoft.com/office/drawing/2014/main" val="21041534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Reference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Generated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011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"The cat sat on the mat."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"Cat sat on mat."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63732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38200" y="4943512"/>
            <a:ext cx="4222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✅ Common words = {cat, sat, on, mat}</a:t>
            </a:r>
          </a:p>
          <a:p>
            <a:r>
              <a:rPr lang="en-US" dirty="0" smtClean="0"/>
              <a:t>✅ ROUGE-1 score = </a:t>
            </a:r>
            <a:r>
              <a:rPr lang="en-US" b="1" dirty="0" smtClean="0"/>
              <a:t>High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57026" y="1825625"/>
            <a:ext cx="48967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2. ROUGE-2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/>
              <a:t>Checks</a:t>
            </a:r>
            <a:r>
              <a:rPr lang="en-US" sz="2800" dirty="0" smtClean="0"/>
              <a:t>: Two-word (bigram) sequence matches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/>
              <a:t>Example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578075"/>
              </p:ext>
            </p:extLst>
          </p:nvPr>
        </p:nvGraphicFramePr>
        <p:xfrm>
          <a:off x="6457026" y="3744789"/>
          <a:ext cx="5447190" cy="731520"/>
        </p:xfrm>
        <a:graphic>
          <a:graphicData uri="http://schemas.openxmlformats.org/drawingml/2006/table">
            <a:tbl>
              <a:tblPr/>
              <a:tblGrid>
                <a:gridCol w="2723595">
                  <a:extLst>
                    <a:ext uri="{9D8B030D-6E8A-4147-A177-3AD203B41FA5}">
                      <a16:colId xmlns:a16="http://schemas.microsoft.com/office/drawing/2014/main" val="1898938360"/>
                    </a:ext>
                  </a:extLst>
                </a:gridCol>
                <a:gridCol w="2723595">
                  <a:extLst>
                    <a:ext uri="{9D8B030D-6E8A-4147-A177-3AD203B41FA5}">
                      <a16:colId xmlns:a16="http://schemas.microsoft.com/office/drawing/2014/main" val="3372575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Reference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Generated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143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"The cat sat on the mat."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"Cat sat on mat."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3035204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536926" y="4666512"/>
            <a:ext cx="48967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✅ Common bigrams = {"sat on", "on mat"}</a:t>
            </a:r>
          </a:p>
          <a:p>
            <a:r>
              <a:rPr lang="en-US" dirty="0" smtClean="0"/>
              <a:t>✅ ROUGE-2 score = </a:t>
            </a:r>
            <a:r>
              <a:rPr lang="en-US" b="1" dirty="0" smtClean="0"/>
              <a:t>Medium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(Sometimes fewer bigram matches than unigram matches.)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67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View of Each Metric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500"/>
            <a:ext cx="4639322" cy="4351338"/>
          </a:xfrm>
        </p:spPr>
        <p:txBody>
          <a:bodyPr/>
          <a:lstStyle/>
          <a:p>
            <a:r>
              <a:rPr lang="en-IN" b="1" dirty="0" smtClean="0"/>
              <a:t>3. ROUGE-L</a:t>
            </a:r>
          </a:p>
          <a:p>
            <a:r>
              <a:rPr lang="en-IN" b="1" dirty="0" smtClean="0"/>
              <a:t>Checks</a:t>
            </a:r>
            <a:r>
              <a:rPr lang="en-IN" dirty="0" smtClean="0"/>
              <a:t>: Longest Common Subsequence (LCS)</a:t>
            </a:r>
          </a:p>
          <a:p>
            <a:r>
              <a:rPr lang="en-IN" b="1" dirty="0" smtClean="0"/>
              <a:t>Example</a:t>
            </a:r>
            <a:r>
              <a:rPr lang="en-IN" dirty="0" smtClean="0"/>
              <a:t>: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434651"/>
              </p:ext>
            </p:extLst>
          </p:nvPr>
        </p:nvGraphicFramePr>
        <p:xfrm>
          <a:off x="722790" y="3308327"/>
          <a:ext cx="4346360" cy="1280160"/>
        </p:xfrm>
        <a:graphic>
          <a:graphicData uri="http://schemas.openxmlformats.org/drawingml/2006/table">
            <a:tbl>
              <a:tblPr/>
              <a:tblGrid>
                <a:gridCol w="2173180">
                  <a:extLst>
                    <a:ext uri="{9D8B030D-6E8A-4147-A177-3AD203B41FA5}">
                      <a16:colId xmlns:a16="http://schemas.microsoft.com/office/drawing/2014/main" val="1098529943"/>
                    </a:ext>
                  </a:extLst>
                </a:gridCol>
                <a:gridCol w="2173180">
                  <a:extLst>
                    <a:ext uri="{9D8B030D-6E8A-4147-A177-3AD203B41FA5}">
                      <a16:colId xmlns:a16="http://schemas.microsoft.com/office/drawing/2014/main" val="29312265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Reference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Generated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624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"The cat sat on the mat."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"Cat sat on mat."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03658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22790" y="4728798"/>
            <a:ext cx="46393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✅ Common subsequence: "cat sat on mat"</a:t>
            </a:r>
          </a:p>
          <a:p>
            <a:r>
              <a:rPr lang="en-US" dirty="0" smtClean="0"/>
              <a:t>✅ ROUGE-L measures </a:t>
            </a:r>
            <a:r>
              <a:rPr lang="en-US" b="1" dirty="0" smtClean="0"/>
              <a:t>how much order is preserved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✅ Higher if important sentences/phrases are extracted in correct sequence.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77522" y="1425528"/>
            <a:ext cx="587627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4. BLEU (</a:t>
            </a:r>
            <a:r>
              <a:rPr lang="en-US" sz="2800" b="1" dirty="0" err="1" smtClean="0"/>
              <a:t>BiLingual</a:t>
            </a:r>
            <a:r>
              <a:rPr lang="en-US" sz="2800" b="1" dirty="0" smtClean="0"/>
              <a:t> Evaluation Understudy)</a:t>
            </a:r>
          </a:p>
          <a:p>
            <a:r>
              <a:rPr lang="en-US" sz="2800" b="1" dirty="0" smtClean="0"/>
              <a:t>Checks</a:t>
            </a:r>
            <a:r>
              <a:rPr lang="en-US" sz="2800" dirty="0" smtClean="0"/>
              <a:t>: Precision of </a:t>
            </a:r>
            <a:r>
              <a:rPr lang="en-US" sz="2800" b="1" dirty="0" smtClean="0"/>
              <a:t>n-grams</a:t>
            </a:r>
            <a:r>
              <a:rPr lang="en-US" sz="2800" dirty="0" smtClean="0"/>
              <a:t> between generated and reference text.</a:t>
            </a:r>
          </a:p>
          <a:p>
            <a:r>
              <a:rPr lang="en-US" sz="2800" b="1" dirty="0" smtClean="0"/>
              <a:t>Mostly used for</a:t>
            </a:r>
            <a:r>
              <a:rPr lang="en-US" sz="2800" dirty="0" smtClean="0"/>
              <a:t>: Machine Translation originally.</a:t>
            </a:r>
          </a:p>
          <a:p>
            <a:r>
              <a:rPr lang="en-US" sz="2800" b="1" dirty="0" smtClean="0"/>
              <a:t>Example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784425"/>
              </p:ext>
            </p:extLst>
          </p:nvPr>
        </p:nvGraphicFramePr>
        <p:xfrm>
          <a:off x="5477522" y="4577636"/>
          <a:ext cx="5303390" cy="731520"/>
        </p:xfrm>
        <a:graphic>
          <a:graphicData uri="http://schemas.openxmlformats.org/drawingml/2006/table">
            <a:tbl>
              <a:tblPr/>
              <a:tblGrid>
                <a:gridCol w="2651695">
                  <a:extLst>
                    <a:ext uri="{9D8B030D-6E8A-4147-A177-3AD203B41FA5}">
                      <a16:colId xmlns:a16="http://schemas.microsoft.com/office/drawing/2014/main" val="1652714622"/>
                    </a:ext>
                  </a:extLst>
                </a:gridCol>
                <a:gridCol w="2651695">
                  <a:extLst>
                    <a:ext uri="{9D8B030D-6E8A-4147-A177-3AD203B41FA5}">
                      <a16:colId xmlns:a16="http://schemas.microsoft.com/office/drawing/2014/main" val="13350050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Reference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Generated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100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"He is reading a book."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"He reads book."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21084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477522" y="537409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✅ Partial matches.</a:t>
            </a:r>
          </a:p>
          <a:p>
            <a:r>
              <a:rPr lang="en-US" dirty="0" smtClean="0"/>
              <a:t>✅ BLEU </a:t>
            </a:r>
            <a:r>
              <a:rPr lang="en-US" b="1" dirty="0" smtClean="0"/>
              <a:t>penalizes missing words</a:t>
            </a:r>
            <a:r>
              <a:rPr lang="en-US" dirty="0" smtClean="0"/>
              <a:t> and </a:t>
            </a:r>
            <a:r>
              <a:rPr lang="en-US" b="1" dirty="0" smtClean="0"/>
              <a:t>wrong word order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✅ BLEU needs </a:t>
            </a:r>
            <a:r>
              <a:rPr lang="en-US" b="1" dirty="0" smtClean="0"/>
              <a:t>shorter generated text to be very accurate</a:t>
            </a:r>
            <a:r>
              <a:rPr lang="en-US" dirty="0" smtClean="0"/>
              <a:t> for a higher score.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2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Which Metric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195533"/>
              </p:ext>
            </p:extLst>
          </p:nvPr>
        </p:nvGraphicFramePr>
        <p:xfrm>
          <a:off x="838200" y="2009145"/>
          <a:ext cx="10515600" cy="14630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1450293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372446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Situation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Best Metric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663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Summarization (word and phrase match)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ROUGE-1, ROUGE-2, ROUGE-L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515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Summarization (structure preservation)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ROUGE-L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148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Machine Translation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BLEU (plus ROUGE sometimes)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020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34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385047" cy="4351338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ROUGE </a:t>
            </a:r>
            <a:r>
              <a:rPr lang="en-US" sz="2000" b="1" dirty="0"/>
              <a:t>Scores for Frequency-Based Summary: </a:t>
            </a:r>
            <a:endParaRPr lang="en-US" sz="2000" b="1" dirty="0" smtClean="0"/>
          </a:p>
          <a:p>
            <a:r>
              <a:rPr lang="en-US" sz="2000" dirty="0" smtClean="0"/>
              <a:t>ROUGE1</a:t>
            </a:r>
            <a:r>
              <a:rPr lang="en-US" sz="2000" dirty="0"/>
              <a:t>: 0.6624 </a:t>
            </a:r>
            <a:endParaRPr lang="en-US" sz="2000" dirty="0" smtClean="0"/>
          </a:p>
          <a:p>
            <a:r>
              <a:rPr lang="en-US" sz="2000" dirty="0" smtClean="0"/>
              <a:t>ROUGE2</a:t>
            </a:r>
            <a:r>
              <a:rPr lang="en-US" sz="2000" dirty="0"/>
              <a:t>: 0.6323 </a:t>
            </a:r>
            <a:endParaRPr lang="en-US" sz="2000" dirty="0" smtClean="0"/>
          </a:p>
          <a:p>
            <a:r>
              <a:rPr lang="en-US" sz="2000" dirty="0" smtClean="0"/>
              <a:t>ROUGEL</a:t>
            </a:r>
            <a:r>
              <a:rPr lang="en-US" sz="2000" dirty="0"/>
              <a:t>: 0.5096 </a:t>
            </a:r>
            <a:endParaRPr lang="en-US" sz="2000" dirty="0" smtClean="0"/>
          </a:p>
          <a:p>
            <a:r>
              <a:rPr lang="en-US" sz="2000" dirty="0" smtClean="0"/>
              <a:t>ROUGELSUM</a:t>
            </a:r>
            <a:r>
              <a:rPr lang="en-US" sz="2000" dirty="0"/>
              <a:t>: 0.6624 </a:t>
            </a:r>
            <a:endParaRPr lang="en-US" sz="2000" dirty="0" smtClean="0"/>
          </a:p>
          <a:p>
            <a:r>
              <a:rPr lang="en-US" sz="2000" b="1" dirty="0" smtClean="0"/>
              <a:t>ROUGE </a:t>
            </a:r>
            <a:r>
              <a:rPr lang="en-US" sz="2000" b="1" dirty="0"/>
              <a:t>Scores for </a:t>
            </a:r>
            <a:r>
              <a:rPr lang="en-US" sz="2000" b="1" dirty="0" err="1"/>
              <a:t>TextRank</a:t>
            </a:r>
            <a:r>
              <a:rPr lang="en-US" sz="2000" b="1" dirty="0"/>
              <a:t>-Based Summary: </a:t>
            </a:r>
            <a:endParaRPr lang="en-US" sz="2000" b="1" dirty="0" smtClean="0"/>
          </a:p>
          <a:p>
            <a:r>
              <a:rPr lang="en-US" sz="2000" dirty="0" smtClean="0"/>
              <a:t>ROUGE1</a:t>
            </a:r>
            <a:r>
              <a:rPr lang="en-US" sz="2000" dirty="0"/>
              <a:t>: 0.5417 </a:t>
            </a:r>
            <a:endParaRPr lang="en-US" sz="2000" dirty="0" smtClean="0"/>
          </a:p>
          <a:p>
            <a:r>
              <a:rPr lang="en-US" sz="2000" dirty="0" smtClean="0"/>
              <a:t>ROUGE2</a:t>
            </a:r>
            <a:r>
              <a:rPr lang="en-US" sz="2000" dirty="0"/>
              <a:t>: 0.5070 </a:t>
            </a:r>
            <a:endParaRPr lang="en-US" sz="2000" dirty="0" smtClean="0"/>
          </a:p>
          <a:p>
            <a:r>
              <a:rPr lang="en-US" sz="2000" dirty="0" smtClean="0"/>
              <a:t>ROUGEL</a:t>
            </a:r>
            <a:r>
              <a:rPr lang="en-US" sz="2000" dirty="0"/>
              <a:t>: 0.2778 </a:t>
            </a:r>
            <a:endParaRPr lang="en-US" sz="2000" dirty="0" smtClean="0"/>
          </a:p>
          <a:p>
            <a:r>
              <a:rPr lang="en-US" sz="2000" dirty="0" smtClean="0"/>
              <a:t>ROUGELSUM</a:t>
            </a:r>
            <a:r>
              <a:rPr lang="en-US" sz="2000" dirty="0"/>
              <a:t>: 0.5417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1665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657488"/>
              </p:ext>
            </p:extLst>
          </p:nvPr>
        </p:nvGraphicFramePr>
        <p:xfrm>
          <a:off x="740546" y="1690688"/>
          <a:ext cx="10515600" cy="18288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09771727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96976133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11116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Metric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Frequency-Based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TextRank-Based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253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ROUGE-1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0.6624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0.5417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95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ROUGE-2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0.6323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0.5070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254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ROUGE-L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0.5096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0.2778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020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ROUGE-Lsum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0.6624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0.5417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54317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658928"/>
              </p:ext>
            </p:extLst>
          </p:nvPr>
        </p:nvGraphicFramePr>
        <p:xfrm>
          <a:off x="740546" y="3825516"/>
          <a:ext cx="10515600" cy="292608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8137959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558491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890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Metric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What it Shows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What Your Results Say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3992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ROUGE-1</a:t>
                      </a:r>
                      <a:r>
                        <a:rPr lang="en-IN"/>
                        <a:t> (unigram overlap)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Measures basic word-level content match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Frequency-based captured </a:t>
                      </a:r>
                      <a:r>
                        <a:rPr lang="en-US" b="1"/>
                        <a:t>more important words</a:t>
                      </a:r>
                      <a:r>
                        <a:rPr lang="en-US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800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ROUGE-2</a:t>
                      </a:r>
                      <a:r>
                        <a:rPr lang="en-IN"/>
                        <a:t> (bigram overlap)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Measures fluency and phrase matching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Frequency-based preserved </a:t>
                      </a:r>
                      <a:r>
                        <a:rPr lang="en-US" b="1"/>
                        <a:t>more 2-word sequences</a:t>
                      </a:r>
                      <a:r>
                        <a:rPr lang="en-US"/>
                        <a:t> correctly.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895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ROUGE-L</a:t>
                      </a:r>
                      <a:r>
                        <a:rPr lang="en-IN"/>
                        <a:t> (longest common subsequence)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Measures how well the </a:t>
                      </a:r>
                      <a:r>
                        <a:rPr lang="en-US" b="1"/>
                        <a:t>structure and order</a:t>
                      </a:r>
                      <a:r>
                        <a:rPr lang="en-US"/>
                        <a:t> is preserved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Frequency-based retained </a:t>
                      </a:r>
                      <a:r>
                        <a:rPr lang="en-US" b="1"/>
                        <a:t>better sentence structure</a:t>
                      </a:r>
                      <a:r>
                        <a:rPr lang="en-US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129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ROUGE-Lsum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Measures overall recall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Again, frequency-based is </a:t>
                      </a:r>
                      <a:r>
                        <a:rPr lang="en-US" b="1" dirty="0"/>
                        <a:t>higher</a:t>
                      </a:r>
                      <a:r>
                        <a:rPr lang="en-US" dirty="0"/>
                        <a:t> — overall better.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879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8902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 of Interpretation and Recommendation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55194" cy="344349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✅ </a:t>
            </a:r>
            <a:r>
              <a:rPr lang="en-US" b="1" dirty="0" smtClean="0"/>
              <a:t>Frequency-Based Summary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Captured more words</a:t>
            </a:r>
            <a:r>
              <a:rPr lang="en-US" dirty="0" smtClean="0"/>
              <a:t> from the reference.</a:t>
            </a:r>
          </a:p>
          <a:p>
            <a:r>
              <a:rPr lang="en-US" b="1" dirty="0" smtClean="0"/>
              <a:t>Preserved more meaningful phrases</a:t>
            </a:r>
            <a:r>
              <a:rPr lang="en-US" dirty="0" smtClean="0"/>
              <a:t> (bigrams).</a:t>
            </a:r>
          </a:p>
          <a:p>
            <a:r>
              <a:rPr lang="en-US" b="1" dirty="0" smtClean="0"/>
              <a:t>Maintained better structure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✅ </a:t>
            </a:r>
            <a:r>
              <a:rPr lang="en-US" b="1" dirty="0" err="1" smtClean="0"/>
              <a:t>TextRank</a:t>
            </a:r>
            <a:r>
              <a:rPr lang="en-US" b="1" dirty="0" smtClean="0"/>
              <a:t>-Based Summary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Captured fewer important words and phrases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Lower structural match</a:t>
            </a:r>
            <a:r>
              <a:rPr lang="en-US" dirty="0" smtClean="0"/>
              <a:t> with the reference.</a:t>
            </a:r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92569" y="1825625"/>
            <a:ext cx="5161231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Recommendation: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✅ Based on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ROUGE-1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ROUGE-2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ROUGE-L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the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Frequency-Based Summary is statistically better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than the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TextRank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-Based Summary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this particular input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🔵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Prefer Frequency-Based summarization for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short, focused, factual paragraphs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(like this AI article).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🔵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However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TextRank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may perform better on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longer, more diverse documents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news articles, reports) because it captures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sentence-level relationships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1988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560</Words>
  <Application>Microsoft Office PowerPoint</Application>
  <PresentationFormat>Widescreen</PresentationFormat>
  <Paragraphs>127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Evaluation</vt:lpstr>
      <vt:lpstr>Evaluation Metrics for Summarization and Text Generation and must know metrics</vt:lpstr>
      <vt:lpstr>Detailed View of Each Metric</vt:lpstr>
      <vt:lpstr>Detailed View of Each Metric</vt:lpstr>
      <vt:lpstr>When to Use Which Metric</vt:lpstr>
      <vt:lpstr>Example</vt:lpstr>
      <vt:lpstr>Interpretation</vt:lpstr>
      <vt:lpstr>Summary of Interpretation and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</dc:title>
  <dc:creator>Admin</dc:creator>
  <cp:lastModifiedBy>Admin</cp:lastModifiedBy>
  <cp:revision>5</cp:revision>
  <dcterms:created xsi:type="dcterms:W3CDTF">2025-04-28T14:29:56Z</dcterms:created>
  <dcterms:modified xsi:type="dcterms:W3CDTF">2025-04-28T15:31:17Z</dcterms:modified>
</cp:coreProperties>
</file>