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FDFE-0A28-4131-B3DA-89E8304D1BD8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0E08-2468-4B26-AA76-B43FC7297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55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FDFE-0A28-4131-B3DA-89E8304D1BD8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0E08-2468-4B26-AA76-B43FC7297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39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FDFE-0A28-4131-B3DA-89E8304D1BD8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0E08-2468-4B26-AA76-B43FC7297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6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FDFE-0A28-4131-B3DA-89E8304D1BD8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0E08-2468-4B26-AA76-B43FC7297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79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FDFE-0A28-4131-B3DA-89E8304D1BD8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0E08-2468-4B26-AA76-B43FC7297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76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FDFE-0A28-4131-B3DA-89E8304D1BD8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0E08-2468-4B26-AA76-B43FC7297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16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FDFE-0A28-4131-B3DA-89E8304D1BD8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0E08-2468-4B26-AA76-B43FC7297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06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FDFE-0A28-4131-B3DA-89E8304D1BD8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0E08-2468-4B26-AA76-B43FC7297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27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FDFE-0A28-4131-B3DA-89E8304D1BD8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0E08-2468-4B26-AA76-B43FC7297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38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FDFE-0A28-4131-B3DA-89E8304D1BD8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0E08-2468-4B26-AA76-B43FC7297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53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FDFE-0A28-4131-B3DA-89E8304D1BD8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0E08-2468-4B26-AA76-B43FC7297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56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EFDFE-0A28-4131-B3DA-89E8304D1BD8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90E08-2468-4B26-AA76-B43FC7297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12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Topic Models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979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prefer LDA and when LSA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634712"/>
              </p:ext>
            </p:extLst>
          </p:nvPr>
        </p:nvGraphicFramePr>
        <p:xfrm>
          <a:off x="752416" y="1774373"/>
          <a:ext cx="10601385" cy="4366028"/>
        </p:xfrm>
        <a:graphic>
          <a:graphicData uri="http://schemas.openxmlformats.org/drawingml/2006/table">
            <a:tbl>
              <a:tblPr/>
              <a:tblGrid>
                <a:gridCol w="2097316">
                  <a:extLst>
                    <a:ext uri="{9D8B030D-6E8A-4147-A177-3AD203B41FA5}">
                      <a16:colId xmlns:a16="http://schemas.microsoft.com/office/drawing/2014/main" val="3162131215"/>
                    </a:ext>
                  </a:extLst>
                </a:gridCol>
                <a:gridCol w="4705165">
                  <a:extLst>
                    <a:ext uri="{9D8B030D-6E8A-4147-A177-3AD203B41FA5}">
                      <a16:colId xmlns:a16="http://schemas.microsoft.com/office/drawing/2014/main" val="1527207695"/>
                    </a:ext>
                  </a:extLst>
                </a:gridCol>
                <a:gridCol w="3798904">
                  <a:extLst>
                    <a:ext uri="{9D8B030D-6E8A-4147-A177-3AD203B41FA5}">
                      <a16:colId xmlns:a16="http://schemas.microsoft.com/office/drawing/2014/main" val="1592147865"/>
                    </a:ext>
                  </a:extLst>
                </a:gridCol>
              </a:tblGrid>
              <a:tr h="322321">
                <a:tc>
                  <a:txBody>
                    <a:bodyPr/>
                    <a:lstStyle/>
                    <a:p>
                      <a:pPr algn="l"/>
                      <a:r>
                        <a:rPr lang="en-IN" sz="1600"/>
                        <a:t>Aspect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1"/>
                        <a:t>LDA (Latent Dirichlet Allocation)</a:t>
                      </a:r>
                      <a:endParaRPr lang="en-IN" sz="1600"/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1"/>
                        <a:t>LSA (Latent Semantic Analysis)</a:t>
                      </a:r>
                      <a:endParaRPr lang="en-IN" sz="1600"/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3529616"/>
                  </a:ext>
                </a:extLst>
              </a:tr>
              <a:tr h="564062">
                <a:tc>
                  <a:txBody>
                    <a:bodyPr/>
                    <a:lstStyle/>
                    <a:p>
                      <a:pPr algn="l"/>
                      <a:r>
                        <a:rPr lang="en-IN" sz="1600" b="1"/>
                        <a:t>Goal</a:t>
                      </a:r>
                      <a:endParaRPr lang="en-IN" sz="1600"/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/>
                        <a:t>Discover hidden topics in documents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/>
                        <a:t>Capture semantic structure of documents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621146"/>
                  </a:ext>
                </a:extLst>
              </a:tr>
              <a:tr h="322321">
                <a:tc>
                  <a:txBody>
                    <a:bodyPr/>
                    <a:lstStyle/>
                    <a:p>
                      <a:pPr algn="l"/>
                      <a:r>
                        <a:rPr lang="en-IN" sz="1600" b="1"/>
                        <a:t>Mathematical Base</a:t>
                      </a:r>
                      <a:endParaRPr lang="en-IN" sz="1600"/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/>
                        <a:t>Probabilistic modeling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/>
                        <a:t>Linear Algebra (SVD)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194335"/>
                  </a:ext>
                </a:extLst>
              </a:tr>
              <a:tr h="322321">
                <a:tc>
                  <a:txBody>
                    <a:bodyPr/>
                    <a:lstStyle/>
                    <a:p>
                      <a:pPr algn="l"/>
                      <a:r>
                        <a:rPr lang="en-IN" sz="1600" b="1"/>
                        <a:t>Input Data</a:t>
                      </a:r>
                      <a:endParaRPr lang="en-IN" sz="1600"/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Bag of Words (word counts)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/>
                        <a:t>TF-IDF (weighted frequencies)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901048"/>
                  </a:ext>
                </a:extLst>
              </a:tr>
              <a:tr h="564062">
                <a:tc>
                  <a:txBody>
                    <a:bodyPr/>
                    <a:lstStyle/>
                    <a:p>
                      <a:pPr algn="l"/>
                      <a:r>
                        <a:rPr lang="en-IN" sz="1600" b="1"/>
                        <a:t>Output</a:t>
                      </a:r>
                      <a:endParaRPr lang="en-IN" sz="1600"/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/>
                        <a:t>Topic distribution per document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/>
                        <a:t>Document embeddings in topic space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398744"/>
                  </a:ext>
                </a:extLst>
              </a:tr>
              <a:tr h="564062">
                <a:tc>
                  <a:txBody>
                    <a:bodyPr/>
                    <a:lstStyle/>
                    <a:p>
                      <a:pPr algn="l"/>
                      <a:r>
                        <a:rPr lang="en-IN" sz="1600" b="1"/>
                        <a:t>Interpretability</a:t>
                      </a:r>
                      <a:endParaRPr lang="en-IN" sz="1600"/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High (topics have clear meaning)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Medium (topics are abstract vectors)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379449"/>
                  </a:ext>
                </a:extLst>
              </a:tr>
              <a:tr h="564062">
                <a:tc>
                  <a:txBody>
                    <a:bodyPr/>
                    <a:lstStyle/>
                    <a:p>
                      <a:pPr algn="l"/>
                      <a:r>
                        <a:rPr lang="en-IN" sz="1600" b="1"/>
                        <a:t>Use Case</a:t>
                      </a:r>
                      <a:endParaRPr lang="en-IN" sz="1600"/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When you want explainable, human-readable topics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When you want clustering, retrieval, semantic search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927758"/>
                  </a:ext>
                </a:extLst>
              </a:tr>
              <a:tr h="564062">
                <a:tc>
                  <a:txBody>
                    <a:bodyPr/>
                    <a:lstStyle/>
                    <a:p>
                      <a:pPr algn="l"/>
                      <a:r>
                        <a:rPr lang="en-IN" sz="1600" b="1"/>
                        <a:t>Best For</a:t>
                      </a:r>
                      <a:endParaRPr lang="en-IN" sz="1600"/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/>
                        <a:t>Topic labeling, document classification, storytelling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Search engines, information retrieval, text similarity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645172"/>
                  </a:ext>
                </a:extLst>
              </a:tr>
              <a:tr h="564062">
                <a:tc>
                  <a:txBody>
                    <a:bodyPr/>
                    <a:lstStyle/>
                    <a:p>
                      <a:pPr algn="l"/>
                      <a:r>
                        <a:rPr lang="en-IN" sz="1600" b="1"/>
                        <a:t>Weakness</a:t>
                      </a:r>
                      <a:endParaRPr lang="en-IN" sz="1600"/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Slow for very large corpora, hyperparameter sensitive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Topics less interpretable, sensitive to noise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66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29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and Why of Topic Mining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What is Topic Modeling?</a:t>
            </a:r>
          </a:p>
          <a:p>
            <a:r>
              <a:rPr lang="en-US" b="1" dirty="0" smtClean="0"/>
              <a:t>Unsupervised</a:t>
            </a:r>
            <a:r>
              <a:rPr lang="en-US" dirty="0" smtClean="0"/>
              <a:t> learning technique to </a:t>
            </a:r>
            <a:r>
              <a:rPr lang="en-US" b="1" dirty="0" smtClean="0"/>
              <a:t>discover hidden topics</a:t>
            </a:r>
            <a:r>
              <a:rPr lang="en-US" dirty="0" smtClean="0"/>
              <a:t> in a collection of documents.</a:t>
            </a:r>
          </a:p>
          <a:p>
            <a:r>
              <a:rPr lang="en-US" dirty="0" smtClean="0"/>
              <a:t>Groups similar words together → Forms </a:t>
            </a:r>
            <a:r>
              <a:rPr lang="en-US" b="1" dirty="0" smtClean="0"/>
              <a:t>topics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document is represented as a </a:t>
            </a:r>
            <a:r>
              <a:rPr lang="en-US" b="1" dirty="0" smtClean="0"/>
              <a:t>mixture of topics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Why Topic Modeling?</a:t>
            </a:r>
          </a:p>
          <a:p>
            <a:r>
              <a:rPr lang="en-US" dirty="0" smtClean="0"/>
              <a:t>Summarize large document collections.</a:t>
            </a:r>
          </a:p>
          <a:p>
            <a:r>
              <a:rPr lang="en-US" dirty="0" smtClean="0"/>
              <a:t>Find patterns/themes without labels.</a:t>
            </a:r>
          </a:p>
          <a:p>
            <a:r>
              <a:rPr lang="en-US" dirty="0" smtClean="0"/>
              <a:t>Assist search, recommendations, document organization.</a:t>
            </a:r>
          </a:p>
          <a:p>
            <a:pPr marL="0" indent="0">
              <a:buNone/>
            </a:pPr>
            <a:r>
              <a:rPr lang="en-US" b="1" i="1" dirty="0" smtClean="0"/>
              <a:t>Goal: Understand the structure of text automatically!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227953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Topic Modelling Works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General Steps:</a:t>
            </a:r>
          </a:p>
          <a:p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462817"/>
              </p:ext>
            </p:extLst>
          </p:nvPr>
        </p:nvGraphicFramePr>
        <p:xfrm>
          <a:off x="838200" y="2376681"/>
          <a:ext cx="6450367" cy="1828800"/>
        </p:xfrm>
        <a:graphic>
          <a:graphicData uri="http://schemas.openxmlformats.org/drawingml/2006/table">
            <a:tbl>
              <a:tblPr/>
              <a:tblGrid>
                <a:gridCol w="1096145">
                  <a:extLst>
                    <a:ext uri="{9D8B030D-6E8A-4147-A177-3AD203B41FA5}">
                      <a16:colId xmlns:a16="http://schemas.microsoft.com/office/drawing/2014/main" val="2157215555"/>
                    </a:ext>
                  </a:extLst>
                </a:gridCol>
                <a:gridCol w="5354222">
                  <a:extLst>
                    <a:ext uri="{9D8B030D-6E8A-4147-A177-3AD203B41FA5}">
                      <a16:colId xmlns:a16="http://schemas.microsoft.com/office/drawing/2014/main" val="23762652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Step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121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Preprocess the text (cleaning, lemmatization)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951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Represent documents using BoW or TF-IDF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921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Apply a topic modeling algorithm (LDA, LSA, etc.)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8073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Interpret and label discovered topics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564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103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Topic Modeling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Common Topic </a:t>
            </a:r>
            <a:r>
              <a:rPr lang="en-IN" dirty="0" err="1" smtClean="0"/>
              <a:t>Modeling</a:t>
            </a:r>
            <a:r>
              <a:rPr lang="en-IN" dirty="0" smtClean="0"/>
              <a:t> Techniques: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417192"/>
              </p:ext>
            </p:extLst>
          </p:nvPr>
        </p:nvGraphicFramePr>
        <p:xfrm>
          <a:off x="838200" y="2449478"/>
          <a:ext cx="10515600" cy="2926080"/>
        </p:xfrm>
        <a:graphic>
          <a:graphicData uri="http://schemas.openxmlformats.org/drawingml/2006/table">
            <a:tbl>
              <a:tblPr/>
              <a:tblGrid>
                <a:gridCol w="4328604">
                  <a:extLst>
                    <a:ext uri="{9D8B030D-6E8A-4147-A177-3AD203B41FA5}">
                      <a16:colId xmlns:a16="http://schemas.microsoft.com/office/drawing/2014/main" val="1470741574"/>
                    </a:ext>
                  </a:extLst>
                </a:gridCol>
                <a:gridCol w="6186996">
                  <a:extLst>
                    <a:ext uri="{9D8B030D-6E8A-4147-A177-3AD203B41FA5}">
                      <a16:colId xmlns:a16="http://schemas.microsoft.com/office/drawing/2014/main" val="4286556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Technique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Brief 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10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LDA (Latent Dirichlet Allocation)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Probabilistic model assuming each document is a mixture of topics, and each topic is a mixture of words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337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LSA (Latent Semantic Analysis)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Matrix decomposition (SVD) method capturing hidden patterns in word co-occurrence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712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NMF (Non-negative Matrix Factorization)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Another matrix factorization method that identifies additive combinations of topics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683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HDP (Hierarchical Dirichlet Process)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Extension of LDA that decides the number of topics automatically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213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33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LDA (Latent </a:t>
            </a:r>
            <a:r>
              <a:rPr lang="en-US" dirty="0" err="1" smtClean="0"/>
              <a:t>Dirichlet</a:t>
            </a:r>
            <a:r>
              <a:rPr lang="en-US" dirty="0" smtClean="0"/>
              <a:t> Allocation)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55" y="1849090"/>
            <a:ext cx="10515600" cy="4351338"/>
          </a:xfrm>
        </p:spPr>
        <p:txBody>
          <a:bodyPr/>
          <a:lstStyle/>
          <a:p>
            <a:r>
              <a:rPr lang="en-IN" dirty="0" smtClean="0"/>
              <a:t>What is LDA?</a:t>
            </a:r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15754" y="2503477"/>
            <a:ext cx="588219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Probabilistic Generative Model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Documents are assumed to be mixtures of topics.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topic is assumed to be a distribution over words.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33841" y="3585209"/>
            <a:ext cx="21846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/>
              <a:t>LDA Intuition:</a:t>
            </a:r>
            <a:endParaRPr lang="en-IN" sz="2800" dirty="0"/>
          </a:p>
        </p:txBody>
      </p:sp>
      <p:sp>
        <p:nvSpPr>
          <p:cNvPr id="6" name="Rectangle 5"/>
          <p:cNvSpPr/>
          <p:nvPr/>
        </p:nvSpPr>
        <p:spPr>
          <a:xfrm>
            <a:off x="1133841" y="410842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For each document: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Randomly pick a topic distribution.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For each word: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smtClean="0"/>
              <a:t>Pick a topic from the document’s topic distribution.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smtClean="0"/>
              <a:t>Pick a word from the topic’s word distribution.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5924311"/>
            <a:ext cx="5286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Output: Topics + Topic distribution for each document.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838200" y="6293806"/>
            <a:ext cx="5581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Very powerful and widely used in real-world applications!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57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pyLDAVis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303777"/>
              </p:ext>
            </p:extLst>
          </p:nvPr>
        </p:nvGraphicFramePr>
        <p:xfrm>
          <a:off x="713912" y="2400650"/>
          <a:ext cx="8865094" cy="1463040"/>
        </p:xfrm>
        <a:graphic>
          <a:graphicData uri="http://schemas.openxmlformats.org/drawingml/2006/table">
            <a:tbl>
              <a:tblPr/>
              <a:tblGrid>
                <a:gridCol w="1832084">
                  <a:extLst>
                    <a:ext uri="{9D8B030D-6E8A-4147-A177-3AD203B41FA5}">
                      <a16:colId xmlns:a16="http://schemas.microsoft.com/office/drawing/2014/main" val="1048232439"/>
                    </a:ext>
                  </a:extLst>
                </a:gridCol>
                <a:gridCol w="7033010">
                  <a:extLst>
                    <a:ext uri="{9D8B030D-6E8A-4147-A177-3AD203B41FA5}">
                      <a16:colId xmlns:a16="http://schemas.microsoft.com/office/drawing/2014/main" val="39559732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Lambda 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Interpretation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245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l-GR"/>
                        <a:t>λ =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Rank terms </a:t>
                      </a:r>
                      <a:r>
                        <a:rPr lang="en-US" b="1"/>
                        <a:t>purely by probability inside the topic</a:t>
                      </a:r>
                      <a:r>
                        <a:rPr lang="en-US"/>
                        <a:t> (term frequency only)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858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l-GR"/>
                        <a:t>λ = 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Rank terms </a:t>
                      </a:r>
                      <a:r>
                        <a:rPr lang="en-US" b="1"/>
                        <a:t>purely by uniqueness to the topic</a:t>
                      </a:r>
                      <a:r>
                        <a:rPr lang="en-US"/>
                        <a:t> (exclusive to that topic)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721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l-GR"/>
                        <a:t>0 &lt; λ &lt;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Blend of frequency and uniqueness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03849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13912" y="4132101"/>
            <a:ext cx="2454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Specifically: </a:t>
            </a:r>
            <a:r>
              <a:rPr lang="el-GR" dirty="0" smtClean="0"/>
              <a:t>λ = 1 </a:t>
            </a:r>
            <a:r>
              <a:rPr lang="en-IN" dirty="0" smtClean="0"/>
              <a:t>means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Lambda</a:t>
            </a:r>
            <a:endParaRPr lang="en-IN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 rot="10800000" flipV="1">
            <a:off x="713912" y="4510675"/>
            <a:ext cx="1112372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Terms shown are sorted purely by how frequent they are inside the topic.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consideration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how "unique" they are compared to other topics.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 words across topics may appear higher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Good if you want to see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terms dominate a topic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0885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Language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501103"/>
              </p:ext>
            </p:extLst>
          </p:nvPr>
        </p:nvGraphicFramePr>
        <p:xfrm>
          <a:off x="838200" y="1601660"/>
          <a:ext cx="10515600" cy="1463040"/>
        </p:xfrm>
        <a:graphic>
          <a:graphicData uri="http://schemas.openxmlformats.org/drawingml/2006/table">
            <a:tbl>
              <a:tblPr/>
              <a:tblGrid>
                <a:gridCol w="1452239">
                  <a:extLst>
                    <a:ext uri="{9D8B030D-6E8A-4147-A177-3AD203B41FA5}">
                      <a16:colId xmlns:a16="http://schemas.microsoft.com/office/drawing/2014/main" val="1423507499"/>
                    </a:ext>
                  </a:extLst>
                </a:gridCol>
                <a:gridCol w="1979720">
                  <a:extLst>
                    <a:ext uri="{9D8B030D-6E8A-4147-A177-3AD203B41FA5}">
                      <a16:colId xmlns:a16="http://schemas.microsoft.com/office/drawing/2014/main" val="1503819019"/>
                    </a:ext>
                  </a:extLst>
                </a:gridCol>
                <a:gridCol w="7083641">
                  <a:extLst>
                    <a:ext uri="{9D8B030D-6E8A-4147-A177-3AD203B41FA5}">
                      <a16:colId xmlns:a16="http://schemas.microsoft.com/office/drawing/2014/main" val="5042711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l-GR"/>
                        <a:t>λ </a:t>
                      </a:r>
                      <a:r>
                        <a:rPr lang="en-IN"/>
                        <a:t>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Meaning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What you see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109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l-GR"/>
                        <a:t>λ =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Frequency focus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Common but important words (like "data", "learning")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283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l-GR"/>
                        <a:t>λ = 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Exclusivity focus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Unique specialized words per topic (like "gradient", "genomics")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881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l-GR"/>
                        <a:t>0 &lt; λ &lt;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Mix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Balanced view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2857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95961"/>
            <a:ext cx="5482701" cy="341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69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LSA (Latent Semantic Analysis)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55017"/>
            <a:ext cx="866090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Matrix factorization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method (using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Singular Value Decomposition — SVD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Captures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hidden structures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(latent semantics) between terms and documents.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original text data into a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lower-dimensional space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Idea: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Words that occur in similar contexts have similar meanings.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4196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✅ </a:t>
            </a:r>
            <a:r>
              <a:rPr lang="en-IN" b="1" dirty="0" smtClean="0"/>
              <a:t>No probabilities, no generative process.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✅ </a:t>
            </a:r>
            <a:r>
              <a:rPr lang="en-IN" b="1" dirty="0" smtClean="0"/>
              <a:t>Mathematical</a:t>
            </a:r>
            <a:r>
              <a:rPr lang="en-IN" dirty="0" smtClean="0"/>
              <a:t> — based on </a:t>
            </a:r>
            <a:r>
              <a:rPr lang="en-IN" b="1" dirty="0" smtClean="0"/>
              <a:t>linear algebra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38200" y="4556438"/>
            <a:ext cx="8944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"LSA finds </a:t>
            </a:r>
            <a:r>
              <a:rPr lang="en-US" b="1" dirty="0" smtClean="0"/>
              <a:t>hidden patterns</a:t>
            </a:r>
            <a:r>
              <a:rPr lang="en-US" dirty="0" smtClean="0"/>
              <a:t> via matrix math,</a:t>
            </a:r>
            <a:br>
              <a:rPr lang="en-US" dirty="0" smtClean="0"/>
            </a:br>
            <a:r>
              <a:rPr lang="en-US" dirty="0" smtClean="0"/>
              <a:t>while LDA </a:t>
            </a:r>
            <a:r>
              <a:rPr lang="en-US" b="1" dirty="0" smtClean="0"/>
              <a:t>models documents probabilistically</a:t>
            </a:r>
            <a:r>
              <a:rPr lang="en-US" dirty="0" smtClean="0"/>
              <a:t> as mixtures of topics."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4294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Vs LSA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3763163"/>
              </p:ext>
            </p:extLst>
          </p:nvPr>
        </p:nvGraphicFramePr>
        <p:xfrm>
          <a:off x="731668" y="1690688"/>
          <a:ext cx="10515600" cy="3657600"/>
        </p:xfrm>
        <a:graphic>
          <a:graphicData uri="http://schemas.openxmlformats.org/drawingml/2006/table">
            <a:tbl>
              <a:tblPr/>
              <a:tblGrid>
                <a:gridCol w="2988076">
                  <a:extLst>
                    <a:ext uri="{9D8B030D-6E8A-4147-A177-3AD203B41FA5}">
                      <a16:colId xmlns:a16="http://schemas.microsoft.com/office/drawing/2014/main" val="398001639"/>
                    </a:ext>
                  </a:extLst>
                </a:gridCol>
                <a:gridCol w="3648722">
                  <a:extLst>
                    <a:ext uri="{9D8B030D-6E8A-4147-A177-3AD203B41FA5}">
                      <a16:colId xmlns:a16="http://schemas.microsoft.com/office/drawing/2014/main" val="3137492482"/>
                    </a:ext>
                  </a:extLst>
                </a:gridCol>
                <a:gridCol w="3878802">
                  <a:extLst>
                    <a:ext uri="{9D8B030D-6E8A-4147-A177-3AD203B41FA5}">
                      <a16:colId xmlns:a16="http://schemas.microsoft.com/office/drawing/2014/main" val="38940675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LSA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7677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Technique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Matrix factorization (SVD)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Probabilistic modeling (Bayesian inference)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045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Output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Topics as dense vectors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Topics as probability distributions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226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Interpretability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Harder (topics are mathematical directions)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Easier (topics are word distributions)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9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Handles Polysemy (multiple meanings)?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Better (context based on distribution)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788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Number of Topics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Set manually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Set manually (or auto in HDP extension)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467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Common Use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Semantic similarity, search engines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Topic </a:t>
                      </a:r>
                      <a:r>
                        <a:rPr lang="en-IN" dirty="0" err="1"/>
                        <a:t>modeling</a:t>
                      </a:r>
                      <a:r>
                        <a:rPr lang="en-IN" dirty="0"/>
                        <a:t>, document clustering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20180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65825" y="5669261"/>
            <a:ext cx="103957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LSA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pure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math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patterns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LDA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assumes documents are generated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via hidden topics —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 natural and interpretable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529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755</Words>
  <Application>Microsoft Office PowerPoint</Application>
  <PresentationFormat>Widescreen</PresentationFormat>
  <Paragraphs>135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Topic Models</vt:lpstr>
      <vt:lpstr>What and Why of Topic Mining</vt:lpstr>
      <vt:lpstr>How Topic Modelling Works</vt:lpstr>
      <vt:lpstr>Types of Topic Modeling Algorithms</vt:lpstr>
      <vt:lpstr>Overview of LDA (Latent Dirichlet Allocation)</vt:lpstr>
      <vt:lpstr>pyLDAVis</vt:lpstr>
      <vt:lpstr>Simple Language</vt:lpstr>
      <vt:lpstr>LSA (Latent Semantic Analysis)</vt:lpstr>
      <vt:lpstr>LDA Vs LSA</vt:lpstr>
      <vt:lpstr>When to prefer LDA and when LSA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Models</dc:title>
  <dc:creator>Admin</dc:creator>
  <cp:lastModifiedBy>Admin</cp:lastModifiedBy>
  <cp:revision>5</cp:revision>
  <dcterms:created xsi:type="dcterms:W3CDTF">2025-04-29T05:56:14Z</dcterms:created>
  <dcterms:modified xsi:type="dcterms:W3CDTF">2025-04-29T07:07:48Z</dcterms:modified>
</cp:coreProperties>
</file>