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D89A-CA3C-4E98-9496-AA7849B132E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F569-72A4-4A04-BF38-30E7B43C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9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D89A-CA3C-4E98-9496-AA7849B132E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F569-72A4-4A04-BF38-30E7B43C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83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D89A-CA3C-4E98-9496-AA7849B132E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F569-72A4-4A04-BF38-30E7B43C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39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D89A-CA3C-4E98-9496-AA7849B132E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F569-72A4-4A04-BF38-30E7B43C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07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D89A-CA3C-4E98-9496-AA7849B132E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F569-72A4-4A04-BF38-30E7B43C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D89A-CA3C-4E98-9496-AA7849B132E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F569-72A4-4A04-BF38-30E7B43C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31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D89A-CA3C-4E98-9496-AA7849B132E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F569-72A4-4A04-BF38-30E7B43C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4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D89A-CA3C-4E98-9496-AA7849B132E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F569-72A4-4A04-BF38-30E7B43C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04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D89A-CA3C-4E98-9496-AA7849B132E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F569-72A4-4A04-BF38-30E7B43C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27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D89A-CA3C-4E98-9496-AA7849B132E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F569-72A4-4A04-BF38-30E7B43C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09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7D89A-CA3C-4E98-9496-AA7849B132E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9F569-72A4-4A04-BF38-30E7B43C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50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7D89A-CA3C-4E98-9496-AA7849B132EB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9F569-72A4-4A04-BF38-30E7B43C1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3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NLP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78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in NLP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141408"/>
              </p:ext>
            </p:extLst>
          </p:nvPr>
        </p:nvGraphicFramePr>
        <p:xfrm>
          <a:off x="749423" y="1690688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4436933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79006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Challenge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02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Ambiguity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"I saw her duck." (animal or action?)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443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Sarcasm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"Great job!" (could be genuine or sarcastic)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7442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Multilingual issues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Hindi-English mixed sentences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4464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Domain-specific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Medical/legal terms differ from general English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722195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48354"/>
              </p:ext>
            </p:extLst>
          </p:nvPr>
        </p:nvGraphicFramePr>
        <p:xfrm>
          <a:off x="838200" y="3610918"/>
          <a:ext cx="10515600" cy="3657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91865610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37719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Interpretation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52865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54890"/>
              </p:ext>
            </p:extLst>
          </p:nvPr>
        </p:nvGraphicFramePr>
        <p:xfrm>
          <a:off x="731668" y="4013806"/>
          <a:ext cx="10515600" cy="365760"/>
        </p:xfrm>
        <a:graphic>
          <a:graphicData uri="http://schemas.openxmlformats.org/drawingml/2006/table">
            <a:tbl>
              <a:tblPr/>
              <a:tblGrid>
                <a:gridCol w="4444014">
                  <a:extLst>
                    <a:ext uri="{9D8B030D-6E8A-4147-A177-3AD203B41FA5}">
                      <a16:colId xmlns:a16="http://schemas.microsoft.com/office/drawing/2014/main" val="901488211"/>
                    </a:ext>
                  </a:extLst>
                </a:gridCol>
                <a:gridCol w="6071586">
                  <a:extLst>
                    <a:ext uri="{9D8B030D-6E8A-4147-A177-3AD203B41FA5}">
                      <a16:colId xmlns:a16="http://schemas.microsoft.com/office/drawing/2014/main" val="39632054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Noun</a:t>
                      </a:r>
                      <a:r>
                        <a:rPr lang="en-IN" dirty="0"/>
                        <a:t> ("duck" = animal)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saw her pet duck (the bird).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580274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113359"/>
              </p:ext>
            </p:extLst>
          </p:nvPr>
        </p:nvGraphicFramePr>
        <p:xfrm>
          <a:off x="731668" y="4416694"/>
          <a:ext cx="10515600" cy="365760"/>
        </p:xfrm>
        <a:graphic>
          <a:graphicData uri="http://schemas.openxmlformats.org/drawingml/2006/table">
            <a:tbl>
              <a:tblPr/>
              <a:tblGrid>
                <a:gridCol w="4417381">
                  <a:extLst>
                    <a:ext uri="{9D8B030D-6E8A-4147-A177-3AD203B41FA5}">
                      <a16:colId xmlns:a16="http://schemas.microsoft.com/office/drawing/2014/main" val="2984256735"/>
                    </a:ext>
                  </a:extLst>
                </a:gridCol>
                <a:gridCol w="6098219">
                  <a:extLst>
                    <a:ext uri="{9D8B030D-6E8A-4147-A177-3AD203B41FA5}">
                      <a16:colId xmlns:a16="http://schemas.microsoft.com/office/drawing/2014/main" val="4165898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Verb</a:t>
                      </a:r>
                      <a:r>
                        <a:rPr lang="en-IN"/>
                        <a:t> ("duck" = action)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saw her quickly lower her head or body to avoid something.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018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821681"/>
              </p:ext>
            </p:extLst>
          </p:nvPr>
        </p:nvGraphicFramePr>
        <p:xfrm>
          <a:off x="651767" y="4880605"/>
          <a:ext cx="10516341" cy="1828800"/>
        </p:xfrm>
        <a:graphic>
          <a:graphicData uri="http://schemas.openxmlformats.org/drawingml/2006/table">
            <a:tbl>
              <a:tblPr/>
              <a:tblGrid>
                <a:gridCol w="3505447">
                  <a:extLst>
                    <a:ext uri="{9D8B030D-6E8A-4147-A177-3AD203B41FA5}">
                      <a16:colId xmlns:a16="http://schemas.microsoft.com/office/drawing/2014/main" val="2729055486"/>
                    </a:ext>
                  </a:extLst>
                </a:gridCol>
                <a:gridCol w="2687469">
                  <a:extLst>
                    <a:ext uri="{9D8B030D-6E8A-4147-A177-3AD203B41FA5}">
                      <a16:colId xmlns:a16="http://schemas.microsoft.com/office/drawing/2014/main" val="3381230498"/>
                    </a:ext>
                  </a:extLst>
                </a:gridCol>
                <a:gridCol w="4323425">
                  <a:extLst>
                    <a:ext uri="{9D8B030D-6E8A-4147-A177-3AD203B41FA5}">
                      <a16:colId xmlns:a16="http://schemas.microsoft.com/office/drawing/2014/main" val="29782684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General 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Medical/Legal 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124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Lesion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Wound or mark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 tissue damage needing diagnosis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624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Hypertension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Stress or tension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Critically high blood pressure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621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Indemnify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Help or protect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Legally compensate for damages or losses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991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Mistake or wrong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Civil wrong leading to legal liability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7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96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NLP is Now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842978"/>
              </p:ext>
            </p:extLst>
          </p:nvPr>
        </p:nvGraphicFramePr>
        <p:xfrm>
          <a:off x="838200" y="2261271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00114297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75190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Trend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Impact 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58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Large Language Models (LLMs)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ChatGPT</a:t>
                      </a:r>
                      <a:r>
                        <a:rPr lang="en-IN" dirty="0"/>
                        <a:t>, Bard, Gemini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4504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Multimodal 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Combining text, image, video inputs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778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Zero-shot/few-shot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Models that generalize faster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584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Real-time Translation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Bridging global communication instantly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26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5088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NLP?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Natural Language Processing (NLP) is a branch of AI that gives machines the ability to read, understand, and derive meaning from human languages.</a:t>
            </a:r>
          </a:p>
          <a:p>
            <a:r>
              <a:rPr lang="en-US" dirty="0" smtClean="0"/>
              <a:t>Real-World Use Cases across Industries: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427311"/>
              </p:ext>
            </p:extLst>
          </p:nvPr>
        </p:nvGraphicFramePr>
        <p:xfrm>
          <a:off x="838200" y="3616643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98330353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9871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Industry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NLP Use Case 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160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Banking/Finance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Chatbots, sentiment analysis on reviews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307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Healthcare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Clinical notes summarization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9940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Retail/E-commerce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Product recommendation, feedback mining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913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Legal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Contract parsing, legal document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873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Entertainment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Subtitle generation, content moderation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6750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Education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essay scoring, question answering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2972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05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Study NLP?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737054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80% of enterprise data is unstructured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Text, voice,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social media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all exploding in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Virtual Assistants.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(medical transcription).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Markets (news sentiment impact).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 Industry (contract review automation).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(phishing email detection).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device logs) can be semi-structured text — NLP helps here too.</a:t>
            </a:r>
          </a:p>
        </p:txBody>
      </p:sp>
    </p:spTree>
    <p:extLst>
      <p:ext uri="{BB962C8B-B14F-4D97-AF65-F5344CB8AC3E}">
        <p14:creationId xmlns:p14="http://schemas.microsoft.com/office/powerpoint/2010/main" val="118088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NLP Tasks and Their Applications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788715"/>
              </p:ext>
            </p:extLst>
          </p:nvPr>
        </p:nvGraphicFramePr>
        <p:xfrm>
          <a:off x="838200" y="1783652"/>
          <a:ext cx="10515600" cy="2926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1346475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132918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Application 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955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Text 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Spam detection, sentiment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250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Named Entity Recognition (NER)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Finding people, places, companies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014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Summarization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News digest, legal contracts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3834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Keyword Extraction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SEO, tagging, search optimization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547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Topic Modeling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Organizing customer feedback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1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Text Generation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Chatbots, article writing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60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Text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Duplicate question detection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824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7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Can't We Use Text Directly in ML?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4732" y="1690688"/>
            <a:ext cx="6093335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ML models only understand numbers, not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Issues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is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 length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(not fixed).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has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meaning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(context matters).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Words have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clean text.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(convert to numbers: vectors,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0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Typical NLP Workflow Steps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135966"/>
              </p:ext>
            </p:extLst>
          </p:nvPr>
        </p:nvGraphicFramePr>
        <p:xfrm>
          <a:off x="838200" y="1832923"/>
          <a:ext cx="10515600" cy="3200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6212632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773604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What Happens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076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1. Data Collection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Gather text (reviews, chats, articles)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3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2. Text Cleaning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Remove noise (punctuation, stopwords,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246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3. Tokenization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Break text into words or sentences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843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4. Feature Extraction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 words into numerical form (TF-IDF, embeddings)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688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5. Model Building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Classification, clustering, generation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33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6. Evaluation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 performance (accuracy, F1, ROUGE)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6682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7. 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the model in apps or products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350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932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Text Representation Techniques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47448"/>
              </p:ext>
            </p:extLst>
          </p:nvPr>
        </p:nvGraphicFramePr>
        <p:xfrm>
          <a:off x="838200" y="1794306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162321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31412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Technique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Key Idea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571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Bag of Words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Count words ignoring 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30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TF-IDF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Scale by word importance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260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Word Embeddings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Capture meaning and context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185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Sentence Embeddings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Represent entire sentences meaningfully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2433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Graph-based Representations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relationships between words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01964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199" y="4526263"/>
            <a:ext cx="81193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"Choosing the right representation is </a:t>
            </a:r>
            <a:r>
              <a:rPr lang="en-US" b="1" dirty="0" smtClean="0"/>
              <a:t>as important as the model itself</a:t>
            </a:r>
            <a:r>
              <a:rPr lang="en-US" dirty="0" smtClean="0"/>
              <a:t>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72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NLP is Everywhere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NLP powers the tools we use every day — often without us realizing it.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01926"/>
              </p:ext>
            </p:extLst>
          </p:nvPr>
        </p:nvGraphicFramePr>
        <p:xfrm>
          <a:off x="838200" y="2568437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0369804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93530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Domain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Real-World 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868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Search Engines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Google Search auto-suggestions, ranking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023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Virtual Assistants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Siri, Alexa, Google Assistant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180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Social Media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Twitter trend detection, hate speech removal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572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E-commerce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Amazon product recommendations, reviews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834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Healthcare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Chatbots for patient queries, medical transcription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73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Banking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Fraud detection from customer messages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328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Legal Tech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Contract analysis, case summarization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929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Customer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AI </a:t>
                      </a:r>
                      <a:r>
                        <a:rPr lang="en-IN" dirty="0" err="1"/>
                        <a:t>chatbots</a:t>
                      </a:r>
                      <a:r>
                        <a:rPr lang="en-IN" dirty="0"/>
                        <a:t>, ticket categorization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396409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988734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smtClean="0"/>
              <a:t>"Whether you're shopping, tweeting, asking a </a:t>
            </a:r>
            <a:r>
              <a:rPr lang="en-US" i="1" dirty="0" err="1" smtClean="0"/>
              <a:t>chatbot</a:t>
            </a:r>
            <a:r>
              <a:rPr lang="en-US" i="1" dirty="0" smtClean="0"/>
              <a:t>, or even visiting a doctor — NLP is silently working behind the scenes!"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92780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NLP Affects Our Daily Lives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742674"/>
              </p:ext>
            </p:extLst>
          </p:nvPr>
        </p:nvGraphicFramePr>
        <p:xfrm>
          <a:off x="838200" y="2003819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4238275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80535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Situation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NLP in 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35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Typing on phone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Autocorrect, Next word suggestion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7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Talking to Alexa/Siri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Speech-to-text, Intent 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600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Watching Netflix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Subtitle generation, genre recommendation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461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Gmail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Smart Reply suggestions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482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45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717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NLP</vt:lpstr>
      <vt:lpstr>What is NLP?</vt:lpstr>
      <vt:lpstr>Why Study NLP?</vt:lpstr>
      <vt:lpstr>Common NLP Tasks and Their Applications</vt:lpstr>
      <vt:lpstr>Why Can't We Use Text Directly in ML?</vt:lpstr>
      <vt:lpstr>Typical NLP Workflow Steps</vt:lpstr>
      <vt:lpstr>Text Representation Techniques </vt:lpstr>
      <vt:lpstr>NLP is Everywhere</vt:lpstr>
      <vt:lpstr>How NLP Affects Our Daily Lives</vt:lpstr>
      <vt:lpstr>Challenges in NLP</vt:lpstr>
      <vt:lpstr>Where NLP is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</dc:title>
  <dc:creator>Admin</dc:creator>
  <cp:lastModifiedBy>Admin</cp:lastModifiedBy>
  <cp:revision>3</cp:revision>
  <dcterms:created xsi:type="dcterms:W3CDTF">2025-04-27T06:28:37Z</dcterms:created>
  <dcterms:modified xsi:type="dcterms:W3CDTF">2025-04-27T06:56:16Z</dcterms:modified>
</cp:coreProperties>
</file>