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8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5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8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CD73-0993-47E0-B7B1-FF552965FB8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DA14-DC2D-4ACB-9E70-9583E5D2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3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0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Bag of Words (</a:t>
            </a:r>
            <a:r>
              <a:rPr lang="en-IN" dirty="0" err="1" smtClean="0"/>
              <a:t>BoW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35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What is Bag of Words (</a:t>
            </a:r>
            <a:r>
              <a:rPr lang="en-US" b="1" dirty="0" err="1" smtClean="0"/>
              <a:t>BoW</a:t>
            </a:r>
            <a:r>
              <a:rPr lang="en-US" b="1" dirty="0" smtClean="0"/>
              <a:t>)?</a:t>
            </a:r>
          </a:p>
          <a:p>
            <a:r>
              <a:rPr lang="en-US" dirty="0" smtClean="0"/>
              <a:t>Represents </a:t>
            </a:r>
            <a:r>
              <a:rPr lang="en-US" b="1" dirty="0" smtClean="0"/>
              <a:t>text as a collection of words</a:t>
            </a:r>
            <a:r>
              <a:rPr lang="en-US" dirty="0" smtClean="0"/>
              <a:t> (ignores grammar and word order).</a:t>
            </a:r>
          </a:p>
          <a:p>
            <a:r>
              <a:rPr lang="en-US" dirty="0" smtClean="0"/>
              <a:t>Each document becomes a </a:t>
            </a:r>
            <a:r>
              <a:rPr lang="en-US" b="1" dirty="0" smtClean="0"/>
              <a:t>vector of word counts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Simple</a:t>
            </a:r>
            <a:r>
              <a:rPr lang="en-US" dirty="0" smtClean="0"/>
              <a:t>, effective method for classical ML.</a:t>
            </a: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6357"/>
              </p:ext>
            </p:extLst>
          </p:nvPr>
        </p:nvGraphicFramePr>
        <p:xfrm>
          <a:off x="740546" y="4269400"/>
          <a:ext cx="4186562" cy="1097280"/>
        </p:xfrm>
        <a:graphic>
          <a:graphicData uri="http://schemas.openxmlformats.org/drawingml/2006/table">
            <a:tbl>
              <a:tblPr/>
              <a:tblGrid>
                <a:gridCol w="2093281">
                  <a:extLst>
                    <a:ext uri="{9D8B030D-6E8A-4147-A177-3AD203B41FA5}">
                      <a16:colId xmlns:a16="http://schemas.microsoft.com/office/drawing/2014/main" val="2860732867"/>
                    </a:ext>
                  </a:extLst>
                </a:gridCol>
                <a:gridCol w="2093281">
                  <a:extLst>
                    <a:ext uri="{9D8B030D-6E8A-4147-A177-3AD203B41FA5}">
                      <a16:colId xmlns:a16="http://schemas.microsoft.com/office/drawing/2014/main" val="3076348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698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"I love NLP"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56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"NLP is fun"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84435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47208" y="4630686"/>
            <a:ext cx="3302493" cy="37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Vocabulary 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['I', 'love', 'NLP', 'is', 'fun']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77695"/>
              </p:ext>
            </p:extLst>
          </p:nvPr>
        </p:nvGraphicFramePr>
        <p:xfrm>
          <a:off x="740546" y="5436942"/>
          <a:ext cx="7204968" cy="1097280"/>
        </p:xfrm>
        <a:graphic>
          <a:graphicData uri="http://schemas.openxmlformats.org/drawingml/2006/table">
            <a:tbl>
              <a:tblPr/>
              <a:tblGrid>
                <a:gridCol w="1200828">
                  <a:extLst>
                    <a:ext uri="{9D8B030D-6E8A-4147-A177-3AD203B41FA5}">
                      <a16:colId xmlns:a16="http://schemas.microsoft.com/office/drawing/2014/main" val="2796591721"/>
                    </a:ext>
                  </a:extLst>
                </a:gridCol>
                <a:gridCol w="1200828">
                  <a:extLst>
                    <a:ext uri="{9D8B030D-6E8A-4147-A177-3AD203B41FA5}">
                      <a16:colId xmlns:a16="http://schemas.microsoft.com/office/drawing/2014/main" val="915110688"/>
                    </a:ext>
                  </a:extLst>
                </a:gridCol>
                <a:gridCol w="1200828">
                  <a:extLst>
                    <a:ext uri="{9D8B030D-6E8A-4147-A177-3AD203B41FA5}">
                      <a16:colId xmlns:a16="http://schemas.microsoft.com/office/drawing/2014/main" val="1091151504"/>
                    </a:ext>
                  </a:extLst>
                </a:gridCol>
                <a:gridCol w="1200828">
                  <a:extLst>
                    <a:ext uri="{9D8B030D-6E8A-4147-A177-3AD203B41FA5}">
                      <a16:colId xmlns:a16="http://schemas.microsoft.com/office/drawing/2014/main" val="1166520566"/>
                    </a:ext>
                  </a:extLst>
                </a:gridCol>
                <a:gridCol w="1200828">
                  <a:extLst>
                    <a:ext uri="{9D8B030D-6E8A-4147-A177-3AD203B41FA5}">
                      <a16:colId xmlns:a16="http://schemas.microsoft.com/office/drawing/2014/main" val="1920574718"/>
                    </a:ext>
                  </a:extLst>
                </a:gridCol>
                <a:gridCol w="1200828">
                  <a:extLst>
                    <a:ext uri="{9D8B030D-6E8A-4147-A177-3AD203B41FA5}">
                      <a16:colId xmlns:a16="http://schemas.microsoft.com/office/drawing/2014/main" val="2693829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NLP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1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2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3772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421732" y="5800916"/>
            <a:ext cx="166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→ </a:t>
            </a:r>
            <a:r>
              <a:rPr lang="en-IN" dirty="0" err="1" smtClean="0"/>
              <a:t>BoW</a:t>
            </a:r>
            <a:r>
              <a:rPr lang="en-IN" dirty="0" smtClean="0"/>
              <a:t> Matrix: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302840" y="4418600"/>
            <a:ext cx="3749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✅ </a:t>
            </a:r>
            <a:r>
              <a:rPr lang="en-US" b="1" dirty="0" smtClean="0"/>
              <a:t>Good for:</a:t>
            </a:r>
            <a:r>
              <a:rPr lang="en-US" dirty="0" smtClean="0"/>
              <a:t> Text classification, spam detection, sentiment analysis.</a:t>
            </a:r>
          </a:p>
          <a:p>
            <a:r>
              <a:rPr lang="en-US" dirty="0" smtClean="0"/>
              <a:t>✅ </a:t>
            </a:r>
            <a:r>
              <a:rPr lang="en-US" b="1" dirty="0" smtClean="0"/>
              <a:t>Limitation:</a:t>
            </a:r>
            <a:r>
              <a:rPr lang="en-US" dirty="0" smtClean="0"/>
              <a:t> Doesn't capture word meaning or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(TF) and TF-IDF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🔵 Term Frequency (TF)</a:t>
            </a:r>
          </a:p>
          <a:p>
            <a:r>
              <a:rPr lang="en-US" dirty="0" smtClean="0"/>
              <a:t>How frequently a term appears in a document.</a:t>
            </a:r>
          </a:p>
          <a:p>
            <a:r>
              <a:rPr lang="en-US" dirty="0" smtClean="0"/>
              <a:t>Normalized to avoid bias towards longer documents.</a:t>
            </a:r>
          </a:p>
          <a:p>
            <a:pPr marL="0" indent="0">
              <a:buNone/>
            </a:pPr>
            <a:r>
              <a:rPr lang="en-US" b="1" dirty="0" smtClean="0"/>
              <a:t>🔵 TF-IDF (Term Frequency-Inverse Document Frequency)</a:t>
            </a:r>
          </a:p>
          <a:p>
            <a:r>
              <a:rPr lang="en-US" dirty="0" smtClean="0"/>
              <a:t>Penalizes words that are common across documents.</a:t>
            </a:r>
          </a:p>
          <a:p>
            <a:r>
              <a:rPr lang="en-US" b="1" dirty="0" smtClean="0"/>
              <a:t>TF-IDF = TF × IDF</a:t>
            </a:r>
            <a:endParaRPr lang="en-US" dirty="0" smtClean="0"/>
          </a:p>
          <a:p>
            <a:r>
              <a:rPr lang="en-US" dirty="0" smtClean="0"/>
              <a:t>Highlights </a:t>
            </a:r>
            <a:r>
              <a:rPr lang="en-US" b="1" dirty="0" smtClean="0"/>
              <a:t>important</a:t>
            </a:r>
            <a:r>
              <a:rPr lang="en-US" dirty="0" smtClean="0"/>
              <a:t> and </a:t>
            </a:r>
            <a:r>
              <a:rPr lang="en-US" b="1" dirty="0" smtClean="0"/>
              <a:t>rare</a:t>
            </a:r>
            <a:r>
              <a:rPr lang="en-US" dirty="0" smtClean="0"/>
              <a:t> words in each document.</a:t>
            </a:r>
          </a:p>
          <a:p>
            <a:pPr marL="0" indent="0">
              <a:buNone/>
            </a:pPr>
            <a:r>
              <a:rPr lang="en-IN" dirty="0" smtClean="0"/>
              <a:t>✅ </a:t>
            </a:r>
            <a:r>
              <a:rPr lang="en-IN" b="1" dirty="0" smtClean="0"/>
              <a:t>Good for:</a:t>
            </a:r>
            <a:endParaRPr lang="en-IN" dirty="0" smtClean="0"/>
          </a:p>
          <a:p>
            <a:r>
              <a:rPr lang="en-IN" dirty="0" smtClean="0"/>
              <a:t>Document retrieval</a:t>
            </a:r>
          </a:p>
          <a:p>
            <a:r>
              <a:rPr lang="en-IN" dirty="0" smtClean="0"/>
              <a:t>Keyword extraction</a:t>
            </a:r>
          </a:p>
          <a:p>
            <a:r>
              <a:rPr lang="en-IN" dirty="0" smtClean="0"/>
              <a:t>Duplicate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9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Calculation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80106"/>
              </p:ext>
            </p:extLst>
          </p:nvPr>
        </p:nvGraphicFramePr>
        <p:xfrm>
          <a:off x="838196" y="1916817"/>
          <a:ext cx="5997610" cy="1097280"/>
        </p:xfrm>
        <a:graphic>
          <a:graphicData uri="http://schemas.openxmlformats.org/drawingml/2006/table">
            <a:tbl>
              <a:tblPr/>
              <a:tblGrid>
                <a:gridCol w="815857">
                  <a:extLst>
                    <a:ext uri="{9D8B030D-6E8A-4147-A177-3AD203B41FA5}">
                      <a16:colId xmlns:a16="http://schemas.microsoft.com/office/drawing/2014/main" val="1708604035"/>
                    </a:ext>
                  </a:extLst>
                </a:gridCol>
                <a:gridCol w="5181753">
                  <a:extLst>
                    <a:ext uri="{9D8B030D-6E8A-4147-A177-3AD203B41FA5}">
                      <a16:colId xmlns:a16="http://schemas.microsoft.com/office/drawing/2014/main" val="3541321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Doc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0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"Machine learning is fascinating"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28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"Deep learning drives machine intelligence"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6601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05353"/>
              </p:ext>
            </p:extLst>
          </p:nvPr>
        </p:nvGraphicFramePr>
        <p:xfrm>
          <a:off x="838196" y="3347454"/>
          <a:ext cx="9876408" cy="2834640"/>
        </p:xfrm>
        <a:graphic>
          <a:graphicData uri="http://schemas.openxmlformats.org/drawingml/2006/table">
            <a:tbl>
              <a:tblPr/>
              <a:tblGrid>
                <a:gridCol w="3292136">
                  <a:extLst>
                    <a:ext uri="{9D8B030D-6E8A-4147-A177-3AD203B41FA5}">
                      <a16:colId xmlns:a16="http://schemas.microsoft.com/office/drawing/2014/main" val="444180801"/>
                    </a:ext>
                  </a:extLst>
                </a:gridCol>
                <a:gridCol w="3292136">
                  <a:extLst>
                    <a:ext uri="{9D8B030D-6E8A-4147-A177-3AD203B41FA5}">
                      <a16:colId xmlns:a16="http://schemas.microsoft.com/office/drawing/2014/main" val="2507329811"/>
                    </a:ext>
                  </a:extLst>
                </a:gridCol>
                <a:gridCol w="3292136">
                  <a:extLst>
                    <a:ext uri="{9D8B030D-6E8A-4147-A177-3AD203B41FA5}">
                      <a16:colId xmlns:a16="http://schemas.microsoft.com/office/drawing/2014/main" val="1337905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Doc 1 ("Machine learning is fascinating")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Doc 2 ("Deep learning drives machine intelligence")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3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1/4 = </a:t>
                      </a:r>
                      <a:r>
                        <a:rPr lang="en-IN" b="1"/>
                        <a:t>0.25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1/5 = </a:t>
                      </a:r>
                      <a:r>
                        <a:rPr lang="en-IN" b="1"/>
                        <a:t>0.2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71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1/4 = </a:t>
                      </a:r>
                      <a:r>
                        <a:rPr lang="en-IN" b="1"/>
                        <a:t>0.25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1/5 = </a:t>
                      </a:r>
                      <a:r>
                        <a:rPr lang="en-IN" b="1"/>
                        <a:t>0.2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7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fascinating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1/4 = </a:t>
                      </a:r>
                      <a:r>
                        <a:rPr lang="en-IN" b="1"/>
                        <a:t>0.25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0/5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49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0/4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1/5 = </a:t>
                      </a:r>
                      <a:r>
                        <a:rPr lang="en-IN" b="1"/>
                        <a:t>0.2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2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drives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0/4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1/5 = </a:t>
                      </a:r>
                      <a:r>
                        <a:rPr lang="en-IN" b="1"/>
                        <a:t>0.2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68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intelligence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0/4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1/5 = </a:t>
                      </a:r>
                      <a:r>
                        <a:rPr lang="en-IN" b="1" dirty="0"/>
                        <a:t>0.2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6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7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IDF Calculation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37768"/>
              </p:ext>
            </p:extLst>
          </p:nvPr>
        </p:nvGraphicFramePr>
        <p:xfrm>
          <a:off x="838200" y="3865716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5632920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41042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87953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1277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#Docs Containing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IDF Calculation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IDF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07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log(2/2) = log(1) = 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94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log(2/2) = log(1) = 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5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fascinating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log(2/1) ≈ 0.693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0.693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log(2/1) ≈ 0.693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0.693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4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drives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log(2/1) ≈ 0.693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0.693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6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intelligence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log(2/1) ≈ 0.693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0.693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2224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02" y="1377966"/>
            <a:ext cx="4818506" cy="24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IDF Calculation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685825"/>
              </p:ext>
            </p:extLst>
          </p:nvPr>
        </p:nvGraphicFramePr>
        <p:xfrm>
          <a:off x="838200" y="2351802"/>
          <a:ext cx="8154880" cy="2560320"/>
        </p:xfrm>
        <a:graphic>
          <a:graphicData uri="http://schemas.openxmlformats.org/drawingml/2006/table">
            <a:tbl>
              <a:tblPr/>
              <a:tblGrid>
                <a:gridCol w="1328254">
                  <a:extLst>
                    <a:ext uri="{9D8B030D-6E8A-4147-A177-3AD203B41FA5}">
                      <a16:colId xmlns:a16="http://schemas.microsoft.com/office/drawing/2014/main" val="4244228433"/>
                    </a:ext>
                  </a:extLst>
                </a:gridCol>
                <a:gridCol w="2147271">
                  <a:extLst>
                    <a:ext uri="{9D8B030D-6E8A-4147-A177-3AD203B41FA5}">
                      <a16:colId xmlns:a16="http://schemas.microsoft.com/office/drawing/2014/main" val="4165923458"/>
                    </a:ext>
                  </a:extLst>
                </a:gridCol>
                <a:gridCol w="4679355">
                  <a:extLst>
                    <a:ext uri="{9D8B030D-6E8A-4147-A177-3AD203B41FA5}">
                      <a16:colId xmlns:a16="http://schemas.microsoft.com/office/drawing/2014/main" val="2202244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 1 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 2 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93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0.25 × 0.0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 × 0.0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78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0.25 × 0.0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 × 0.0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814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fascinating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 × 0.693 ≈ </a:t>
                      </a:r>
                      <a:r>
                        <a:rPr lang="en-IN" b="1" dirty="0"/>
                        <a:t>0.173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 × 0.693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3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 × 0.693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 × 0.693 ≈ </a:t>
                      </a:r>
                      <a:r>
                        <a:rPr lang="en-IN" b="1"/>
                        <a:t>0.139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drives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 × 0.693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0.2 × 0.693 ≈ </a:t>
                      </a:r>
                      <a:r>
                        <a:rPr lang="en-IN" b="1"/>
                        <a:t>0.139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8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intelligence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 × 0.693 = </a:t>
                      </a:r>
                      <a:r>
                        <a:rPr lang="en-IN" b="1"/>
                        <a:t>0.0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 × 0.693 ≈ </a:t>
                      </a:r>
                      <a:r>
                        <a:rPr lang="en-IN" b="1" dirty="0"/>
                        <a:t>0.139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2255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836579"/>
            <a:ext cx="5747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TF-IDF(term, document)</a:t>
            </a:r>
            <a:r>
              <a:rPr lang="en-US" dirty="0" smtClean="0"/>
              <a:t> = </a:t>
            </a:r>
            <a:r>
              <a:rPr lang="en-US" b="1" dirty="0" smtClean="0"/>
              <a:t>TF(term, document)</a:t>
            </a:r>
            <a:r>
              <a:rPr lang="en-US" dirty="0" smtClean="0"/>
              <a:t> × </a:t>
            </a:r>
            <a:r>
              <a:rPr lang="en-US" b="1" dirty="0" smtClean="0"/>
              <a:t>IDF(term)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5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DTM and TDM Matrix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🔵 Document-Term Matrix (DTM)</a:t>
            </a:r>
          </a:p>
          <a:p>
            <a:r>
              <a:rPr lang="en-US" smtClean="0"/>
              <a:t>Rows = Documents</a:t>
            </a:r>
          </a:p>
          <a:p>
            <a:r>
              <a:rPr lang="en-US" smtClean="0"/>
              <a:t>Columns = Terms (words)</a:t>
            </a:r>
          </a:p>
          <a:p>
            <a:r>
              <a:rPr lang="en-US" smtClean="0"/>
              <a:t>Cells = Word counts (or TF-IDF scores)</a:t>
            </a:r>
          </a:p>
          <a:p>
            <a:pPr marL="0" indent="0">
              <a:buNone/>
            </a:pPr>
            <a:r>
              <a:rPr lang="en-US" b="1" smtClean="0"/>
              <a:t>🔵 Term-Document Matrix (TDM)</a:t>
            </a:r>
          </a:p>
          <a:p>
            <a:r>
              <a:rPr lang="en-US" b="1" smtClean="0"/>
              <a:t>Transpose</a:t>
            </a:r>
            <a:r>
              <a:rPr lang="en-US" smtClean="0"/>
              <a:t> of DTM:</a:t>
            </a:r>
          </a:p>
          <a:p>
            <a:pPr lvl="1"/>
            <a:r>
              <a:rPr lang="en-US" smtClean="0"/>
              <a:t>Rows = Terms</a:t>
            </a:r>
          </a:p>
          <a:p>
            <a:pPr lvl="1"/>
            <a:r>
              <a:rPr lang="en-US" smtClean="0"/>
              <a:t>Columns = Documents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02816"/>
              </p:ext>
            </p:extLst>
          </p:nvPr>
        </p:nvGraphicFramePr>
        <p:xfrm>
          <a:off x="6448148" y="2200902"/>
          <a:ext cx="5743852" cy="1097280"/>
        </p:xfrm>
        <a:graphic>
          <a:graphicData uri="http://schemas.openxmlformats.org/drawingml/2006/table">
            <a:tbl>
              <a:tblPr/>
              <a:tblGrid>
                <a:gridCol w="1435963">
                  <a:extLst>
                    <a:ext uri="{9D8B030D-6E8A-4147-A177-3AD203B41FA5}">
                      <a16:colId xmlns:a16="http://schemas.microsoft.com/office/drawing/2014/main" val="1099567378"/>
                    </a:ext>
                  </a:extLst>
                </a:gridCol>
                <a:gridCol w="1435963">
                  <a:extLst>
                    <a:ext uri="{9D8B030D-6E8A-4147-A177-3AD203B41FA5}">
                      <a16:colId xmlns:a16="http://schemas.microsoft.com/office/drawing/2014/main" val="3835399820"/>
                    </a:ext>
                  </a:extLst>
                </a:gridCol>
                <a:gridCol w="1435963">
                  <a:extLst>
                    <a:ext uri="{9D8B030D-6E8A-4147-A177-3AD203B41FA5}">
                      <a16:colId xmlns:a16="http://schemas.microsoft.com/office/drawing/2014/main" val="122633352"/>
                    </a:ext>
                  </a:extLst>
                </a:gridCol>
                <a:gridCol w="1435963">
                  <a:extLst>
                    <a:ext uri="{9D8B030D-6E8A-4147-A177-3AD203B41FA5}">
                      <a16:colId xmlns:a16="http://schemas.microsoft.com/office/drawing/2014/main" val="390908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Doc/Word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073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9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5417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905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✅ </a:t>
            </a:r>
            <a:r>
              <a:rPr lang="en-IN" b="1" dirty="0" smtClean="0"/>
              <a:t>DTM</a:t>
            </a:r>
            <a:r>
              <a:rPr lang="en-IN" dirty="0" smtClean="0"/>
              <a:t> → Documents × Words</a:t>
            </a:r>
            <a:br>
              <a:rPr lang="en-IN" dirty="0" smtClean="0"/>
            </a:br>
            <a:r>
              <a:rPr lang="en-IN" dirty="0" smtClean="0"/>
              <a:t>✅ </a:t>
            </a:r>
            <a:r>
              <a:rPr lang="en-IN" b="1" dirty="0" smtClean="0"/>
              <a:t>TDM</a:t>
            </a:r>
            <a:r>
              <a:rPr lang="en-IN" dirty="0" smtClean="0"/>
              <a:t> → Words × Documents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63231" y="57674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✅ </a:t>
            </a:r>
            <a:r>
              <a:rPr lang="en-US" b="1" dirty="0" smtClean="0"/>
              <a:t>Good for: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ML models (DTM)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Topic modeling and word analysis (TDM)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48047"/>
              </p:ext>
            </p:extLst>
          </p:nvPr>
        </p:nvGraphicFramePr>
        <p:xfrm>
          <a:off x="6394143" y="3800110"/>
          <a:ext cx="5287392" cy="1828800"/>
        </p:xfrm>
        <a:graphic>
          <a:graphicData uri="http://schemas.openxmlformats.org/drawingml/2006/table">
            <a:tbl>
              <a:tblPr/>
              <a:tblGrid>
                <a:gridCol w="881232">
                  <a:extLst>
                    <a:ext uri="{9D8B030D-6E8A-4147-A177-3AD203B41FA5}">
                      <a16:colId xmlns:a16="http://schemas.microsoft.com/office/drawing/2014/main" val="87075555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06454326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937124480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13749913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3653009825"/>
                    </a:ext>
                  </a:extLst>
                </a:gridCol>
                <a:gridCol w="881232">
                  <a:extLst>
                    <a:ext uri="{9D8B030D-6E8A-4147-A177-3AD203B41FA5}">
                      <a16:colId xmlns:a16="http://schemas.microsoft.com/office/drawing/2014/main" val="2367174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Doc5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00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706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50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85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mango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37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36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Sparse Matrix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🔵 Why Sparse Matrices?</a:t>
            </a:r>
          </a:p>
          <a:p>
            <a:r>
              <a:rPr lang="en-US" b="1" smtClean="0"/>
              <a:t>Most documents do not use most words.</a:t>
            </a:r>
            <a:endParaRPr lang="en-US" smtClean="0"/>
          </a:p>
          <a:p>
            <a:r>
              <a:rPr lang="en-US" smtClean="0"/>
              <a:t>Matrices have </a:t>
            </a:r>
            <a:r>
              <a:rPr lang="en-US" b="1" smtClean="0"/>
              <a:t>lots of 0s</a:t>
            </a:r>
            <a:r>
              <a:rPr lang="en-US" smtClean="0"/>
              <a:t> and </a:t>
            </a:r>
            <a:r>
              <a:rPr lang="en-US" b="1" smtClean="0"/>
              <a:t>few nonzero values</a:t>
            </a:r>
            <a:r>
              <a:rPr lang="en-US" smtClean="0"/>
              <a:t>.</a:t>
            </a:r>
          </a:p>
          <a:p>
            <a:r>
              <a:rPr lang="en-US" b="1" smtClean="0"/>
              <a:t>🔵 Visualization</a:t>
            </a:r>
          </a:p>
          <a:p>
            <a:r>
              <a:rPr lang="en-US" smtClean="0"/>
              <a:t>Use </a:t>
            </a:r>
            <a:r>
              <a:rPr lang="en-US" b="1" smtClean="0"/>
              <a:t>spy plots</a:t>
            </a:r>
            <a:r>
              <a:rPr lang="en-US" smtClean="0"/>
              <a:t> to show sparsity pattern.</a:t>
            </a:r>
          </a:p>
          <a:p>
            <a:r>
              <a:rPr lang="en-US" b="1" smtClean="0"/>
              <a:t>Dots = non-zero entries</a:t>
            </a:r>
            <a:r>
              <a:rPr lang="en-US" smtClean="0"/>
              <a:t> (word present in document).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0034"/>
              </p:ext>
            </p:extLst>
          </p:nvPr>
        </p:nvGraphicFramePr>
        <p:xfrm>
          <a:off x="696157" y="5079683"/>
          <a:ext cx="5598112" cy="1097280"/>
        </p:xfrm>
        <a:graphic>
          <a:graphicData uri="http://schemas.openxmlformats.org/drawingml/2006/table">
            <a:tbl>
              <a:tblPr/>
              <a:tblGrid>
                <a:gridCol w="1399528">
                  <a:extLst>
                    <a:ext uri="{9D8B030D-6E8A-4147-A177-3AD203B41FA5}">
                      <a16:colId xmlns:a16="http://schemas.microsoft.com/office/drawing/2014/main" val="1187693784"/>
                    </a:ext>
                  </a:extLst>
                </a:gridCol>
                <a:gridCol w="1399528">
                  <a:extLst>
                    <a:ext uri="{9D8B030D-6E8A-4147-A177-3AD203B41FA5}">
                      <a16:colId xmlns:a16="http://schemas.microsoft.com/office/drawing/2014/main" val="1664218198"/>
                    </a:ext>
                  </a:extLst>
                </a:gridCol>
                <a:gridCol w="1399528">
                  <a:extLst>
                    <a:ext uri="{9D8B030D-6E8A-4147-A177-3AD203B41FA5}">
                      <a16:colId xmlns:a16="http://schemas.microsoft.com/office/drawing/2014/main" val="1347155148"/>
                    </a:ext>
                  </a:extLst>
                </a:gridCol>
                <a:gridCol w="1399528">
                  <a:extLst>
                    <a:ext uri="{9D8B030D-6E8A-4147-A177-3AD203B41FA5}">
                      <a16:colId xmlns:a16="http://schemas.microsoft.com/office/drawing/2014/main" val="221349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Doc/Word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Banana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04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72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58046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77631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✅ Majority = zeros ➔ </a:t>
            </a:r>
            <a:r>
              <a:rPr lang="en-IN" b="1" dirty="0" smtClean="0"/>
              <a:t>sparse matrix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b="1" dirty="0" smtClean="0"/>
              <a:t>Sparse Matrix = Efficient for Memory &amp; 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00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602</Words>
  <Application>Microsoft Office PowerPoint</Application>
  <PresentationFormat>Widescreen</PresentationFormat>
  <Paragraphs>201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Text Representation</vt:lpstr>
      <vt:lpstr>Bag of Words (BoW)</vt:lpstr>
      <vt:lpstr>Term Frequency (TF) and TF-IDF</vt:lpstr>
      <vt:lpstr>TF Calculation</vt:lpstr>
      <vt:lpstr>IDF Calculation</vt:lpstr>
      <vt:lpstr>TF IDF Calculation </vt:lpstr>
      <vt:lpstr>DTM and TDM Matrix Creation</vt:lpstr>
      <vt:lpstr>Sparse Matrix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Representation</dc:title>
  <dc:creator>Admin</dc:creator>
  <cp:lastModifiedBy>Admin</cp:lastModifiedBy>
  <cp:revision>4</cp:revision>
  <dcterms:created xsi:type="dcterms:W3CDTF">2025-04-27T13:59:53Z</dcterms:created>
  <dcterms:modified xsi:type="dcterms:W3CDTF">2025-04-27T17:19:20Z</dcterms:modified>
</cp:coreProperties>
</file>