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0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0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2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1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49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8076-6DC1-44B6-88AF-BAE85C36572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45DD-FF1A-4A82-ADC1-98B83D75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3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02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/>
          <a:lstStyle/>
          <a:p>
            <a:r>
              <a:rPr lang="en-US" b="1" dirty="0" smtClean="0"/>
              <a:t>Concept</a:t>
            </a:r>
          </a:p>
          <a:p>
            <a:r>
              <a:rPr lang="en-US" b="1" dirty="0" smtClean="0"/>
              <a:t>Cosine Similarity</a:t>
            </a:r>
            <a:r>
              <a:rPr lang="en-US" dirty="0" smtClean="0"/>
              <a:t> measures how </a:t>
            </a:r>
            <a:r>
              <a:rPr lang="en-US" b="1" dirty="0" smtClean="0"/>
              <a:t>similar</a:t>
            </a:r>
            <a:r>
              <a:rPr lang="en-US" dirty="0" smtClean="0"/>
              <a:t> two texts are by </a:t>
            </a:r>
            <a:r>
              <a:rPr lang="en-US" b="1" dirty="0" smtClean="0"/>
              <a:t>angle</a:t>
            </a:r>
            <a:r>
              <a:rPr lang="en-US" dirty="0" smtClean="0"/>
              <a:t> between their vector representations.</a:t>
            </a:r>
          </a:p>
          <a:p>
            <a:r>
              <a:rPr lang="en-US" dirty="0" smtClean="0"/>
              <a:t>Value range: </a:t>
            </a:r>
            <a:r>
              <a:rPr lang="en-US" b="1" dirty="0" smtClean="0"/>
              <a:t>-1 (opposite)</a:t>
            </a:r>
            <a:r>
              <a:rPr lang="en-US" dirty="0" smtClean="0"/>
              <a:t> to </a:t>
            </a:r>
            <a:r>
              <a:rPr lang="en-US" b="1" dirty="0" smtClean="0"/>
              <a:t>+1 (exactly same)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✅ If angle is </a:t>
            </a:r>
            <a:r>
              <a:rPr lang="en-US" b="1" dirty="0" smtClean="0"/>
              <a:t>0°</a:t>
            </a:r>
            <a:r>
              <a:rPr lang="en-US" dirty="0" smtClean="0"/>
              <a:t>, cosine = 1 → Texts are identical. </a:t>
            </a:r>
          </a:p>
          <a:p>
            <a:r>
              <a:rPr lang="en-US" dirty="0" smtClean="0"/>
              <a:t>✅ If angle is </a:t>
            </a:r>
            <a:r>
              <a:rPr lang="en-US" b="1" dirty="0" smtClean="0"/>
              <a:t>90°</a:t>
            </a:r>
            <a:r>
              <a:rPr lang="en-US" dirty="0" smtClean="0"/>
              <a:t>, cosine = 0 → Texts are unrelated.</a:t>
            </a:r>
          </a:p>
          <a:p>
            <a:r>
              <a:rPr lang="en-US" dirty="0" smtClean="0"/>
              <a:t>Cosine similarity between two vectors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:</a:t>
            </a:r>
          </a:p>
          <a:p>
            <a:r>
              <a:rPr lang="en-IN" dirty="0" smtClean="0"/>
              <a:t>Measures </a:t>
            </a:r>
            <a:r>
              <a:rPr lang="en-IN" b="1" dirty="0" smtClean="0"/>
              <a:t>direction</a:t>
            </a:r>
            <a:r>
              <a:rPr lang="en-IN" dirty="0" smtClean="0"/>
              <a:t>, not magnitude.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6" y="4872244"/>
            <a:ext cx="460925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TF-IDF with Cosine Similarity?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35030"/>
              </p:ext>
            </p:extLst>
          </p:nvPr>
        </p:nvGraphicFramePr>
        <p:xfrm>
          <a:off x="900344" y="1966088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268799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20257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83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text into numeric vectors based on important 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6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Cosine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closeness of these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661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00344" y="3821382"/>
            <a:ext cx="607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Together, they let you </a:t>
            </a:r>
            <a:r>
              <a:rPr lang="en-US" b="1" dirty="0" smtClean="0"/>
              <a:t>measure text similarity</a:t>
            </a:r>
            <a:r>
              <a:rPr lang="en-US" dirty="0" smtClean="0"/>
              <a:t> </a:t>
            </a:r>
            <a:r>
              <a:rPr lang="en-US" b="1" dirty="0" smtClean="0"/>
              <a:t>mathematically</a:t>
            </a:r>
            <a:r>
              <a:rPr lang="en-US" dirty="0" smtClean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Concept</a:t>
            </a:r>
          </a:p>
          <a:p>
            <a:r>
              <a:rPr lang="en-US" b="1" dirty="0" err="1" smtClean="0"/>
              <a:t>Jaccard</a:t>
            </a:r>
            <a:r>
              <a:rPr lang="en-US" b="1" dirty="0" smtClean="0"/>
              <a:t> Similarity</a:t>
            </a:r>
            <a:r>
              <a:rPr lang="en-US" dirty="0" smtClean="0"/>
              <a:t> measures the </a:t>
            </a:r>
            <a:r>
              <a:rPr lang="en-US" b="1" dirty="0" smtClean="0"/>
              <a:t>overlap</a:t>
            </a:r>
            <a:r>
              <a:rPr lang="en-US" dirty="0" smtClean="0"/>
              <a:t> between two sets.</a:t>
            </a:r>
          </a:p>
          <a:p>
            <a:r>
              <a:rPr lang="en-US" dirty="0" smtClean="0"/>
              <a:t>How much two sets have </a:t>
            </a:r>
            <a:r>
              <a:rPr lang="en-US" b="1" dirty="0" smtClean="0"/>
              <a:t>in common</a:t>
            </a:r>
            <a:r>
              <a:rPr lang="en-US" dirty="0" smtClean="0"/>
              <a:t> versus their </a:t>
            </a:r>
            <a:r>
              <a:rPr lang="en-US" b="1" dirty="0" smtClean="0"/>
              <a:t>total unique elements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0" y="3796949"/>
            <a:ext cx="561100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</a:t>
            </a:r>
            <a:r>
              <a:rPr lang="en-IN" dirty="0" err="1" smtClean="0"/>
              <a:t>Jaccard</a:t>
            </a:r>
            <a:r>
              <a:rPr lang="en-IN" dirty="0" smtClean="0"/>
              <a:t> Similarity?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03329"/>
              </p:ext>
            </p:extLst>
          </p:nvPr>
        </p:nvGraphicFramePr>
        <p:xfrm>
          <a:off x="838200" y="1932797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135375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1189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Jaccard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082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Set-based overlap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7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Keyword matching, duplicate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98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Good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Short texts, tag matching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96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Not good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sentences, meaning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2249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327410"/>
            <a:ext cx="515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Works best when </a:t>
            </a:r>
            <a:r>
              <a:rPr lang="en-US" b="1" dirty="0" smtClean="0"/>
              <a:t>exact words matter</a:t>
            </a:r>
            <a:r>
              <a:rPr lang="en-US" dirty="0" smtClean="0"/>
              <a:t> — not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57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vs </a:t>
            </a:r>
            <a:r>
              <a:rPr lang="en-US" dirty="0" err="1" smtClean="0"/>
              <a:t>Jaccard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56609"/>
              </p:ext>
            </p:extLst>
          </p:nvPr>
        </p:nvGraphicFramePr>
        <p:xfrm>
          <a:off x="838200" y="2062410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98464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766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Cosine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Jaccard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34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Based on vector 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Based on keyword overlap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13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Good for meaning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Good for keyword-based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70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Uses TF-IDF / 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simple 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56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8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Similarity</vt:lpstr>
      <vt:lpstr>Cosine Similarity</vt:lpstr>
      <vt:lpstr>Why TF-IDF with Cosine Similarity?</vt:lpstr>
      <vt:lpstr>Jaccard Similarity</vt:lpstr>
      <vt:lpstr>Why use Jaccard Similarity?</vt:lpstr>
      <vt:lpstr>Cosine vs Jaccard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</dc:title>
  <dc:creator>Admin</dc:creator>
  <cp:lastModifiedBy>Admin</cp:lastModifiedBy>
  <cp:revision>2</cp:revision>
  <dcterms:created xsi:type="dcterms:W3CDTF">2025-04-28T12:40:11Z</dcterms:created>
  <dcterms:modified xsi:type="dcterms:W3CDTF">2025-04-28T12:51:54Z</dcterms:modified>
</cp:coreProperties>
</file>