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8F0D78-2619-4483-B1E0-ECA2DFE16D7E}" type="datetimeFigureOut">
              <a:rPr lang="en-IN" smtClean="0"/>
              <a:t>23-02-2024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67F0D-E8F1-477D-BC29-1F4BB1F1B232}" type="slidenum">
              <a:rPr lang="en-IN" smtClean="0"/>
              <a:t>‹#›</a:t>
            </a:fld>
            <a:endParaRPr lang="en-IN"/>
          </a:p>
        </p:txBody>
      </p:sp>
    </p:spTree>
    <p:extLst>
      <p:ext uri="{BB962C8B-B14F-4D97-AF65-F5344CB8AC3E}">
        <p14:creationId xmlns:p14="http://schemas.microsoft.com/office/powerpoint/2010/main" val="186757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68C67F0D-E8F1-477D-BC29-1F4BB1F1B232}" type="slidenum">
              <a:rPr lang="en-IN" smtClean="0"/>
              <a:t>3</a:t>
            </a:fld>
            <a:endParaRPr lang="en-IN"/>
          </a:p>
        </p:txBody>
      </p:sp>
    </p:spTree>
    <p:extLst>
      <p:ext uri="{BB962C8B-B14F-4D97-AF65-F5344CB8AC3E}">
        <p14:creationId xmlns:p14="http://schemas.microsoft.com/office/powerpoint/2010/main" val="913077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C8D7F2-B06C-4BE2-B6C4-B821AFA64A62}"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2677256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C8D7F2-B06C-4BE2-B6C4-B821AFA64A62}"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3625606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8D7F2-B06C-4BE2-B6C4-B821AFA64A62}"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2265990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8D7F2-B06C-4BE2-B6C4-B821AFA64A62}"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906705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8D7F2-B06C-4BE2-B6C4-B821AFA64A62}"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2718098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C8D7F2-B06C-4BE2-B6C4-B821AFA64A62}" type="datetimeFigureOut">
              <a:rPr lang="en-IN" smtClean="0"/>
              <a:t>23-02-2024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4009986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C8D7F2-B06C-4BE2-B6C4-B821AFA64A62}" type="datetimeFigureOut">
              <a:rPr lang="en-IN" smtClean="0"/>
              <a:t>23-02-2024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331546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C8D7F2-B06C-4BE2-B6C4-B821AFA64A62}"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3521394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C8D7F2-B06C-4BE2-B6C4-B821AFA64A62}"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304455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C8D7F2-B06C-4BE2-B6C4-B821AFA64A62}"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137996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C8D7F2-B06C-4BE2-B6C4-B821AFA64A62}"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843709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C8D7F2-B06C-4BE2-B6C4-B821AFA64A62}"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3141518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C8D7F2-B06C-4BE2-B6C4-B821AFA64A62}"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303912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C8D7F2-B06C-4BE2-B6C4-B821AFA64A62}" type="datetimeFigureOut">
              <a:rPr lang="en-IN" smtClean="0"/>
              <a:t>23-02-2024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255896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C8D7F2-B06C-4BE2-B6C4-B821AFA64A62}" type="datetimeFigureOut">
              <a:rPr lang="en-IN" smtClean="0"/>
              <a:t>23-02-2024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416889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8C8D7F2-B06C-4BE2-B6C4-B821AFA64A62}" type="datetimeFigureOut">
              <a:rPr lang="en-IN" smtClean="0"/>
              <a:t>23-02-2024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34060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C8D7F2-B06C-4BE2-B6C4-B821AFA64A62}"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83235-FC8A-4A60-AD6E-F28C3D3F9A63}" type="slidenum">
              <a:rPr lang="en-IN" smtClean="0"/>
              <a:t>‹#›</a:t>
            </a:fld>
            <a:endParaRPr lang="en-IN"/>
          </a:p>
        </p:txBody>
      </p:sp>
    </p:spTree>
    <p:extLst>
      <p:ext uri="{BB962C8B-B14F-4D97-AF65-F5344CB8AC3E}">
        <p14:creationId xmlns:p14="http://schemas.microsoft.com/office/powerpoint/2010/main" val="188565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C8D7F2-B06C-4BE2-B6C4-B821AFA64A62}" type="datetimeFigureOut">
              <a:rPr lang="en-IN" smtClean="0"/>
              <a:t>23-02-2024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E83235-FC8A-4A60-AD6E-F28C3D3F9A63}" type="slidenum">
              <a:rPr lang="en-IN" smtClean="0"/>
              <a:t>‹#›</a:t>
            </a:fld>
            <a:endParaRPr lang="en-IN"/>
          </a:p>
        </p:txBody>
      </p:sp>
    </p:spTree>
    <p:extLst>
      <p:ext uri="{BB962C8B-B14F-4D97-AF65-F5344CB8AC3E}">
        <p14:creationId xmlns:p14="http://schemas.microsoft.com/office/powerpoint/2010/main" val="3864534448"/>
      </p:ext>
    </p:extLst>
  </p:cSld>
  <p:clrMap bg1="dk1" tx1="lt1" bg2="dk2" tx2="lt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42" y="647632"/>
            <a:ext cx="8761413" cy="706964"/>
          </a:xfrm>
        </p:spPr>
        <p:txBody>
          <a:bodyPr>
            <a:normAutofit fontScale="90000"/>
          </a:bodyPr>
          <a:lstStyle/>
          <a:p>
            <a:pPr algn="ctr"/>
            <a:r>
              <a:rPr lang="en-US" dirty="0" smtClean="0"/>
              <a:t>ONLINE LIBRARY MANAGEMENT SYSTEM</a:t>
            </a:r>
            <a:endParaRPr lang="en-IN" dirty="0"/>
          </a:p>
        </p:txBody>
      </p:sp>
      <p:pic>
        <p:nvPicPr>
          <p:cNvPr id="4" name="Content Placeholder 3"/>
          <p:cNvPicPr>
            <a:picLocks noGrp="1" noChangeAspect="1"/>
          </p:cNvPicPr>
          <p:nvPr>
            <p:ph idx="1"/>
          </p:nvPr>
        </p:nvPicPr>
        <p:blipFill>
          <a:blip r:embed="rId2"/>
          <a:stretch>
            <a:fillRect/>
          </a:stretch>
        </p:blipFill>
        <p:spPr>
          <a:xfrm>
            <a:off x="1329637" y="2321292"/>
            <a:ext cx="9041228" cy="2141631"/>
          </a:xfrm>
          <a:prstGeom prst="rect">
            <a:avLst/>
          </a:prstGeom>
        </p:spPr>
      </p:pic>
      <p:cxnSp>
        <p:nvCxnSpPr>
          <p:cNvPr id="10" name="Straight Connector 9"/>
          <p:cNvCxnSpPr/>
          <p:nvPr/>
        </p:nvCxnSpPr>
        <p:spPr>
          <a:xfrm>
            <a:off x="2467578" y="1295574"/>
            <a:ext cx="6474073" cy="7261"/>
          </a:xfrm>
          <a:prstGeom prst="line">
            <a:avLst/>
          </a:prstGeom>
          <a:ln>
            <a:solidFill>
              <a:schemeClr val="accent6">
                <a:lumMod val="75000"/>
              </a:schemeClr>
            </a:solidFill>
          </a:ln>
          <a:effectLst/>
        </p:spPr>
        <p:style>
          <a:lnRef idx="1">
            <a:schemeClr val="accent1"/>
          </a:lnRef>
          <a:fillRef idx="0">
            <a:schemeClr val="accent1"/>
          </a:fillRef>
          <a:effectRef idx="0">
            <a:schemeClr val="accent1"/>
          </a:effectRef>
          <a:fontRef idx="minor">
            <a:schemeClr val="tx1"/>
          </a:fontRef>
        </p:style>
      </p:cxnSp>
      <p:pic>
        <p:nvPicPr>
          <p:cNvPr id="12" name="Picture 5" descr="Graphical user interface, calendar&#10;&#10;Description automatically generated">
            <a:extLst>
              <a:ext uri="{FF2B5EF4-FFF2-40B4-BE49-F238E27FC236}">
                <a16:creationId xmlns:a16="http://schemas.microsoft.com/office/drawing/2014/main" xmlns="" id="{BB389787-1A5F-9EEC-ED6F-89D20034573C}"/>
              </a:ext>
            </a:extLst>
          </p:cNvPr>
          <p:cNvPicPr>
            <a:picLocks noChangeAspect="1"/>
          </p:cNvPicPr>
          <p:nvPr/>
        </p:nvPicPr>
        <p:blipFill>
          <a:blip r:embed="rId3"/>
          <a:stretch>
            <a:fillRect/>
          </a:stretch>
        </p:blipFill>
        <p:spPr>
          <a:xfrm>
            <a:off x="10370865" y="188044"/>
            <a:ext cx="757358" cy="919175"/>
          </a:xfrm>
          <a:prstGeom prst="rect">
            <a:avLst/>
          </a:prstGeom>
          <a:effectLst/>
        </p:spPr>
      </p:pic>
      <p:sp>
        <p:nvSpPr>
          <p:cNvPr id="13" name="Rectangle 12"/>
          <p:cNvSpPr/>
          <p:nvPr/>
        </p:nvSpPr>
        <p:spPr>
          <a:xfrm>
            <a:off x="2845651" y="4573939"/>
            <a:ext cx="6096000" cy="646331"/>
          </a:xfrm>
          <a:prstGeom prst="rect">
            <a:avLst/>
          </a:prstGeom>
        </p:spPr>
        <p:txBody>
          <a:bodyPr>
            <a:spAutoFit/>
          </a:bodyPr>
          <a:lstStyle/>
          <a:p>
            <a:r>
              <a:rPr lang="en-US" b="1" dirty="0">
                <a:latin typeface="Tenorite"/>
              </a:rPr>
              <a:t>NIIS GROUP OF INFORMATION SCIENCE &amp; MANAGEMENT</a:t>
            </a:r>
            <a:endParaRPr lang="en-IN" dirty="0"/>
          </a:p>
        </p:txBody>
      </p:sp>
      <p:sp>
        <p:nvSpPr>
          <p:cNvPr id="14" name="Rectangle 13"/>
          <p:cNvSpPr/>
          <p:nvPr/>
        </p:nvSpPr>
        <p:spPr>
          <a:xfrm>
            <a:off x="2845651" y="5358581"/>
            <a:ext cx="6096000" cy="646331"/>
          </a:xfrm>
          <a:prstGeom prst="rect">
            <a:avLst/>
          </a:prstGeom>
        </p:spPr>
        <p:txBody>
          <a:bodyPr>
            <a:spAutoFit/>
          </a:bodyPr>
          <a:lstStyle/>
          <a:p>
            <a:r>
              <a:rPr lang="en-US" dirty="0" smtClean="0">
                <a:latin typeface="Tenorite"/>
              </a:rPr>
              <a:t>Guided by :- Prof. </a:t>
            </a:r>
            <a:r>
              <a:rPr lang="en-US" dirty="0" err="1" smtClean="0">
                <a:latin typeface="Tenorite"/>
              </a:rPr>
              <a:t>Chinmay</a:t>
            </a:r>
            <a:r>
              <a:rPr lang="en-US" dirty="0" smtClean="0">
                <a:latin typeface="Tenorite"/>
              </a:rPr>
              <a:t> Kumar Rout </a:t>
            </a:r>
            <a:endParaRPr lang="en-US" dirty="0" smtClean="0"/>
          </a:p>
          <a:p>
            <a:r>
              <a:rPr lang="en-US" dirty="0" smtClean="0">
                <a:latin typeface="Tenorite"/>
              </a:rPr>
              <a:t>       (</a:t>
            </a:r>
            <a:r>
              <a:rPr lang="en-US" dirty="0" err="1" smtClean="0">
                <a:latin typeface="Tenorite"/>
              </a:rPr>
              <a:t>Dept</a:t>
            </a:r>
            <a:r>
              <a:rPr lang="en-US" dirty="0" smtClean="0">
                <a:latin typeface="Tenorite"/>
              </a:rPr>
              <a:t> of Computer Science)</a:t>
            </a:r>
          </a:p>
        </p:txBody>
      </p:sp>
    </p:spTree>
    <p:extLst>
      <p:ext uri="{BB962C8B-B14F-4D97-AF65-F5344CB8AC3E}">
        <p14:creationId xmlns:p14="http://schemas.microsoft.com/office/powerpoint/2010/main" val="392979959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schemeClr>
                </a:solidFill>
                <a:latin typeface="Arial Rounded MT Bold" panose="020F0704030504030204" pitchFamily="34" charset="0"/>
              </a:rPr>
              <a:t>DISADVANTAGE:-</a:t>
            </a:r>
            <a:endParaRPr lang="en-IN" dirty="0">
              <a:solidFill>
                <a:schemeClr val="tx1">
                  <a:lumMod val="95000"/>
                </a:schemeClr>
              </a:solidFill>
              <a:latin typeface="Arial Rounded MT Bold" panose="020F0704030504030204" pitchFamily="34" charset="0"/>
            </a:endParaRPr>
          </a:p>
        </p:txBody>
      </p:sp>
      <p:sp>
        <p:nvSpPr>
          <p:cNvPr id="3" name="Content Placeholder 2"/>
          <p:cNvSpPr>
            <a:spLocks noGrp="1"/>
          </p:cNvSpPr>
          <p:nvPr>
            <p:ph idx="1"/>
          </p:nvPr>
        </p:nvSpPr>
        <p:spPr>
          <a:xfrm>
            <a:off x="1103312" y="1853248"/>
            <a:ext cx="8946541" cy="4395151"/>
          </a:xfrm>
        </p:spPr>
        <p:txBody>
          <a:bodyPr/>
          <a:lstStyle/>
          <a:p>
            <a:endParaRPr lang="en-IN" dirty="0"/>
          </a:p>
        </p:txBody>
      </p:sp>
    </p:spTree>
    <p:extLst>
      <p:ext uri="{BB962C8B-B14F-4D97-AF65-F5344CB8AC3E}">
        <p14:creationId xmlns:p14="http://schemas.microsoft.com/office/powerpoint/2010/main" val="785178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524"/>
            <a:ext cx="9404723" cy="1400530"/>
          </a:xfrm>
        </p:spPr>
        <p:txBody>
          <a:bodyPr/>
          <a:lstStyle/>
          <a:p>
            <a:r>
              <a:rPr lang="en-US" dirty="0" smtClean="0">
                <a:latin typeface="Arial Rounded MT Bold" panose="020F0704030504030204" pitchFamily="34" charset="0"/>
              </a:rPr>
              <a:t>FUTURE WORK</a:t>
            </a:r>
            <a:endParaRPr lang="en-IN" dirty="0">
              <a:latin typeface="Arial Rounded MT Bold" panose="020F0704030504030204" pitchFamily="34" charset="0"/>
            </a:endParaRPr>
          </a:p>
        </p:txBody>
      </p:sp>
      <p:sp>
        <p:nvSpPr>
          <p:cNvPr id="4" name="Content Placeholder 7"/>
          <p:cNvSpPr txBox="1">
            <a:spLocks/>
          </p:cNvSpPr>
          <p:nvPr/>
        </p:nvSpPr>
        <p:spPr>
          <a:xfrm>
            <a:off x="642718" y="1512054"/>
            <a:ext cx="8762005" cy="490554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algn="just" fontAlgn="base">
              <a:buClr>
                <a:schemeClr val="bg1"/>
              </a:buClr>
              <a:buFont typeface="Wingdings" panose="05000000000000000000" pitchFamily="2" charset="2"/>
              <a:buChar char="Ø"/>
            </a:pPr>
            <a:r>
              <a:rPr lang="en-US" b="1" dirty="0" smtClean="0"/>
              <a:t>To provide a user friendly environment where user can be serviced better.  </a:t>
            </a:r>
            <a:endParaRPr lang="en-IN" b="1" dirty="0" smtClean="0"/>
          </a:p>
          <a:p>
            <a:pPr algn="just" fontAlgn="base">
              <a:buClr>
                <a:schemeClr val="bg1"/>
              </a:buClr>
              <a:buFont typeface="Wingdings" panose="05000000000000000000" pitchFamily="2" charset="2"/>
              <a:buChar char="Ø"/>
            </a:pPr>
            <a:r>
              <a:rPr lang="en-US" b="1" dirty="0" smtClean="0"/>
              <a:t>Make functioning of shop faster.  </a:t>
            </a:r>
            <a:endParaRPr lang="en-IN" b="1" dirty="0" smtClean="0"/>
          </a:p>
          <a:p>
            <a:pPr algn="just" fontAlgn="base">
              <a:buClr>
                <a:schemeClr val="bg1"/>
              </a:buClr>
              <a:buFont typeface="Wingdings" panose="05000000000000000000" pitchFamily="2" charset="2"/>
              <a:buChar char="Ø"/>
            </a:pPr>
            <a:r>
              <a:rPr lang="en-US" b="1" dirty="0" smtClean="0"/>
              <a:t>Provide a system where details of books and stationeries, price, etc. are maintained. </a:t>
            </a:r>
            <a:endParaRPr lang="en-IN" b="1" dirty="0" smtClean="0"/>
          </a:p>
          <a:p>
            <a:pPr algn="just" fontAlgn="base">
              <a:buClr>
                <a:schemeClr val="bg1"/>
              </a:buClr>
              <a:buFont typeface="Wingdings" panose="05000000000000000000" pitchFamily="2" charset="2"/>
              <a:buChar char="Ø"/>
            </a:pPr>
            <a:r>
              <a:rPr lang="en-US" b="1" dirty="0" smtClean="0"/>
              <a:t>To minimize errors, monetary loss. </a:t>
            </a:r>
            <a:endParaRPr lang="en-IN" b="1" dirty="0" smtClean="0"/>
          </a:p>
          <a:p>
            <a:pPr algn="just" fontAlgn="base">
              <a:buClr>
                <a:schemeClr val="bg1"/>
              </a:buClr>
              <a:buFont typeface="Wingdings" panose="05000000000000000000" pitchFamily="2" charset="2"/>
              <a:buChar char="Ø"/>
            </a:pPr>
            <a:r>
              <a:rPr lang="en-US" b="1" dirty="0" smtClean="0"/>
              <a:t>As the project is developed using PHP and MySQL it is highly portable and robust, user friendly. </a:t>
            </a:r>
            <a:endParaRPr lang="en-IN" b="1" dirty="0" smtClean="0"/>
          </a:p>
          <a:p>
            <a:pPr algn="just" fontAlgn="base">
              <a:buClr>
                <a:schemeClr val="bg1"/>
              </a:buClr>
              <a:buFont typeface="Wingdings" panose="05000000000000000000" pitchFamily="2" charset="2"/>
              <a:buChar char="Ø"/>
            </a:pPr>
            <a:r>
              <a:rPr lang="en-US" b="1" dirty="0" smtClean="0"/>
              <a:t>It only need . NET framework to install and we can deploy the project.</a:t>
            </a:r>
            <a:endParaRPr lang="en-IN" b="1" dirty="0"/>
          </a:p>
        </p:txBody>
      </p:sp>
    </p:spTree>
    <p:extLst>
      <p:ext uri="{BB962C8B-B14F-4D97-AF65-F5344CB8AC3E}">
        <p14:creationId xmlns:p14="http://schemas.microsoft.com/office/powerpoint/2010/main" val="2605299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CONCLUUSION</a:t>
            </a:r>
            <a:endParaRPr lang="en-IN" dirty="0">
              <a:latin typeface="Arial Rounded MT Bold" panose="020F0704030504030204" pitchFamily="34" charset="0"/>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11770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REFERENCE</a:t>
            </a:r>
            <a:endParaRPr lang="en-IN" dirty="0">
              <a:latin typeface="Arial Rounded MT Bold" panose="020F0704030504030204" pitchFamily="34" charset="0"/>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445467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501" y="382137"/>
            <a:ext cx="4913194" cy="584775"/>
          </a:xfrm>
          <a:prstGeom prst="rect">
            <a:avLst/>
          </a:prstGeom>
        </p:spPr>
        <p:txBody>
          <a:bodyPr wrap="square">
            <a:spAutoFit/>
          </a:bodyPr>
          <a:lstStyle/>
          <a:p>
            <a:r>
              <a:rPr lang="en" sz="3200" b="1" dirty="0" smtClean="0">
                <a:solidFill>
                  <a:schemeClr val="accent1"/>
                </a:solidFill>
                <a:latin typeface="Amiko"/>
                <a:ea typeface="Amiko"/>
                <a:cs typeface="Amiko"/>
                <a:sym typeface="Amiko"/>
              </a:rPr>
              <a:t>TABLE OF CONTENTS</a:t>
            </a:r>
            <a:endParaRPr lang="en-IN" sz="3200" dirty="0"/>
          </a:p>
        </p:txBody>
      </p:sp>
      <p:sp>
        <p:nvSpPr>
          <p:cNvPr id="12" name="Content Placeholder 11"/>
          <p:cNvSpPr>
            <a:spLocks noGrp="1"/>
          </p:cNvSpPr>
          <p:nvPr>
            <p:ph idx="1"/>
          </p:nvPr>
        </p:nvSpPr>
        <p:spPr>
          <a:xfrm>
            <a:off x="818866" y="1310186"/>
            <a:ext cx="9230987" cy="5547814"/>
          </a:xfrm>
        </p:spPr>
        <p:txBody>
          <a:bodyPr/>
          <a:lstStyle/>
          <a:p>
            <a:pPr marL="0" indent="0">
              <a:buNone/>
            </a:pPr>
            <a:r>
              <a:rPr lang="en" b="1" dirty="0" smtClean="0">
                <a:solidFill>
                  <a:srgbClr val="E33D6F"/>
                </a:solidFill>
              </a:rPr>
              <a:t>01      </a:t>
            </a:r>
            <a:r>
              <a:rPr lang="en" b="1" dirty="0" smtClean="0">
                <a:latin typeface="Arial Black" panose="020B0A04020102020204" pitchFamily="34" charset="0"/>
              </a:rPr>
              <a:t>Introduction</a:t>
            </a:r>
            <a:r>
              <a:rPr lang="en" b="1" dirty="0" smtClean="0">
                <a:solidFill>
                  <a:srgbClr val="E33D6F"/>
                </a:solidFill>
              </a:rPr>
              <a:t>    							</a:t>
            </a:r>
            <a:r>
              <a:rPr lang="en" b="1" dirty="0">
                <a:solidFill>
                  <a:srgbClr val="E33D6F"/>
                </a:solidFill>
              </a:rPr>
              <a:t>	</a:t>
            </a:r>
            <a:r>
              <a:rPr lang="en" b="1" dirty="0" smtClean="0">
                <a:solidFill>
                  <a:srgbClr val="E33D6F"/>
                </a:solidFill>
              </a:rPr>
              <a:t>05     </a:t>
            </a:r>
            <a:r>
              <a:rPr lang="en" b="1" dirty="0" smtClean="0"/>
              <a:t>Technology used</a:t>
            </a:r>
            <a:endParaRPr lang="en" b="1" dirty="0" smtClean="0">
              <a:solidFill>
                <a:srgbClr val="E33D6F"/>
              </a:solidFill>
            </a:endParaRPr>
          </a:p>
          <a:p>
            <a:pPr marL="0" indent="0">
              <a:buNone/>
            </a:pPr>
            <a:endParaRPr lang="en" b="1" dirty="0">
              <a:solidFill>
                <a:srgbClr val="E33D6F"/>
              </a:solidFill>
            </a:endParaRPr>
          </a:p>
          <a:p>
            <a:pPr marL="0" indent="0">
              <a:buNone/>
            </a:pPr>
            <a:endParaRPr lang="en" b="1" dirty="0" smtClean="0">
              <a:solidFill>
                <a:srgbClr val="E33D6F"/>
              </a:solidFill>
            </a:endParaRPr>
          </a:p>
          <a:p>
            <a:pPr marL="0" indent="0">
              <a:buNone/>
            </a:pPr>
            <a:r>
              <a:rPr lang="en" b="1" dirty="0" smtClean="0">
                <a:solidFill>
                  <a:srgbClr val="E33D6F"/>
                </a:solidFill>
              </a:rPr>
              <a:t>02	    </a:t>
            </a:r>
            <a:r>
              <a:rPr lang="en" b="1" dirty="0" smtClean="0">
                <a:latin typeface="Arial Black" panose="020B0A04020102020204" pitchFamily="34" charset="0"/>
              </a:rPr>
              <a:t>Background Study</a:t>
            </a:r>
            <a:r>
              <a:rPr lang="en" b="1" dirty="0" smtClean="0">
                <a:solidFill>
                  <a:srgbClr val="E33D6F"/>
                </a:solidFill>
              </a:rPr>
              <a:t>						06     </a:t>
            </a:r>
            <a:r>
              <a:rPr lang="en" b="1" dirty="0" smtClean="0"/>
              <a:t>Advantages</a:t>
            </a:r>
            <a:endParaRPr lang="en" b="1" dirty="0" smtClean="0">
              <a:solidFill>
                <a:srgbClr val="E33D6F"/>
              </a:solidFill>
            </a:endParaRPr>
          </a:p>
          <a:p>
            <a:pPr marL="0" indent="0">
              <a:buNone/>
            </a:pPr>
            <a:endParaRPr lang="en" b="1" dirty="0" smtClean="0">
              <a:solidFill>
                <a:srgbClr val="E33D6F"/>
              </a:solidFill>
            </a:endParaRPr>
          </a:p>
          <a:p>
            <a:pPr marL="0" indent="0">
              <a:buNone/>
            </a:pPr>
            <a:endParaRPr lang="en" b="1" dirty="0" smtClean="0">
              <a:solidFill>
                <a:srgbClr val="E33D6F"/>
              </a:solidFill>
            </a:endParaRPr>
          </a:p>
          <a:p>
            <a:pPr marL="0" indent="0">
              <a:buNone/>
            </a:pPr>
            <a:r>
              <a:rPr lang="en" b="1" dirty="0" smtClean="0">
                <a:solidFill>
                  <a:srgbClr val="E33D6F"/>
                </a:solidFill>
              </a:rPr>
              <a:t>03	    </a:t>
            </a:r>
            <a:r>
              <a:rPr lang="en" b="1" dirty="0" smtClean="0"/>
              <a:t>How it differs from </a:t>
            </a:r>
            <a:r>
              <a:rPr lang="en" b="1" dirty="0" smtClean="0">
                <a:solidFill>
                  <a:srgbClr val="E33D6F"/>
                </a:solidFill>
              </a:rPr>
              <a:t>							07     </a:t>
            </a:r>
            <a:r>
              <a:rPr lang="en" b="1" dirty="0" smtClean="0"/>
              <a:t>Disadvantages</a:t>
            </a:r>
            <a:endParaRPr lang="en" b="1" dirty="0" smtClean="0">
              <a:solidFill>
                <a:srgbClr val="E33D6F"/>
              </a:solidFill>
            </a:endParaRPr>
          </a:p>
          <a:p>
            <a:pPr marL="0" indent="0">
              <a:buNone/>
            </a:pPr>
            <a:r>
              <a:rPr lang="en" b="1" dirty="0" smtClean="0"/>
              <a:t>           existing system ?</a:t>
            </a:r>
            <a:endParaRPr lang="en" b="1" dirty="0"/>
          </a:p>
          <a:p>
            <a:pPr marL="0" indent="0">
              <a:buNone/>
            </a:pPr>
            <a:endParaRPr lang="en" b="1" dirty="0" smtClean="0">
              <a:solidFill>
                <a:srgbClr val="E33D6F"/>
              </a:solidFill>
            </a:endParaRPr>
          </a:p>
          <a:p>
            <a:pPr marL="0" indent="0">
              <a:buNone/>
            </a:pPr>
            <a:r>
              <a:rPr lang="en" b="1" dirty="0" smtClean="0">
                <a:solidFill>
                  <a:srgbClr val="E33D6F"/>
                </a:solidFill>
              </a:rPr>
              <a:t>04	</a:t>
            </a:r>
            <a:r>
              <a:rPr lang="en" b="1" dirty="0" smtClean="0">
                <a:latin typeface="Arial Black" panose="020B0A04020102020204" pitchFamily="34" charset="0"/>
              </a:rPr>
              <a:t>   Block Diagram 			</a:t>
            </a:r>
            <a:r>
              <a:rPr lang="en" b="1" dirty="0" smtClean="0">
                <a:solidFill>
                  <a:srgbClr val="E33D6F"/>
                </a:solidFill>
              </a:rPr>
              <a:t>				08     </a:t>
            </a:r>
            <a:r>
              <a:rPr lang="en" sz="2400" b="1" dirty="0" smtClean="0"/>
              <a:t>Reference</a:t>
            </a:r>
            <a:endParaRPr lang="en-IN" sz="2400" b="1" dirty="0"/>
          </a:p>
        </p:txBody>
      </p:sp>
    </p:spTree>
    <p:extLst>
      <p:ext uri="{BB962C8B-B14F-4D97-AF65-F5344CB8AC3E}">
        <p14:creationId xmlns:p14="http://schemas.microsoft.com/office/powerpoint/2010/main" val="186584043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fade">
                                      <p:cBhvr>
                                        <p:cTn id="22" dur="500"/>
                                        <p:tgtEl>
                                          <p:spTgt spid="1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animEffect transition="in" filter="fade">
                                      <p:cBhvr>
                                        <p:cTn id="27" dur="500"/>
                                        <p:tgtEl>
                                          <p:spTgt spid="1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xEl>
                                              <p:pRg st="9" end="9"/>
                                            </p:txEl>
                                          </p:spTgt>
                                        </p:tgtEl>
                                        <p:attrNameLst>
                                          <p:attrName>style.visibility</p:attrName>
                                        </p:attrNameLst>
                                      </p:cBhvr>
                                      <p:to>
                                        <p:strVal val="visible"/>
                                      </p:to>
                                    </p:set>
                                    <p:animEffect transition="in" filter="fade">
                                      <p:cBhvr>
                                        <p:cTn id="32"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404723" cy="1400530"/>
          </a:xfrm>
        </p:spPr>
        <p:txBody>
          <a:bodyPr/>
          <a:lstStyle/>
          <a:p>
            <a:r>
              <a:rPr lang="en-US" dirty="0" smtClean="0">
                <a:solidFill>
                  <a:schemeClr val="tx1"/>
                </a:solidFill>
                <a:latin typeface="Arial Rounded MT Bold" panose="020F0704030504030204" pitchFamily="34" charset="0"/>
              </a:rPr>
              <a:t>Introduction</a:t>
            </a:r>
            <a:endParaRPr lang="en-IN" dirty="0">
              <a:solidFill>
                <a:schemeClr val="tx1"/>
              </a:solidFill>
              <a:latin typeface="Arial Rounded MT Bold" panose="020F0704030504030204" pitchFamily="34" charset="0"/>
            </a:endParaRPr>
          </a:p>
        </p:txBody>
      </p:sp>
      <p:sp>
        <p:nvSpPr>
          <p:cNvPr id="8" name="Content Placeholder 7"/>
          <p:cNvSpPr>
            <a:spLocks noGrp="1"/>
          </p:cNvSpPr>
          <p:nvPr>
            <p:ph idx="1"/>
          </p:nvPr>
        </p:nvSpPr>
        <p:spPr>
          <a:xfrm>
            <a:off x="1103312" y="1214651"/>
            <a:ext cx="10824831" cy="5643349"/>
          </a:xfrm>
        </p:spPr>
        <p:txBody>
          <a:bodyPr>
            <a:normAutofit fontScale="92500" lnSpcReduction="10000"/>
          </a:bodyPr>
          <a:lstStyle/>
          <a:p>
            <a:pPr algn="just">
              <a:buClr>
                <a:schemeClr val="bg1"/>
              </a:buClr>
              <a:buSzPct val="90000"/>
              <a:buFont typeface="Wingdings" panose="05000000000000000000" pitchFamily="2" charset="2"/>
              <a:buChar char="Ø"/>
            </a:pPr>
            <a:r>
              <a:rPr lang="en-US" sz="1800" dirty="0"/>
              <a:t>The main objective of this project is to provide the hand free access to the library portal through web interface. This project of “ONLINE LIBRARY </a:t>
            </a:r>
            <a:r>
              <a:rPr lang="en-US" sz="1800" dirty="0" smtClean="0"/>
              <a:t>MANAGEMENT </a:t>
            </a:r>
            <a:r>
              <a:rPr lang="en-US" sz="1800" dirty="0"/>
              <a:t>SYSTEM” gives us the complete </a:t>
            </a:r>
            <a:r>
              <a:rPr lang="en-US" sz="1800" dirty="0" smtClean="0"/>
              <a:t>information </a:t>
            </a:r>
            <a:r>
              <a:rPr lang="en-US" sz="1800" dirty="0"/>
              <a:t>about </a:t>
            </a:r>
            <a:r>
              <a:rPr lang="en-US" sz="1800" dirty="0" smtClean="0"/>
              <a:t>the library.</a:t>
            </a:r>
          </a:p>
          <a:p>
            <a:pPr algn="just">
              <a:buClr>
                <a:schemeClr val="bg1"/>
              </a:buClr>
              <a:buSzPct val="90000"/>
              <a:buFont typeface="Wingdings" panose="05000000000000000000" pitchFamily="2" charset="2"/>
              <a:buChar char="Ø"/>
            </a:pPr>
            <a:r>
              <a:rPr lang="en-US" sz="1800" dirty="0" smtClean="0"/>
              <a:t>   </a:t>
            </a:r>
            <a:r>
              <a:rPr lang="en-US" sz="1800" dirty="0"/>
              <a:t>We can enter the new books and retrieve the details of books available in the website. Everyone can read books, which are available in the library. Throughout the project the focus has been read books using our website like story books, educational books, </a:t>
            </a:r>
            <a:r>
              <a:rPr lang="en-US" sz="1800" dirty="0" smtClean="0"/>
              <a:t>novels etc. and </a:t>
            </a:r>
            <a:r>
              <a:rPr lang="en-US" sz="1800" dirty="0"/>
              <a:t>editions of their respected volumes in an easy and intelligible manner</a:t>
            </a:r>
            <a:r>
              <a:rPr lang="en-US" sz="1800" dirty="0" smtClean="0"/>
              <a:t>.</a:t>
            </a:r>
          </a:p>
          <a:p>
            <a:pPr algn="just">
              <a:buClr>
                <a:schemeClr val="bg1"/>
              </a:buClr>
              <a:buSzPct val="90000"/>
              <a:buFont typeface="Wingdings" panose="05000000000000000000" pitchFamily="2" charset="2"/>
              <a:buChar char="Ø"/>
            </a:pPr>
            <a:r>
              <a:rPr lang="en-US" sz="1800" dirty="0" smtClean="0"/>
              <a:t> </a:t>
            </a:r>
            <a:r>
              <a:rPr lang="en-US" sz="1800" dirty="0"/>
              <a:t>The project is very useful for those who want to know about online Library System. During the past recent years, there has been tremendous development reaming the concept of digital libraries-a knowledge base that can be stored and retrieved through on-line networks. Digital libraries are the most complex form of information systems that support digital document preservation, distributed database management, hypertext, filtering, information retrieval and selective dissemination of information. </a:t>
            </a:r>
            <a:endParaRPr lang="en-US" sz="1800" dirty="0" smtClean="0"/>
          </a:p>
          <a:p>
            <a:pPr algn="just">
              <a:buClr>
                <a:schemeClr val="bg1"/>
              </a:buClr>
              <a:buSzPct val="90000"/>
              <a:buFont typeface="Wingdings" panose="05000000000000000000" pitchFamily="2" charset="2"/>
              <a:buChar char="Ø"/>
            </a:pPr>
            <a:r>
              <a:rPr lang="en-US" sz="1800" dirty="0" smtClean="0"/>
              <a:t>This </a:t>
            </a:r>
            <a:r>
              <a:rPr lang="en-US" sz="1800" dirty="0"/>
              <a:t>has really overcome geographical barrier offering wide range of academic, research and cultural resources with multimedia effects which can be accessed around the world over the distributed networks. </a:t>
            </a:r>
            <a:endParaRPr lang="en-US" sz="1800" dirty="0" smtClean="0"/>
          </a:p>
          <a:p>
            <a:pPr algn="just">
              <a:buClr>
                <a:schemeClr val="bg1"/>
              </a:buClr>
              <a:buSzPct val="90000"/>
              <a:buFont typeface="Wingdings" panose="05000000000000000000" pitchFamily="2" charset="2"/>
              <a:buChar char="Ø"/>
            </a:pPr>
            <a:r>
              <a:rPr lang="en-US" sz="1800" dirty="0" smtClean="0"/>
              <a:t>The </a:t>
            </a:r>
            <a:r>
              <a:rPr lang="en-US" sz="1800" dirty="0"/>
              <a:t>paper examines the concept of Digital library, the technology that has enabled its emergence &amp; architecture of digital library system. It also highlights the digital library projects undertaken in USA, UK and India. Here the authors explored the unique feature of digital library and possible challenges ahead for library and information professionals in the digital environment. </a:t>
            </a:r>
            <a:endParaRPr lang="en-IN" sz="1800" dirty="0"/>
          </a:p>
          <a:p>
            <a:pPr algn="just">
              <a:buClr>
                <a:schemeClr val="bg1"/>
              </a:buClr>
              <a:buSzPct val="90000"/>
              <a:buFont typeface="Wingdings" panose="05000000000000000000" pitchFamily="2" charset="2"/>
              <a:buChar char="Ø"/>
            </a:pPr>
            <a:endParaRPr lang="en-IN" sz="1800" dirty="0"/>
          </a:p>
        </p:txBody>
      </p:sp>
    </p:spTree>
    <p:extLst>
      <p:ext uri="{BB962C8B-B14F-4D97-AF65-F5344CB8AC3E}">
        <p14:creationId xmlns:p14="http://schemas.microsoft.com/office/powerpoint/2010/main" val="725054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00" y="0"/>
            <a:ext cx="9404723" cy="1400530"/>
          </a:xfrm>
        </p:spPr>
        <p:txBody>
          <a:bodyPr/>
          <a:lstStyle/>
          <a:p>
            <a:r>
              <a:rPr lang="en-US" b="1" dirty="0" smtClean="0">
                <a:latin typeface="Arial Rounded MT Bold" panose="020F0704030504030204" pitchFamily="34" charset="0"/>
              </a:rPr>
              <a:t>Background Study</a:t>
            </a:r>
            <a:endParaRPr lang="en-IN" b="1" dirty="0">
              <a:latin typeface="Arial Rounded MT Bold" panose="020F0704030504030204" pitchFamily="34" charset="0"/>
            </a:endParaRPr>
          </a:p>
        </p:txBody>
      </p:sp>
      <p:sp>
        <p:nvSpPr>
          <p:cNvPr id="3" name="Content Placeholder 2"/>
          <p:cNvSpPr>
            <a:spLocks noGrp="1"/>
          </p:cNvSpPr>
          <p:nvPr>
            <p:ph idx="1"/>
          </p:nvPr>
        </p:nvSpPr>
        <p:spPr>
          <a:xfrm>
            <a:off x="1103312" y="1105469"/>
            <a:ext cx="10729297" cy="5609229"/>
          </a:xfrm>
        </p:spPr>
        <p:txBody>
          <a:bodyPr>
            <a:normAutofit fontScale="92500" lnSpcReduction="10000"/>
          </a:bodyPr>
          <a:lstStyle/>
          <a:p>
            <a:pPr>
              <a:buClr>
                <a:schemeClr val="bg1"/>
              </a:buClr>
              <a:buFont typeface="Wingdings" panose="05000000000000000000" pitchFamily="2" charset="2"/>
              <a:buChar char="Ø"/>
            </a:pPr>
            <a:r>
              <a:rPr lang="en-US" dirty="0" smtClean="0"/>
              <a:t> </a:t>
            </a:r>
            <a:r>
              <a:rPr lang="en-US" dirty="0"/>
              <a:t>The purpose of Library system is to provide a medium for the library </a:t>
            </a:r>
            <a:r>
              <a:rPr lang="en-US" dirty="0" smtClean="0"/>
              <a:t>to computerize </a:t>
            </a:r>
            <a:r>
              <a:rPr lang="en-US" dirty="0"/>
              <a:t>their entire functioning and would contribute a s a first step </a:t>
            </a:r>
            <a:r>
              <a:rPr lang="en-US" dirty="0" smtClean="0"/>
              <a:t>in digitalizing </a:t>
            </a:r>
            <a:r>
              <a:rPr lang="en-US" dirty="0"/>
              <a:t>their library. As till now in every library, they had their entire records on paper which again required maintenance and the problem of </a:t>
            </a:r>
            <a:endParaRPr lang="en-IN" dirty="0"/>
          </a:p>
          <a:p>
            <a:pPr>
              <a:buClr>
                <a:schemeClr val="bg1"/>
              </a:buClr>
              <a:buFont typeface="Wingdings" panose="05000000000000000000" pitchFamily="2" charset="2"/>
              <a:buChar char="Ø"/>
            </a:pPr>
            <a:r>
              <a:rPr lang="en-US" dirty="0" smtClean="0"/>
              <a:t>Finding relevant information proved </a:t>
            </a:r>
            <a:r>
              <a:rPr lang="en-US" dirty="0"/>
              <a:t>to </a:t>
            </a:r>
            <a:r>
              <a:rPr lang="en-US" dirty="0" smtClean="0"/>
              <a:t>be </a:t>
            </a:r>
            <a:r>
              <a:rPr lang="en-US" dirty="0"/>
              <a:t>a </a:t>
            </a:r>
            <a:r>
              <a:rPr lang="en-US" dirty="0" smtClean="0"/>
              <a:t>herculean task. Even if </a:t>
            </a:r>
            <a:r>
              <a:rPr lang="en-US" dirty="0"/>
              <a:t>t he </a:t>
            </a:r>
            <a:r>
              <a:rPr lang="en-US" dirty="0" smtClean="0"/>
              <a:t>required information </a:t>
            </a:r>
            <a:r>
              <a:rPr lang="en-US" dirty="0"/>
              <a:t>was found it was usually at cost of much valuable </a:t>
            </a:r>
            <a:endParaRPr lang="en-IN" dirty="0"/>
          </a:p>
          <a:p>
            <a:pPr>
              <a:buClr>
                <a:schemeClr val="bg1"/>
              </a:buClr>
              <a:buFont typeface="Wingdings" panose="05000000000000000000" pitchFamily="2" charset="2"/>
              <a:buChar char="Ø"/>
            </a:pPr>
            <a:r>
              <a:rPr lang="en-US" dirty="0"/>
              <a:t>time. </a:t>
            </a:r>
            <a:r>
              <a:rPr lang="en-US" dirty="0" smtClean="0"/>
              <a:t>Library System would not only simplify this process but also speed up the </a:t>
            </a:r>
            <a:r>
              <a:rPr lang="en-US" dirty="0" err="1" smtClean="0"/>
              <a:t>entie</a:t>
            </a:r>
            <a:r>
              <a:rPr lang="en-US" dirty="0" smtClean="0"/>
              <a:t> functioning </a:t>
            </a:r>
            <a:r>
              <a:rPr lang="en-US" dirty="0"/>
              <a:t>of the library. "t will also contribute towards increasing the efficiency of the library as a whole, right from the data entry to maintaining the historical records. The measure purpose is to provide user or the library members the opportunity to not only search through the books but to reserve books that are issued by other users and also request newer books. </a:t>
            </a:r>
            <a:endParaRPr lang="en-IN" dirty="0"/>
          </a:p>
          <a:p>
            <a:pPr>
              <a:buClr>
                <a:schemeClr val="bg1"/>
              </a:buClr>
              <a:buFont typeface="Wingdings" panose="05000000000000000000" pitchFamily="2" charset="2"/>
              <a:buChar char="Ø"/>
            </a:pPr>
            <a:endParaRPr lang="en-IN" dirty="0"/>
          </a:p>
          <a:p>
            <a:pPr>
              <a:buClr>
                <a:schemeClr val="bg1"/>
              </a:buClr>
              <a:buFont typeface="Wingdings" panose="05000000000000000000" pitchFamily="2" charset="2"/>
              <a:buChar char="Ø"/>
            </a:pPr>
            <a:r>
              <a:rPr lang="en-US" dirty="0" smtClean="0"/>
              <a:t>Library System is designed to help users maintain and organize the library. This will help the library management to make their work easier and faster. This system will be designed to help the librarian identify a book that the students or teachers want to borrow; this will also help the librarian to easily identify the unreturned books. The basic operation in a library system is adding new member, new books, and update new information, searching books, members and faculty to borrow and returned books.  </a:t>
            </a:r>
            <a:endParaRPr lang="en-IN" dirty="0"/>
          </a:p>
        </p:txBody>
      </p:sp>
    </p:spTree>
    <p:extLst>
      <p:ext uri="{BB962C8B-B14F-4D97-AF65-F5344CB8AC3E}">
        <p14:creationId xmlns:p14="http://schemas.microsoft.com/office/powerpoint/2010/main" val="548317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8D16FC4-0227-FF16-D407-3D56537BC479}"/>
              </a:ext>
            </a:extLst>
          </p:cNvPr>
          <p:cNvSpPr txBox="1">
            <a:spLocks noGrp="1"/>
          </p:cNvSpPr>
          <p:nvPr>
            <p:ph type="title"/>
          </p:nvPr>
        </p:nvSpPr>
        <p:spPr>
          <a:xfrm>
            <a:off x="646111" y="452718"/>
            <a:ext cx="940472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cap="all" dirty="0">
                <a:solidFill>
                  <a:schemeClr val="tx1"/>
                </a:solidFill>
                <a:latin typeface="Arial Rounded MT Bold" panose="020F0704030504030204" pitchFamily="34" charset="0"/>
              </a:rPr>
              <a:t>HOW IT DIFFERS FROM EXISTING SYSTEM ?</a:t>
            </a:r>
            <a:r>
              <a:rPr lang="en-US" sz="3200" dirty="0">
                <a:solidFill>
                  <a:schemeClr val="tx1"/>
                </a:solidFill>
                <a:latin typeface="Arial Rounded MT Bold" panose="020F0704030504030204" pitchFamily="34" charset="0"/>
              </a:rPr>
              <a:t>​</a:t>
            </a:r>
            <a:endParaRPr lang="en-US" dirty="0">
              <a:solidFill>
                <a:schemeClr val="tx1"/>
              </a:solidFill>
              <a:latin typeface="Arial Rounded MT Bold" panose="020F0704030504030204" pitchFamily="34" charset="0"/>
            </a:endParaRPr>
          </a:p>
        </p:txBody>
      </p:sp>
      <p:sp>
        <p:nvSpPr>
          <p:cNvPr id="5" name="Text Placeholder 4"/>
          <p:cNvSpPr>
            <a:spLocks noGrp="1"/>
          </p:cNvSpPr>
          <p:nvPr>
            <p:ph type="body" idx="1"/>
          </p:nvPr>
        </p:nvSpPr>
        <p:spPr>
          <a:xfrm>
            <a:off x="1103313" y="1091315"/>
            <a:ext cx="4396338" cy="576262"/>
          </a:xfrm>
        </p:spPr>
        <p:txBody>
          <a:bodyPr/>
          <a:lstStyle/>
          <a:p>
            <a:r>
              <a:rPr lang="en-US" b="1" u="sng" dirty="0">
                <a:solidFill>
                  <a:schemeClr val="tx1"/>
                </a:solidFill>
              </a:rPr>
              <a:t>Existing system</a:t>
            </a:r>
          </a:p>
        </p:txBody>
      </p:sp>
      <p:sp>
        <p:nvSpPr>
          <p:cNvPr id="6" name="Content Placeholder 5"/>
          <p:cNvSpPr>
            <a:spLocks noGrp="1"/>
          </p:cNvSpPr>
          <p:nvPr>
            <p:ph sz="half" idx="2"/>
          </p:nvPr>
        </p:nvSpPr>
        <p:spPr>
          <a:xfrm>
            <a:off x="1103313" y="1686329"/>
            <a:ext cx="4396339" cy="4905540"/>
          </a:xfrm>
        </p:spPr>
        <p:txBody>
          <a:bodyPr>
            <a:normAutofit lnSpcReduction="10000"/>
          </a:bodyPr>
          <a:lstStyle/>
          <a:p>
            <a:pPr algn="just">
              <a:buClr>
                <a:schemeClr val="bg1"/>
              </a:buClr>
              <a:buFont typeface="Wingdings" panose="05000000000000000000" pitchFamily="2" charset="2"/>
              <a:buChar char="Ø"/>
            </a:pPr>
            <a:r>
              <a:rPr lang="en-IN" b="1" dirty="0">
                <a:latin typeface="+mn-lt"/>
              </a:rPr>
              <a:t>The existing system is not providing secure registration and profile management of all users properly. </a:t>
            </a:r>
            <a:r>
              <a:rPr lang="en-US" b="1" dirty="0">
                <a:latin typeface="+mn-lt"/>
              </a:rPr>
              <a:t>​</a:t>
            </a:r>
          </a:p>
          <a:p>
            <a:pPr algn="just">
              <a:buClr>
                <a:schemeClr val="bg1"/>
              </a:buClr>
              <a:buFont typeface="Wingdings" panose="05000000000000000000" pitchFamily="2" charset="2"/>
              <a:buChar char="Ø"/>
            </a:pPr>
            <a:endParaRPr lang="en-US" b="1" dirty="0">
              <a:latin typeface="+mn-lt"/>
            </a:endParaRPr>
          </a:p>
          <a:p>
            <a:pPr algn="just">
              <a:buClr>
                <a:schemeClr val="bg1"/>
              </a:buClr>
              <a:buFont typeface="Wingdings" panose="05000000000000000000" pitchFamily="2" charset="2"/>
              <a:buChar char="Ø"/>
            </a:pPr>
            <a:r>
              <a:rPr lang="en-IN" b="1" dirty="0">
                <a:latin typeface="+mn-lt"/>
              </a:rPr>
              <a:t> This system is not providing on-line help. This system doesn’t provide tracking of users activities and their progress.</a:t>
            </a:r>
            <a:r>
              <a:rPr lang="en-US" b="1" dirty="0">
                <a:latin typeface="+mn-lt"/>
              </a:rPr>
              <a:t>​</a:t>
            </a:r>
          </a:p>
          <a:p>
            <a:pPr algn="just">
              <a:buClr>
                <a:schemeClr val="bg1"/>
              </a:buClr>
              <a:buFont typeface="Wingdings" panose="05000000000000000000" pitchFamily="2" charset="2"/>
              <a:buChar char="Ø"/>
            </a:pPr>
            <a:endParaRPr lang="en-US" b="1" dirty="0">
              <a:latin typeface="+mn-lt"/>
            </a:endParaRPr>
          </a:p>
          <a:p>
            <a:pPr algn="just">
              <a:buClr>
                <a:schemeClr val="bg1"/>
              </a:buClr>
              <a:buFont typeface="Wingdings" panose="05000000000000000000" pitchFamily="2" charset="2"/>
              <a:buChar char="Ø"/>
            </a:pPr>
            <a:r>
              <a:rPr lang="en-IN" b="1" dirty="0">
                <a:latin typeface="+mn-lt"/>
              </a:rPr>
              <a:t> This manual system gives us very less security for saving data and some data may be lost due to mismanagement . This system is not </a:t>
            </a:r>
            <a:r>
              <a:rPr lang="en-IN" b="1" dirty="0" smtClean="0">
                <a:latin typeface="+mn-lt"/>
              </a:rPr>
              <a:t>providing online library </a:t>
            </a:r>
            <a:r>
              <a:rPr lang="en-IN" b="1" dirty="0">
                <a:latin typeface="+mn-lt"/>
              </a:rPr>
              <a:t>management through internet. </a:t>
            </a:r>
            <a:r>
              <a:rPr lang="en-US" b="1" dirty="0">
                <a:latin typeface="+mn-lt"/>
              </a:rPr>
              <a:t>​</a:t>
            </a:r>
          </a:p>
          <a:p>
            <a:pPr algn="just">
              <a:buClr>
                <a:schemeClr val="bg1"/>
              </a:buClr>
              <a:buFont typeface="Wingdings" panose="05000000000000000000" pitchFamily="2" charset="2"/>
              <a:buChar char="Ø"/>
            </a:pPr>
            <a:endParaRPr lang="en-IN" b="1" dirty="0">
              <a:latin typeface="+mn-lt"/>
            </a:endParaRPr>
          </a:p>
        </p:txBody>
      </p:sp>
      <p:sp>
        <p:nvSpPr>
          <p:cNvPr id="9" name="Text Placeholder 6">
            <a:extLst>
              <a:ext uri="{FF2B5EF4-FFF2-40B4-BE49-F238E27FC236}">
                <a16:creationId xmlns="" xmlns:a16="http://schemas.microsoft.com/office/drawing/2014/main" id="{E9B78494-7868-3317-5C32-8680C6D6389B}"/>
              </a:ext>
            </a:extLst>
          </p:cNvPr>
          <p:cNvSpPr>
            <a:spLocks noGrp="1"/>
          </p:cNvSpPr>
          <p:nvPr>
            <p:ph type="body" sz="quarter" idx="3"/>
          </p:nvPr>
        </p:nvSpPr>
        <p:spPr>
          <a:xfrm>
            <a:off x="5654495" y="1088467"/>
            <a:ext cx="4396339" cy="57626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b="1" u="sng" dirty="0"/>
              <a:t>Propose System</a:t>
            </a:r>
            <a:endParaRPr lang="en-IN" b="1" u="sng" dirty="0">
              <a:cs typeface="Arial"/>
            </a:endParaRPr>
          </a:p>
        </p:txBody>
      </p:sp>
      <p:sp>
        <p:nvSpPr>
          <p:cNvPr id="2" name="Content Placeholder 1"/>
          <p:cNvSpPr>
            <a:spLocks noGrp="1"/>
          </p:cNvSpPr>
          <p:nvPr>
            <p:ph sz="quarter" idx="4"/>
          </p:nvPr>
        </p:nvSpPr>
        <p:spPr/>
        <p:txBody>
          <a:bodyPr/>
          <a:lstStyle/>
          <a:p>
            <a:endParaRPr lang="en-IN"/>
          </a:p>
        </p:txBody>
      </p:sp>
    </p:spTree>
    <p:extLst>
      <p:ext uri="{BB962C8B-B14F-4D97-AF65-F5344CB8AC3E}">
        <p14:creationId xmlns:p14="http://schemas.microsoft.com/office/powerpoint/2010/main" val="3075769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22" y="71139"/>
            <a:ext cx="9404723" cy="1400530"/>
          </a:xfrm>
        </p:spPr>
        <p:txBody>
          <a:bodyPr/>
          <a:lstStyle/>
          <a:p>
            <a:r>
              <a:rPr lang="en-US" b="1" dirty="0" smtClean="0">
                <a:latin typeface="Arial Rounded MT Bold" panose="020F0704030504030204" pitchFamily="34" charset="0"/>
              </a:rPr>
              <a:t>Block Diagram</a:t>
            </a:r>
            <a:endParaRPr lang="en-IN" b="1" dirty="0">
              <a:latin typeface="Arial Rounded MT Bold" panose="020F0704030504030204" pitchFamily="34" charset="0"/>
            </a:endParaRPr>
          </a:p>
        </p:txBody>
      </p:sp>
      <p:sp>
        <p:nvSpPr>
          <p:cNvPr id="3" name="Content Placeholder 2"/>
          <p:cNvSpPr>
            <a:spLocks noGrp="1"/>
          </p:cNvSpPr>
          <p:nvPr>
            <p:ph idx="1"/>
          </p:nvPr>
        </p:nvSpPr>
        <p:spPr>
          <a:xfrm>
            <a:off x="0" y="452718"/>
            <a:ext cx="12050973" cy="6876130"/>
          </a:xfrm>
        </p:spPr>
        <p:txBody>
          <a:bodyPr/>
          <a:lstStyle/>
          <a:p>
            <a:pPr marL="0" indent="0">
              <a:buNone/>
            </a:pPr>
            <a:r>
              <a:rPr lang="en-US" dirty="0"/>
              <a:t>.</a:t>
            </a:r>
            <a:endParaRPr lang="en-IN" dirty="0"/>
          </a:p>
        </p:txBody>
      </p:sp>
      <p:grpSp>
        <p:nvGrpSpPr>
          <p:cNvPr id="4" name="Group 3"/>
          <p:cNvGrpSpPr>
            <a:grpSpLocks/>
          </p:cNvGrpSpPr>
          <p:nvPr/>
        </p:nvGrpSpPr>
        <p:grpSpPr>
          <a:xfrm>
            <a:off x="1774208" y="1023583"/>
            <a:ext cx="8502555" cy="5459103"/>
            <a:chOff x="0" y="0"/>
            <a:chExt cx="5738445" cy="4330868"/>
          </a:xfrm>
        </p:grpSpPr>
        <p:sp>
          <p:nvSpPr>
            <p:cNvPr id="5" name="Rectangle 4"/>
            <p:cNvSpPr/>
            <p:nvPr/>
          </p:nvSpPr>
          <p:spPr>
            <a:xfrm>
              <a:off x="0" y="650748"/>
              <a:ext cx="42144" cy="18993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6" name="Rectangle 5"/>
            <p:cNvSpPr/>
            <p:nvPr/>
          </p:nvSpPr>
          <p:spPr>
            <a:xfrm>
              <a:off x="0" y="937513"/>
              <a:ext cx="5232162" cy="18993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7" name="Rectangle 6"/>
            <p:cNvSpPr/>
            <p:nvPr/>
          </p:nvSpPr>
          <p:spPr>
            <a:xfrm>
              <a:off x="3945586" y="937513"/>
              <a:ext cx="543393" cy="18993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8" name="Rectangle 7"/>
            <p:cNvSpPr/>
            <p:nvPr/>
          </p:nvSpPr>
          <p:spPr>
            <a:xfrm>
              <a:off x="4357447" y="937513"/>
              <a:ext cx="42143" cy="18993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9" name="Rectangle 8"/>
            <p:cNvSpPr/>
            <p:nvPr/>
          </p:nvSpPr>
          <p:spPr>
            <a:xfrm>
              <a:off x="1829384" y="3980318"/>
              <a:ext cx="112044" cy="345012"/>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2000" b="1">
                  <a:solidFill>
                    <a:srgbClr val="000000"/>
                  </a:solidFill>
                  <a:effectLst/>
                  <a:latin typeface="Arial" panose="020B0604020202020204" pitchFamily="34" charset="0"/>
                  <a:ea typeface="Arial" panose="020B060402020202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 name="Rectangle 9"/>
            <p:cNvSpPr/>
            <p:nvPr/>
          </p:nvSpPr>
          <p:spPr>
            <a:xfrm>
              <a:off x="2580447" y="34849"/>
              <a:ext cx="590474" cy="276647"/>
            </a:xfrm>
            <a:prstGeom prst="rect">
              <a:avLst/>
            </a:prstGeom>
            <a:solidFill>
              <a:srgbClr val="00B050"/>
            </a:solidFill>
            <a:ln>
              <a:noFill/>
            </a:ln>
          </p:spPr>
          <p:txBody>
            <a:bodyPr vert="horz" lIns="0" tIns="0" rIns="0" bIns="0">
              <a:prstTxWarp prst="textNoShape">
                <a:avLst/>
              </a:prstTxWarp>
              <a:noAutofit/>
            </a:bodyPr>
            <a:lstStyle/>
            <a:p>
              <a:pPr>
                <a:lnSpc>
                  <a:spcPct val="107000"/>
                </a:lnSpc>
                <a:spcAft>
                  <a:spcPts val="800"/>
                </a:spcAft>
              </a:pPr>
              <a:r>
                <a:rPr lang="en-US" sz="1600" b="1" dirty="0">
                  <a:solidFill>
                    <a:srgbClr val="0D0D0D"/>
                  </a:solidFill>
                  <a:effectLst/>
                  <a:latin typeface="Calibri" panose="020F0502020204030204" pitchFamily="34" charset="0"/>
                  <a:ea typeface="Calibri" panose="020F0502020204030204" pitchFamily="34" charset="0"/>
                </a:rPr>
                <a:t>USER</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1" name="Rectangle 10"/>
            <p:cNvSpPr/>
            <p:nvPr/>
          </p:nvSpPr>
          <p:spPr>
            <a:xfrm>
              <a:off x="3067507" y="44958"/>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D0D0D"/>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2" name="Freeform 11"/>
            <p:cNvSpPr/>
            <p:nvPr/>
          </p:nvSpPr>
          <p:spPr>
            <a:xfrm>
              <a:off x="2552141" y="0"/>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13" name="Freeform 12"/>
            <p:cNvSpPr/>
            <p:nvPr/>
          </p:nvSpPr>
          <p:spPr>
            <a:xfrm>
              <a:off x="2558237" y="0"/>
              <a:ext cx="616001" cy="9144"/>
            </a:xfrm>
            <a:custGeom>
              <a:avLst/>
              <a:gdLst/>
              <a:ahLst/>
              <a:cxnLst/>
              <a:rect l="l" t="t" r="r" b="b"/>
              <a:pathLst>
                <a:path w="616001" h="9144">
                  <a:moveTo>
                    <a:pt x="0" y="0"/>
                  </a:moveTo>
                  <a:lnTo>
                    <a:pt x="616001" y="0"/>
                  </a:lnTo>
                  <a:lnTo>
                    <a:pt x="616001"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14" name="Freeform 13"/>
            <p:cNvSpPr/>
            <p:nvPr/>
          </p:nvSpPr>
          <p:spPr>
            <a:xfrm>
              <a:off x="3174187" y="0"/>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15" name="Freeform 14"/>
            <p:cNvSpPr/>
            <p:nvPr/>
          </p:nvSpPr>
          <p:spPr>
            <a:xfrm>
              <a:off x="2552141" y="6096"/>
              <a:ext cx="9144" cy="316992"/>
            </a:xfrm>
            <a:custGeom>
              <a:avLst/>
              <a:gdLst/>
              <a:ahLst/>
              <a:cxnLst/>
              <a:rect l="l" t="t" r="r" b="b"/>
              <a:pathLst>
                <a:path w="9144" h="316992">
                  <a:moveTo>
                    <a:pt x="0" y="0"/>
                  </a:moveTo>
                  <a:lnTo>
                    <a:pt x="9144" y="0"/>
                  </a:lnTo>
                  <a:lnTo>
                    <a:pt x="9144" y="316992"/>
                  </a:lnTo>
                  <a:lnTo>
                    <a:pt x="0" y="316992"/>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16" name="Freeform 15"/>
            <p:cNvSpPr/>
            <p:nvPr/>
          </p:nvSpPr>
          <p:spPr>
            <a:xfrm>
              <a:off x="2552141" y="323088"/>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17" name="Freeform 16"/>
            <p:cNvSpPr/>
            <p:nvPr/>
          </p:nvSpPr>
          <p:spPr>
            <a:xfrm>
              <a:off x="2558237" y="323088"/>
              <a:ext cx="616001" cy="9144"/>
            </a:xfrm>
            <a:custGeom>
              <a:avLst/>
              <a:gdLst/>
              <a:ahLst/>
              <a:cxnLst/>
              <a:rect l="l" t="t" r="r" b="b"/>
              <a:pathLst>
                <a:path w="616001" h="9144">
                  <a:moveTo>
                    <a:pt x="0" y="0"/>
                  </a:moveTo>
                  <a:lnTo>
                    <a:pt x="616001" y="0"/>
                  </a:lnTo>
                  <a:lnTo>
                    <a:pt x="616001"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18" name="Freeform 17"/>
            <p:cNvSpPr/>
            <p:nvPr/>
          </p:nvSpPr>
          <p:spPr>
            <a:xfrm>
              <a:off x="3174187" y="6096"/>
              <a:ext cx="9144" cy="316992"/>
            </a:xfrm>
            <a:custGeom>
              <a:avLst/>
              <a:gdLst/>
              <a:ahLst/>
              <a:cxnLst/>
              <a:rect l="l" t="t" r="r" b="b"/>
              <a:pathLst>
                <a:path w="9144" h="316992">
                  <a:moveTo>
                    <a:pt x="0" y="0"/>
                  </a:moveTo>
                  <a:lnTo>
                    <a:pt x="9144" y="0"/>
                  </a:lnTo>
                  <a:lnTo>
                    <a:pt x="9144" y="316992"/>
                  </a:lnTo>
                  <a:lnTo>
                    <a:pt x="0" y="316992"/>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19" name="Freeform 18"/>
            <p:cNvSpPr/>
            <p:nvPr/>
          </p:nvSpPr>
          <p:spPr>
            <a:xfrm>
              <a:off x="3174187" y="323088"/>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20" name="Rectangle 19"/>
            <p:cNvSpPr/>
            <p:nvPr/>
          </p:nvSpPr>
          <p:spPr>
            <a:xfrm>
              <a:off x="2741371" y="593598"/>
              <a:ext cx="335338"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OR</a:t>
              </a:r>
              <a:endParaRPr lang="en-IN" sz="1100">
                <a:solidFill>
                  <a:srgbClr val="000000"/>
                </a:solidFill>
                <a:effectLst/>
                <a:latin typeface="Calibri" panose="020F0502020204030204" pitchFamily="34" charset="0"/>
                <a:ea typeface="Calibri" panose="020F0502020204030204" pitchFamily="34" charset="0"/>
              </a:endParaRPr>
            </a:p>
          </p:txBody>
        </p:sp>
        <p:sp>
          <p:nvSpPr>
            <p:cNvPr id="21" name="Rectangle 20"/>
            <p:cNvSpPr/>
            <p:nvPr/>
          </p:nvSpPr>
          <p:spPr>
            <a:xfrm>
              <a:off x="2994355" y="593598"/>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1238072" y="715518"/>
              <a:ext cx="934329"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SIGN UP</a:t>
              </a:r>
              <a:endParaRPr lang="en-IN" sz="1100">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1939493" y="715518"/>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4" name="Rectangle 23"/>
            <p:cNvSpPr/>
            <p:nvPr/>
          </p:nvSpPr>
          <p:spPr>
            <a:xfrm>
              <a:off x="3768801" y="706374"/>
              <a:ext cx="778970"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LOG IN</a:t>
              </a:r>
              <a:endParaRPr lang="en-IN" sz="110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4351350" y="706374"/>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6" name="Rectangle 25"/>
            <p:cNvSpPr/>
            <p:nvPr/>
          </p:nvSpPr>
          <p:spPr>
            <a:xfrm>
              <a:off x="2240910" y="1305647"/>
              <a:ext cx="1251711" cy="276647"/>
            </a:xfrm>
            <a:prstGeom prst="rect">
              <a:avLst/>
            </a:prstGeom>
            <a:solidFill>
              <a:srgbClr val="FFFF00"/>
            </a:solidFill>
            <a:ln>
              <a:noFill/>
            </a:ln>
          </p:spPr>
          <p:txBody>
            <a:bodyPr vert="horz" lIns="0" tIns="0" rIns="0" bIns="0">
              <a:prstTxWarp prst="textNoShape">
                <a:avLst/>
              </a:prstTxWarp>
              <a:noAutofit/>
            </a:bodyPr>
            <a:lstStyle/>
            <a:p>
              <a:pPr>
                <a:lnSpc>
                  <a:spcPct val="107000"/>
                </a:lnSpc>
                <a:spcAft>
                  <a:spcPts val="800"/>
                </a:spcAft>
              </a:pPr>
              <a:r>
                <a:rPr lang="en-US" sz="1600" b="1" dirty="0">
                  <a:solidFill>
                    <a:srgbClr val="000000"/>
                  </a:solidFill>
                  <a:effectLst/>
                  <a:latin typeface="Calibri" panose="020F0502020204030204" pitchFamily="34" charset="0"/>
                  <a:ea typeface="Calibri" panose="020F0502020204030204" pitchFamily="34" charset="0"/>
                </a:rPr>
                <a:t>HOME PAGE</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27" name="Rectangle 26"/>
            <p:cNvSpPr/>
            <p:nvPr/>
          </p:nvSpPr>
          <p:spPr>
            <a:xfrm>
              <a:off x="3335731" y="1316228"/>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8" name="Freeform 27"/>
            <p:cNvSpPr/>
            <p:nvPr/>
          </p:nvSpPr>
          <p:spPr>
            <a:xfrm>
              <a:off x="2235149" y="127127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29" name="Freeform 28"/>
            <p:cNvSpPr/>
            <p:nvPr/>
          </p:nvSpPr>
          <p:spPr>
            <a:xfrm>
              <a:off x="2241245" y="1271271"/>
              <a:ext cx="1253338" cy="9144"/>
            </a:xfrm>
            <a:custGeom>
              <a:avLst/>
              <a:gdLst/>
              <a:ahLst/>
              <a:cxnLst/>
              <a:rect l="l" t="t" r="r" b="b"/>
              <a:pathLst>
                <a:path w="1253338" h="9144">
                  <a:moveTo>
                    <a:pt x="0" y="0"/>
                  </a:moveTo>
                  <a:lnTo>
                    <a:pt x="1253338" y="0"/>
                  </a:lnTo>
                  <a:lnTo>
                    <a:pt x="1253338"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30" name="Freeform 29"/>
            <p:cNvSpPr/>
            <p:nvPr/>
          </p:nvSpPr>
          <p:spPr>
            <a:xfrm>
              <a:off x="3494481" y="127127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31" name="Freeform 30"/>
            <p:cNvSpPr/>
            <p:nvPr/>
          </p:nvSpPr>
          <p:spPr>
            <a:xfrm>
              <a:off x="2235149" y="1277366"/>
              <a:ext cx="9144" cy="320040"/>
            </a:xfrm>
            <a:custGeom>
              <a:avLst/>
              <a:gdLst/>
              <a:ahLst/>
              <a:cxnLst/>
              <a:rect l="l" t="t" r="r" b="b"/>
              <a:pathLst>
                <a:path w="9144" h="320040">
                  <a:moveTo>
                    <a:pt x="0" y="0"/>
                  </a:moveTo>
                  <a:lnTo>
                    <a:pt x="9144" y="0"/>
                  </a:lnTo>
                  <a:lnTo>
                    <a:pt x="9144" y="320040"/>
                  </a:lnTo>
                  <a:lnTo>
                    <a:pt x="0" y="320040"/>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32" name="Freeform 31"/>
            <p:cNvSpPr/>
            <p:nvPr/>
          </p:nvSpPr>
          <p:spPr>
            <a:xfrm>
              <a:off x="2235149" y="1597406"/>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33" name="Freeform 32"/>
            <p:cNvSpPr/>
            <p:nvPr/>
          </p:nvSpPr>
          <p:spPr>
            <a:xfrm>
              <a:off x="2241245" y="1597406"/>
              <a:ext cx="1253338" cy="9144"/>
            </a:xfrm>
            <a:custGeom>
              <a:avLst/>
              <a:gdLst/>
              <a:ahLst/>
              <a:cxnLst/>
              <a:rect l="l" t="t" r="r" b="b"/>
              <a:pathLst>
                <a:path w="1253338" h="9144">
                  <a:moveTo>
                    <a:pt x="0" y="0"/>
                  </a:moveTo>
                  <a:lnTo>
                    <a:pt x="1253338" y="0"/>
                  </a:lnTo>
                  <a:lnTo>
                    <a:pt x="1253338"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34" name="Freeform 33"/>
            <p:cNvSpPr/>
            <p:nvPr/>
          </p:nvSpPr>
          <p:spPr>
            <a:xfrm>
              <a:off x="3494481" y="1277366"/>
              <a:ext cx="9144" cy="320040"/>
            </a:xfrm>
            <a:custGeom>
              <a:avLst/>
              <a:gdLst/>
              <a:ahLst/>
              <a:cxnLst/>
              <a:rect l="l" t="t" r="r" b="b"/>
              <a:pathLst>
                <a:path w="9144" h="320040">
                  <a:moveTo>
                    <a:pt x="0" y="0"/>
                  </a:moveTo>
                  <a:lnTo>
                    <a:pt x="9144" y="0"/>
                  </a:lnTo>
                  <a:lnTo>
                    <a:pt x="9144" y="320040"/>
                  </a:lnTo>
                  <a:lnTo>
                    <a:pt x="0" y="320040"/>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35" name="Freeform 34"/>
            <p:cNvSpPr/>
            <p:nvPr/>
          </p:nvSpPr>
          <p:spPr>
            <a:xfrm>
              <a:off x="3494481" y="1597406"/>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36" name="Rectangle 35"/>
            <p:cNvSpPr/>
            <p:nvPr/>
          </p:nvSpPr>
          <p:spPr>
            <a:xfrm>
              <a:off x="2741371" y="1953641"/>
              <a:ext cx="335338"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OR</a:t>
              </a:r>
              <a:endParaRPr lang="en-IN" sz="1100">
                <a:solidFill>
                  <a:srgbClr val="000000"/>
                </a:solidFill>
                <a:effectLst/>
                <a:latin typeface="Calibri" panose="020F0502020204030204" pitchFamily="34" charset="0"/>
                <a:ea typeface="Calibri" panose="020F0502020204030204" pitchFamily="34" charset="0"/>
              </a:endParaRPr>
            </a:p>
          </p:txBody>
        </p:sp>
        <p:sp>
          <p:nvSpPr>
            <p:cNvPr id="37" name="Rectangle 36"/>
            <p:cNvSpPr/>
            <p:nvPr/>
          </p:nvSpPr>
          <p:spPr>
            <a:xfrm>
              <a:off x="2994355" y="1953641"/>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1171016" y="2093849"/>
              <a:ext cx="1611446"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SEARCH BOOK</a:t>
              </a:r>
              <a:endParaRPr lang="en-IN" sz="1100">
                <a:solidFill>
                  <a:srgbClr val="000000"/>
                </a:solidFill>
                <a:effectLst/>
                <a:latin typeface="Calibri" panose="020F0502020204030204" pitchFamily="34" charset="0"/>
                <a:ea typeface="Calibri" panose="020F0502020204030204" pitchFamily="34" charset="0"/>
              </a:endParaRPr>
            </a:p>
          </p:txBody>
        </p:sp>
        <p:sp>
          <p:nvSpPr>
            <p:cNvPr id="39" name="Rectangle 38"/>
            <p:cNvSpPr/>
            <p:nvPr/>
          </p:nvSpPr>
          <p:spPr>
            <a:xfrm>
              <a:off x="2381453" y="2093849"/>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40" name="Rectangle 39"/>
            <p:cNvSpPr/>
            <p:nvPr/>
          </p:nvSpPr>
          <p:spPr>
            <a:xfrm>
              <a:off x="3368025" y="2066895"/>
              <a:ext cx="1083909" cy="276647"/>
            </a:xfrm>
            <a:prstGeom prst="rect">
              <a:avLst/>
            </a:prstGeom>
            <a:solidFill>
              <a:srgbClr val="FF0000"/>
            </a:solidFill>
            <a:ln>
              <a:noFill/>
            </a:ln>
          </p:spPr>
          <p:txBody>
            <a:bodyPr vert="horz" lIns="0" tIns="0" rIns="0" bIns="0">
              <a:prstTxWarp prst="textNoShape">
                <a:avLst/>
              </a:prstTxWarp>
              <a:noAutofit/>
            </a:bodyPr>
            <a:lstStyle/>
            <a:p>
              <a:pPr>
                <a:lnSpc>
                  <a:spcPct val="107000"/>
                </a:lnSpc>
                <a:spcAft>
                  <a:spcPts val="800"/>
                </a:spcAft>
              </a:pPr>
              <a:r>
                <a:rPr lang="en-US" sz="1600" b="1" dirty="0">
                  <a:solidFill>
                    <a:srgbClr val="000000"/>
                  </a:solidFill>
                  <a:effectLst/>
                  <a:latin typeface="Calibri" panose="020F0502020204030204" pitchFamily="34" charset="0"/>
                  <a:ea typeface="Calibri" panose="020F0502020204030204" pitchFamily="34" charset="0"/>
                </a:rPr>
                <a:t>CATEGORY</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41" name="Rectangle 40"/>
            <p:cNvSpPr/>
            <p:nvPr/>
          </p:nvSpPr>
          <p:spPr>
            <a:xfrm>
              <a:off x="4326966" y="2087753"/>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42" name="Freeform 41"/>
            <p:cNvSpPr/>
            <p:nvPr/>
          </p:nvSpPr>
          <p:spPr>
            <a:xfrm>
              <a:off x="3363163" y="2042490"/>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43" name="Freeform 42"/>
            <p:cNvSpPr/>
            <p:nvPr/>
          </p:nvSpPr>
          <p:spPr>
            <a:xfrm>
              <a:off x="3369260" y="2042490"/>
              <a:ext cx="1073506" cy="9144"/>
            </a:xfrm>
            <a:custGeom>
              <a:avLst/>
              <a:gdLst/>
              <a:ahLst/>
              <a:cxnLst/>
              <a:rect l="l" t="t" r="r" b="b"/>
              <a:pathLst>
                <a:path w="1073506" h="9144">
                  <a:moveTo>
                    <a:pt x="0" y="0"/>
                  </a:moveTo>
                  <a:lnTo>
                    <a:pt x="1073506" y="0"/>
                  </a:lnTo>
                  <a:lnTo>
                    <a:pt x="1073506"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44" name="Freeform 43"/>
            <p:cNvSpPr/>
            <p:nvPr/>
          </p:nvSpPr>
          <p:spPr>
            <a:xfrm>
              <a:off x="4442790" y="2042490"/>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45" name="Freeform 44"/>
            <p:cNvSpPr/>
            <p:nvPr/>
          </p:nvSpPr>
          <p:spPr>
            <a:xfrm>
              <a:off x="3363163" y="2048587"/>
              <a:ext cx="9144" cy="265481"/>
            </a:xfrm>
            <a:custGeom>
              <a:avLst/>
              <a:gdLst/>
              <a:ahLst/>
              <a:cxnLst/>
              <a:rect l="l" t="t" r="r" b="b"/>
              <a:pathLst>
                <a:path w="9144" h="265481">
                  <a:moveTo>
                    <a:pt x="0" y="0"/>
                  </a:moveTo>
                  <a:lnTo>
                    <a:pt x="9144" y="0"/>
                  </a:lnTo>
                  <a:lnTo>
                    <a:pt x="9144" y="265481"/>
                  </a:lnTo>
                  <a:lnTo>
                    <a:pt x="0" y="265481"/>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46" name="Freeform 45"/>
            <p:cNvSpPr/>
            <p:nvPr/>
          </p:nvSpPr>
          <p:spPr>
            <a:xfrm>
              <a:off x="3363163" y="2314067"/>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47" name="Freeform 46"/>
            <p:cNvSpPr/>
            <p:nvPr/>
          </p:nvSpPr>
          <p:spPr>
            <a:xfrm>
              <a:off x="3369260" y="2314067"/>
              <a:ext cx="1073506" cy="9144"/>
            </a:xfrm>
            <a:custGeom>
              <a:avLst/>
              <a:gdLst/>
              <a:ahLst/>
              <a:cxnLst/>
              <a:rect l="l" t="t" r="r" b="b"/>
              <a:pathLst>
                <a:path w="1073506" h="9144">
                  <a:moveTo>
                    <a:pt x="0" y="0"/>
                  </a:moveTo>
                  <a:lnTo>
                    <a:pt x="1073506" y="0"/>
                  </a:lnTo>
                  <a:lnTo>
                    <a:pt x="1073506"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48" name="Freeform 47"/>
            <p:cNvSpPr/>
            <p:nvPr/>
          </p:nvSpPr>
          <p:spPr>
            <a:xfrm>
              <a:off x="4442790" y="2048587"/>
              <a:ext cx="9144" cy="265481"/>
            </a:xfrm>
            <a:custGeom>
              <a:avLst/>
              <a:gdLst/>
              <a:ahLst/>
              <a:cxnLst/>
              <a:rect l="l" t="t" r="r" b="b"/>
              <a:pathLst>
                <a:path w="9144" h="265481">
                  <a:moveTo>
                    <a:pt x="0" y="0"/>
                  </a:moveTo>
                  <a:lnTo>
                    <a:pt x="9144" y="0"/>
                  </a:lnTo>
                  <a:lnTo>
                    <a:pt x="9144" y="265481"/>
                  </a:lnTo>
                  <a:lnTo>
                    <a:pt x="0" y="265481"/>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49" name="Freeform 48"/>
            <p:cNvSpPr/>
            <p:nvPr/>
          </p:nvSpPr>
          <p:spPr>
            <a:xfrm>
              <a:off x="4442790" y="2314067"/>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0" name="Rectangle 49"/>
            <p:cNvSpPr/>
            <p:nvPr/>
          </p:nvSpPr>
          <p:spPr>
            <a:xfrm>
              <a:off x="1135139" y="2497160"/>
              <a:ext cx="1384172" cy="276647"/>
            </a:xfrm>
            <a:prstGeom prst="rect">
              <a:avLst/>
            </a:prstGeom>
            <a:solidFill>
              <a:srgbClr val="FFC000"/>
            </a:solidFill>
            <a:ln>
              <a:noFill/>
            </a:ln>
          </p:spPr>
          <p:txBody>
            <a:bodyPr vert="horz" lIns="0" tIns="0" rIns="0" bIns="0">
              <a:prstTxWarp prst="textNoShape">
                <a:avLst/>
              </a:prstTxWarp>
              <a:noAutofit/>
            </a:bodyPr>
            <a:lstStyle/>
            <a:p>
              <a:pPr>
                <a:lnSpc>
                  <a:spcPct val="107000"/>
                </a:lnSpc>
                <a:spcAft>
                  <a:spcPts val="800"/>
                </a:spcAft>
              </a:pPr>
              <a:r>
                <a:rPr lang="en-US" sz="1600" b="1" dirty="0">
                  <a:solidFill>
                    <a:srgbClr val="000000"/>
                  </a:solidFill>
                  <a:effectLst/>
                  <a:latin typeface="Calibri" panose="020F0502020204030204" pitchFamily="34" charset="0"/>
                  <a:ea typeface="Calibri" panose="020F0502020204030204" pitchFamily="34" charset="0"/>
                </a:rPr>
                <a:t>SELECT BOOK</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51" name="Rectangle 50"/>
            <p:cNvSpPr/>
            <p:nvPr/>
          </p:nvSpPr>
          <p:spPr>
            <a:xfrm>
              <a:off x="2293061" y="2529713"/>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52" name="Freeform 51"/>
            <p:cNvSpPr/>
            <p:nvPr/>
          </p:nvSpPr>
          <p:spPr>
            <a:xfrm>
              <a:off x="1091768" y="2484755"/>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3" name="Freeform 52"/>
            <p:cNvSpPr/>
            <p:nvPr/>
          </p:nvSpPr>
          <p:spPr>
            <a:xfrm>
              <a:off x="1097864" y="2484755"/>
              <a:ext cx="1432814" cy="9144"/>
            </a:xfrm>
            <a:custGeom>
              <a:avLst/>
              <a:gdLst/>
              <a:ahLst/>
              <a:cxnLst/>
              <a:rect l="l" t="t" r="r" b="b"/>
              <a:pathLst>
                <a:path w="1432814" h="9144">
                  <a:moveTo>
                    <a:pt x="0" y="0"/>
                  </a:moveTo>
                  <a:lnTo>
                    <a:pt x="1432814" y="0"/>
                  </a:lnTo>
                  <a:lnTo>
                    <a:pt x="143281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4" name="Freeform 53"/>
            <p:cNvSpPr/>
            <p:nvPr/>
          </p:nvSpPr>
          <p:spPr>
            <a:xfrm>
              <a:off x="2530805" y="2484755"/>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5" name="Freeform 54"/>
            <p:cNvSpPr/>
            <p:nvPr/>
          </p:nvSpPr>
          <p:spPr>
            <a:xfrm>
              <a:off x="1091768" y="2490851"/>
              <a:ext cx="9144" cy="271272"/>
            </a:xfrm>
            <a:custGeom>
              <a:avLst/>
              <a:gdLst/>
              <a:ahLst/>
              <a:cxnLst/>
              <a:rect l="l" t="t" r="r" b="b"/>
              <a:pathLst>
                <a:path w="9144" h="271272">
                  <a:moveTo>
                    <a:pt x="0" y="0"/>
                  </a:moveTo>
                  <a:lnTo>
                    <a:pt x="9144" y="0"/>
                  </a:lnTo>
                  <a:lnTo>
                    <a:pt x="9144" y="271272"/>
                  </a:lnTo>
                  <a:lnTo>
                    <a:pt x="0" y="271272"/>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6" name="Freeform 55"/>
            <p:cNvSpPr/>
            <p:nvPr/>
          </p:nvSpPr>
          <p:spPr>
            <a:xfrm>
              <a:off x="1091768" y="2762123"/>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7" name="Freeform 56"/>
            <p:cNvSpPr/>
            <p:nvPr/>
          </p:nvSpPr>
          <p:spPr>
            <a:xfrm>
              <a:off x="1097864" y="2762123"/>
              <a:ext cx="1432814" cy="9144"/>
            </a:xfrm>
            <a:custGeom>
              <a:avLst/>
              <a:gdLst/>
              <a:ahLst/>
              <a:cxnLst/>
              <a:rect l="l" t="t" r="r" b="b"/>
              <a:pathLst>
                <a:path w="1432814" h="9144">
                  <a:moveTo>
                    <a:pt x="0" y="0"/>
                  </a:moveTo>
                  <a:lnTo>
                    <a:pt x="1432814" y="0"/>
                  </a:lnTo>
                  <a:lnTo>
                    <a:pt x="143281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8" name="Freeform 57"/>
            <p:cNvSpPr/>
            <p:nvPr/>
          </p:nvSpPr>
          <p:spPr>
            <a:xfrm>
              <a:off x="2530805" y="2490851"/>
              <a:ext cx="9144" cy="271272"/>
            </a:xfrm>
            <a:custGeom>
              <a:avLst/>
              <a:gdLst/>
              <a:ahLst/>
              <a:cxnLst/>
              <a:rect l="l" t="t" r="r" b="b"/>
              <a:pathLst>
                <a:path w="9144" h="271272">
                  <a:moveTo>
                    <a:pt x="0" y="0"/>
                  </a:moveTo>
                  <a:lnTo>
                    <a:pt x="9144" y="0"/>
                  </a:lnTo>
                  <a:lnTo>
                    <a:pt x="9144" y="271272"/>
                  </a:lnTo>
                  <a:lnTo>
                    <a:pt x="0" y="271272"/>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59" name="Freeform 58"/>
            <p:cNvSpPr/>
            <p:nvPr/>
          </p:nvSpPr>
          <p:spPr>
            <a:xfrm>
              <a:off x="2530805" y="2762123"/>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0" name="Rectangle 59"/>
            <p:cNvSpPr/>
            <p:nvPr/>
          </p:nvSpPr>
          <p:spPr>
            <a:xfrm>
              <a:off x="1134441" y="2897907"/>
              <a:ext cx="1412304" cy="276647"/>
            </a:xfrm>
            <a:prstGeom prst="rect">
              <a:avLst/>
            </a:prstGeom>
            <a:solidFill>
              <a:srgbClr val="C00000"/>
            </a:solidFill>
            <a:ln>
              <a:noFill/>
            </a:ln>
          </p:spPr>
          <p:txBody>
            <a:bodyPr vert="horz" lIns="0" tIns="0" rIns="0" bIns="0">
              <a:prstTxWarp prst="textNoShape">
                <a:avLst/>
              </a:prstTxWarp>
              <a:noAutofit/>
            </a:bodyPr>
            <a:lstStyle/>
            <a:p>
              <a:pPr>
                <a:lnSpc>
                  <a:spcPct val="107000"/>
                </a:lnSpc>
                <a:spcAft>
                  <a:spcPts val="800"/>
                </a:spcAft>
              </a:pPr>
              <a:r>
                <a:rPr lang="en-US" sz="1600" b="1" dirty="0">
                  <a:solidFill>
                    <a:srgbClr val="000000"/>
                  </a:solidFill>
                  <a:effectLst/>
                  <a:latin typeface="Calibri" panose="020F0502020204030204" pitchFamily="34" charset="0"/>
                  <a:ea typeface="Calibri" panose="020F0502020204030204" pitchFamily="34" charset="0"/>
                </a:rPr>
                <a:t>READ BOOK</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61" name="Rectangle 60"/>
            <p:cNvSpPr/>
            <p:nvPr/>
          </p:nvSpPr>
          <p:spPr>
            <a:xfrm>
              <a:off x="2171141" y="2932049"/>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62" name="Freeform 61"/>
            <p:cNvSpPr/>
            <p:nvPr/>
          </p:nvSpPr>
          <p:spPr>
            <a:xfrm>
              <a:off x="1091768" y="288709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3" name="Freeform 62"/>
            <p:cNvSpPr/>
            <p:nvPr/>
          </p:nvSpPr>
          <p:spPr>
            <a:xfrm>
              <a:off x="1097864" y="2887091"/>
              <a:ext cx="1432814" cy="9144"/>
            </a:xfrm>
            <a:custGeom>
              <a:avLst/>
              <a:gdLst/>
              <a:ahLst/>
              <a:cxnLst/>
              <a:rect l="l" t="t" r="r" b="b"/>
              <a:pathLst>
                <a:path w="1432814" h="9144">
                  <a:moveTo>
                    <a:pt x="0" y="0"/>
                  </a:moveTo>
                  <a:lnTo>
                    <a:pt x="1432814" y="0"/>
                  </a:lnTo>
                  <a:lnTo>
                    <a:pt x="143281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4" name="Freeform 63"/>
            <p:cNvSpPr/>
            <p:nvPr/>
          </p:nvSpPr>
          <p:spPr>
            <a:xfrm>
              <a:off x="2530805" y="288709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5" name="Freeform 64"/>
            <p:cNvSpPr/>
            <p:nvPr/>
          </p:nvSpPr>
          <p:spPr>
            <a:xfrm>
              <a:off x="1091768" y="2893136"/>
              <a:ext cx="9144" cy="274625"/>
            </a:xfrm>
            <a:custGeom>
              <a:avLst/>
              <a:gdLst/>
              <a:ahLst/>
              <a:cxnLst/>
              <a:rect l="l" t="t" r="r" b="b"/>
              <a:pathLst>
                <a:path w="9144" h="274625">
                  <a:moveTo>
                    <a:pt x="0" y="0"/>
                  </a:moveTo>
                  <a:lnTo>
                    <a:pt x="9144" y="0"/>
                  </a:lnTo>
                  <a:lnTo>
                    <a:pt x="9144" y="274625"/>
                  </a:lnTo>
                  <a:lnTo>
                    <a:pt x="0" y="274625"/>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6" name="Freeform 65"/>
            <p:cNvSpPr/>
            <p:nvPr/>
          </p:nvSpPr>
          <p:spPr>
            <a:xfrm>
              <a:off x="1091768" y="316776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7" name="Freeform 66"/>
            <p:cNvSpPr/>
            <p:nvPr/>
          </p:nvSpPr>
          <p:spPr>
            <a:xfrm>
              <a:off x="1097864" y="3167761"/>
              <a:ext cx="1432814" cy="9144"/>
            </a:xfrm>
            <a:custGeom>
              <a:avLst/>
              <a:gdLst/>
              <a:ahLst/>
              <a:cxnLst/>
              <a:rect l="l" t="t" r="r" b="b"/>
              <a:pathLst>
                <a:path w="1432814" h="9144">
                  <a:moveTo>
                    <a:pt x="0" y="0"/>
                  </a:moveTo>
                  <a:lnTo>
                    <a:pt x="1432814" y="0"/>
                  </a:lnTo>
                  <a:lnTo>
                    <a:pt x="143281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8" name="Freeform 67"/>
            <p:cNvSpPr/>
            <p:nvPr/>
          </p:nvSpPr>
          <p:spPr>
            <a:xfrm>
              <a:off x="2530805" y="2893136"/>
              <a:ext cx="9144" cy="274625"/>
            </a:xfrm>
            <a:custGeom>
              <a:avLst/>
              <a:gdLst/>
              <a:ahLst/>
              <a:cxnLst/>
              <a:rect l="l" t="t" r="r" b="b"/>
              <a:pathLst>
                <a:path w="9144" h="274625">
                  <a:moveTo>
                    <a:pt x="0" y="0"/>
                  </a:moveTo>
                  <a:lnTo>
                    <a:pt x="9144" y="0"/>
                  </a:lnTo>
                  <a:lnTo>
                    <a:pt x="9144" y="274625"/>
                  </a:lnTo>
                  <a:lnTo>
                    <a:pt x="0" y="274625"/>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69" name="Freeform 68"/>
            <p:cNvSpPr/>
            <p:nvPr/>
          </p:nvSpPr>
          <p:spPr>
            <a:xfrm>
              <a:off x="2530805" y="316776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0" name="Rectangle 69"/>
            <p:cNvSpPr/>
            <p:nvPr/>
          </p:nvSpPr>
          <p:spPr>
            <a:xfrm>
              <a:off x="4717110" y="2584183"/>
              <a:ext cx="1018336" cy="276647"/>
            </a:xfrm>
            <a:prstGeom prst="rect">
              <a:avLst/>
            </a:prstGeom>
            <a:solidFill>
              <a:srgbClr val="00B0F0"/>
            </a:solidFill>
            <a:ln>
              <a:noFill/>
            </a:ln>
          </p:spPr>
          <p:txBody>
            <a:bodyPr vert="horz" lIns="0" tIns="0" rIns="0" bIns="0">
              <a:prstTxWarp prst="textNoShape">
                <a:avLst/>
              </a:prstTxWarp>
              <a:noAutofit/>
            </a:bodyPr>
            <a:lstStyle/>
            <a:p>
              <a:pPr>
                <a:lnSpc>
                  <a:spcPct val="107000"/>
                </a:lnSpc>
                <a:spcAft>
                  <a:spcPts val="800"/>
                </a:spcAft>
              </a:pPr>
              <a:r>
                <a:rPr lang="en-US" sz="1600" b="1" dirty="0">
                  <a:solidFill>
                    <a:srgbClr val="000000"/>
                  </a:solidFill>
                  <a:effectLst/>
                  <a:latin typeface="Calibri" panose="020F0502020204030204" pitchFamily="34" charset="0"/>
                  <a:ea typeface="Calibri" panose="020F0502020204030204" pitchFamily="34" charset="0"/>
                </a:rPr>
                <a:t>SETTING</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71" name="Rectangle 70"/>
            <p:cNvSpPr/>
            <p:nvPr/>
          </p:nvSpPr>
          <p:spPr>
            <a:xfrm>
              <a:off x="5488509" y="2627249"/>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72" name="Freeform 71"/>
            <p:cNvSpPr/>
            <p:nvPr/>
          </p:nvSpPr>
          <p:spPr>
            <a:xfrm>
              <a:off x="4701871" y="258229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3" name="Freeform 72"/>
            <p:cNvSpPr/>
            <p:nvPr/>
          </p:nvSpPr>
          <p:spPr>
            <a:xfrm>
              <a:off x="4707966" y="2582291"/>
              <a:ext cx="1021385" cy="9144"/>
            </a:xfrm>
            <a:custGeom>
              <a:avLst/>
              <a:gdLst/>
              <a:ahLst/>
              <a:cxnLst/>
              <a:rect l="l" t="t" r="r" b="b"/>
              <a:pathLst>
                <a:path w="1021385" h="9144">
                  <a:moveTo>
                    <a:pt x="0" y="0"/>
                  </a:moveTo>
                  <a:lnTo>
                    <a:pt x="1021385" y="0"/>
                  </a:lnTo>
                  <a:lnTo>
                    <a:pt x="1021385"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4" name="Freeform 73"/>
            <p:cNvSpPr/>
            <p:nvPr/>
          </p:nvSpPr>
          <p:spPr>
            <a:xfrm>
              <a:off x="5729301" y="2582291"/>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5" name="Freeform 74"/>
            <p:cNvSpPr/>
            <p:nvPr/>
          </p:nvSpPr>
          <p:spPr>
            <a:xfrm>
              <a:off x="4701871" y="2588387"/>
              <a:ext cx="9144" cy="265176"/>
            </a:xfrm>
            <a:custGeom>
              <a:avLst/>
              <a:gdLst/>
              <a:ahLst/>
              <a:cxnLst/>
              <a:rect l="l" t="t" r="r" b="b"/>
              <a:pathLst>
                <a:path w="9144" h="265176">
                  <a:moveTo>
                    <a:pt x="0" y="0"/>
                  </a:moveTo>
                  <a:lnTo>
                    <a:pt x="9144" y="0"/>
                  </a:lnTo>
                  <a:lnTo>
                    <a:pt x="9144" y="265176"/>
                  </a:lnTo>
                  <a:lnTo>
                    <a:pt x="0" y="265176"/>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6" name="Freeform 75"/>
            <p:cNvSpPr/>
            <p:nvPr/>
          </p:nvSpPr>
          <p:spPr>
            <a:xfrm>
              <a:off x="4701871" y="2853564"/>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7" name="Freeform 76"/>
            <p:cNvSpPr/>
            <p:nvPr/>
          </p:nvSpPr>
          <p:spPr>
            <a:xfrm>
              <a:off x="4707966" y="2853564"/>
              <a:ext cx="1021385" cy="9144"/>
            </a:xfrm>
            <a:custGeom>
              <a:avLst/>
              <a:gdLst/>
              <a:ahLst/>
              <a:cxnLst/>
              <a:rect l="l" t="t" r="r" b="b"/>
              <a:pathLst>
                <a:path w="1021385" h="9144">
                  <a:moveTo>
                    <a:pt x="0" y="0"/>
                  </a:moveTo>
                  <a:lnTo>
                    <a:pt x="1021385" y="0"/>
                  </a:lnTo>
                  <a:lnTo>
                    <a:pt x="1021385"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8" name="Freeform 77"/>
            <p:cNvSpPr/>
            <p:nvPr/>
          </p:nvSpPr>
          <p:spPr>
            <a:xfrm>
              <a:off x="5729301" y="2588387"/>
              <a:ext cx="9144" cy="265176"/>
            </a:xfrm>
            <a:custGeom>
              <a:avLst/>
              <a:gdLst/>
              <a:ahLst/>
              <a:cxnLst/>
              <a:rect l="l" t="t" r="r" b="b"/>
              <a:pathLst>
                <a:path w="9144" h="265176">
                  <a:moveTo>
                    <a:pt x="0" y="0"/>
                  </a:moveTo>
                  <a:lnTo>
                    <a:pt x="9144" y="0"/>
                  </a:lnTo>
                  <a:lnTo>
                    <a:pt x="9144" y="265176"/>
                  </a:lnTo>
                  <a:lnTo>
                    <a:pt x="0" y="265176"/>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79" name="Freeform 78"/>
            <p:cNvSpPr/>
            <p:nvPr/>
          </p:nvSpPr>
          <p:spPr>
            <a:xfrm>
              <a:off x="5729301" y="2853564"/>
              <a:ext cx="9144" cy="9144"/>
            </a:xfrm>
            <a:custGeom>
              <a:avLst/>
              <a:gdLst/>
              <a:ahLst/>
              <a:cxnLst/>
              <a:rect l="l" t="t" r="r" b="b"/>
              <a:pathLst>
                <a:path w="9144" h="9144">
                  <a:moveTo>
                    <a:pt x="0" y="0"/>
                  </a:moveTo>
                  <a:lnTo>
                    <a:pt x="9144" y="0"/>
                  </a:lnTo>
                  <a:lnTo>
                    <a:pt x="9144" y="9144"/>
                  </a:lnTo>
                  <a:lnTo>
                    <a:pt x="0" y="9144"/>
                  </a:lnTo>
                  <a:lnTo>
                    <a:pt x="0" y="0"/>
                  </a:lnTo>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80" name="Rectangle 79"/>
            <p:cNvSpPr/>
            <p:nvPr/>
          </p:nvSpPr>
          <p:spPr>
            <a:xfrm>
              <a:off x="2448509" y="4054221"/>
              <a:ext cx="1022058"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US" sz="1600" b="1">
                  <a:solidFill>
                    <a:srgbClr val="000000"/>
                  </a:solidFill>
                  <a:effectLst/>
                  <a:latin typeface="Calibri" panose="020F0502020204030204" pitchFamily="34" charset="0"/>
                  <a:ea typeface="Calibri" panose="020F0502020204030204" pitchFamily="34" charset="0"/>
                </a:rPr>
                <a:t>LOG OUT</a:t>
              </a:r>
              <a:endParaRPr lang="en-IN" sz="1100">
                <a:solidFill>
                  <a:srgbClr val="000000"/>
                </a:solidFill>
                <a:effectLst/>
                <a:latin typeface="Calibri" panose="020F0502020204030204" pitchFamily="34" charset="0"/>
                <a:ea typeface="Calibri" panose="020F0502020204030204" pitchFamily="34" charset="0"/>
              </a:endParaRPr>
            </a:p>
          </p:txBody>
        </p:sp>
        <p:sp>
          <p:nvSpPr>
            <p:cNvPr id="81" name="Rectangle 80"/>
            <p:cNvSpPr/>
            <p:nvPr/>
          </p:nvSpPr>
          <p:spPr>
            <a:xfrm>
              <a:off x="3213811" y="4054221"/>
              <a:ext cx="61383" cy="276647"/>
            </a:xfrm>
            <a:prstGeom prst="rect">
              <a:avLst/>
            </a:prstGeom>
            <a:ln>
              <a:noFill/>
            </a:ln>
          </p:spPr>
          <p:txBody>
            <a:bodyPr vert="horz" lIns="0" tIns="0" rIns="0" bIns="0">
              <a:prstTxWarp prst="textNoShape">
                <a:avLst/>
              </a:prstTxWarp>
              <a:noAutofit/>
            </a:bodyPr>
            <a:lstStyle/>
            <a:p>
              <a:pPr>
                <a:lnSpc>
                  <a:spcPct val="107000"/>
                </a:lnSpc>
                <a:spcAft>
                  <a:spcPts val="800"/>
                </a:spcAft>
              </a:pPr>
              <a:r>
                <a:rPr lang="en-IN" sz="1600" b="1">
                  <a:solidFill>
                    <a:srgbClr val="000000"/>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82" name="Freeform 81"/>
            <p:cNvSpPr/>
            <p:nvPr/>
          </p:nvSpPr>
          <p:spPr>
            <a:xfrm>
              <a:off x="1622755" y="142367"/>
              <a:ext cx="937260" cy="7620"/>
            </a:xfrm>
            <a:custGeom>
              <a:avLst/>
              <a:gdLst/>
              <a:ahLst/>
              <a:cxnLst/>
              <a:rect l="l" t="t" r="r" b="b"/>
              <a:pathLst>
                <a:path w="937260" h="7620">
                  <a:moveTo>
                    <a:pt x="937260" y="0"/>
                  </a:moveTo>
                  <a:lnTo>
                    <a:pt x="0" y="7620"/>
                  </a:lnTo>
                </a:path>
              </a:pathLst>
            </a:custGeom>
            <a:ln w="6350" cap="flat" cmpd="sng">
              <a:solidFill>
                <a:srgbClr val="000000"/>
              </a:solidFill>
              <a:prstDash val="solid"/>
              <a:miter/>
              <a:headEnd/>
              <a:tailEnd/>
            </a:ln>
          </p:spPr>
          <p:txBody>
            <a:bodyPr>
              <a:prstTxWarp prst="textNoShape">
                <a:avLst/>
              </a:prstTxWarp>
            </a:bodyPr>
            <a:lstStyle/>
            <a:p>
              <a:endParaRPr lang="en-IN"/>
            </a:p>
          </p:txBody>
        </p:sp>
        <p:sp>
          <p:nvSpPr>
            <p:cNvPr id="83" name="Freeform 82"/>
            <p:cNvSpPr/>
            <p:nvPr/>
          </p:nvSpPr>
          <p:spPr>
            <a:xfrm>
              <a:off x="3177489" y="157734"/>
              <a:ext cx="914400" cy="0"/>
            </a:xfrm>
            <a:custGeom>
              <a:avLst/>
              <a:gdLst/>
              <a:ahLst/>
              <a:cxnLst/>
              <a:rect l="l" t="t" r="r" b="b"/>
              <a:pathLst>
                <a:path w="914400">
                  <a:moveTo>
                    <a:pt x="0" y="0"/>
                  </a:moveTo>
                  <a:lnTo>
                    <a:pt x="914400" y="0"/>
                  </a:lnTo>
                </a:path>
              </a:pathLst>
            </a:custGeom>
            <a:ln w="6350" cap="flat" cmpd="sng">
              <a:solidFill>
                <a:srgbClr val="000000"/>
              </a:solidFill>
              <a:prstDash val="solid"/>
              <a:miter/>
              <a:headEnd/>
              <a:tailEnd/>
            </a:ln>
          </p:spPr>
          <p:txBody>
            <a:bodyPr>
              <a:prstTxWarp prst="textNoShape">
                <a:avLst/>
              </a:prstTxWarp>
            </a:bodyPr>
            <a:lstStyle/>
            <a:p>
              <a:endParaRPr lang="en-IN"/>
            </a:p>
          </p:txBody>
        </p:sp>
        <p:sp>
          <p:nvSpPr>
            <p:cNvPr id="84" name="Freeform 83"/>
            <p:cNvSpPr/>
            <p:nvPr/>
          </p:nvSpPr>
          <p:spPr>
            <a:xfrm>
              <a:off x="1598752" y="142240"/>
              <a:ext cx="76200" cy="503047"/>
            </a:xfrm>
            <a:custGeom>
              <a:avLst/>
              <a:gdLst/>
              <a:ahLst/>
              <a:cxnLst/>
              <a:rect l="l" t="t" r="r" b="b"/>
              <a:pathLst>
                <a:path w="76200" h="503047">
                  <a:moveTo>
                    <a:pt x="34798" y="0"/>
                  </a:moveTo>
                  <a:lnTo>
                    <a:pt x="41211" y="426737"/>
                  </a:lnTo>
                  <a:lnTo>
                    <a:pt x="76200" y="426212"/>
                  </a:lnTo>
                  <a:lnTo>
                    <a:pt x="39243" y="503047"/>
                  </a:lnTo>
                  <a:lnTo>
                    <a:pt x="0" y="427355"/>
                  </a:lnTo>
                  <a:lnTo>
                    <a:pt x="34861" y="426832"/>
                  </a:lnTo>
                  <a:lnTo>
                    <a:pt x="28448" y="127"/>
                  </a:lnTo>
                  <a:lnTo>
                    <a:pt x="34798"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85" name="Freeform 84"/>
            <p:cNvSpPr/>
            <p:nvPr/>
          </p:nvSpPr>
          <p:spPr>
            <a:xfrm>
              <a:off x="4059886" y="149860"/>
              <a:ext cx="76200" cy="472567"/>
            </a:xfrm>
            <a:custGeom>
              <a:avLst/>
              <a:gdLst/>
              <a:ahLst/>
              <a:cxnLst/>
              <a:rect l="l" t="t" r="r" b="b"/>
              <a:pathLst>
                <a:path w="76200" h="472567">
                  <a:moveTo>
                    <a:pt x="34925" y="0"/>
                  </a:moveTo>
                  <a:lnTo>
                    <a:pt x="41325" y="396314"/>
                  </a:lnTo>
                  <a:lnTo>
                    <a:pt x="76200" y="395732"/>
                  </a:lnTo>
                  <a:lnTo>
                    <a:pt x="39370" y="472567"/>
                  </a:lnTo>
                  <a:lnTo>
                    <a:pt x="0" y="397002"/>
                  </a:lnTo>
                  <a:lnTo>
                    <a:pt x="34975" y="396419"/>
                  </a:lnTo>
                  <a:lnTo>
                    <a:pt x="28575" y="127"/>
                  </a:lnTo>
                  <a:lnTo>
                    <a:pt x="34925"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86" name="Freeform 85"/>
            <p:cNvSpPr/>
            <p:nvPr/>
          </p:nvSpPr>
          <p:spPr>
            <a:xfrm>
              <a:off x="2087575" y="798449"/>
              <a:ext cx="1607820" cy="83058"/>
            </a:xfrm>
            <a:custGeom>
              <a:avLst/>
              <a:gdLst/>
              <a:ahLst/>
              <a:cxnLst/>
              <a:rect l="l" t="t" r="r" b="b"/>
              <a:pathLst>
                <a:path w="1607820" h="83058">
                  <a:moveTo>
                    <a:pt x="1531493" y="0"/>
                  </a:moveTo>
                  <a:lnTo>
                    <a:pt x="1607820" y="37719"/>
                  </a:lnTo>
                  <a:lnTo>
                    <a:pt x="1531747" y="76200"/>
                  </a:lnTo>
                  <a:lnTo>
                    <a:pt x="1531631" y="41208"/>
                  </a:lnTo>
                  <a:lnTo>
                    <a:pt x="76210" y="48073"/>
                  </a:lnTo>
                  <a:lnTo>
                    <a:pt x="76327" y="83058"/>
                  </a:lnTo>
                  <a:lnTo>
                    <a:pt x="0" y="45339"/>
                  </a:lnTo>
                  <a:lnTo>
                    <a:pt x="76073" y="6858"/>
                  </a:lnTo>
                  <a:lnTo>
                    <a:pt x="76189" y="41723"/>
                  </a:lnTo>
                  <a:lnTo>
                    <a:pt x="1531609" y="34858"/>
                  </a:lnTo>
                  <a:lnTo>
                    <a:pt x="1531493"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87" name="Freeform 86"/>
            <p:cNvSpPr/>
            <p:nvPr/>
          </p:nvSpPr>
          <p:spPr>
            <a:xfrm>
              <a:off x="2817698" y="851281"/>
              <a:ext cx="76200" cy="411607"/>
            </a:xfrm>
            <a:custGeom>
              <a:avLst/>
              <a:gdLst/>
              <a:ahLst/>
              <a:cxnLst/>
              <a:rect l="l" t="t" r="r" b="b"/>
              <a:pathLst>
                <a:path w="76200" h="411607">
                  <a:moveTo>
                    <a:pt x="35052" y="0"/>
                  </a:moveTo>
                  <a:lnTo>
                    <a:pt x="41292" y="335285"/>
                  </a:lnTo>
                  <a:lnTo>
                    <a:pt x="76200" y="334645"/>
                  </a:lnTo>
                  <a:lnTo>
                    <a:pt x="39497" y="411607"/>
                  </a:lnTo>
                  <a:lnTo>
                    <a:pt x="0" y="336042"/>
                  </a:lnTo>
                  <a:lnTo>
                    <a:pt x="34942" y="335401"/>
                  </a:lnTo>
                  <a:lnTo>
                    <a:pt x="28702" y="126"/>
                  </a:lnTo>
                  <a:lnTo>
                    <a:pt x="35052"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88" name="Freeform 87"/>
            <p:cNvSpPr/>
            <p:nvPr/>
          </p:nvSpPr>
          <p:spPr>
            <a:xfrm>
              <a:off x="3497275" y="1430274"/>
              <a:ext cx="1714500" cy="7620"/>
            </a:xfrm>
            <a:custGeom>
              <a:avLst/>
              <a:gdLst/>
              <a:ahLst/>
              <a:cxnLst/>
              <a:rect l="l" t="t" r="r" b="b"/>
              <a:pathLst>
                <a:path w="1714500" h="7620">
                  <a:moveTo>
                    <a:pt x="0" y="7620"/>
                  </a:moveTo>
                  <a:lnTo>
                    <a:pt x="1714500" y="0"/>
                  </a:lnTo>
                </a:path>
              </a:pathLst>
            </a:custGeom>
            <a:ln w="6350" cap="flat" cmpd="sng">
              <a:solidFill>
                <a:srgbClr val="000000"/>
              </a:solidFill>
              <a:prstDash val="solid"/>
              <a:miter/>
              <a:headEnd/>
              <a:tailEnd/>
            </a:ln>
          </p:spPr>
          <p:txBody>
            <a:bodyPr>
              <a:prstTxWarp prst="textNoShape">
                <a:avLst/>
              </a:prstTxWarp>
            </a:bodyPr>
            <a:lstStyle/>
            <a:p>
              <a:endParaRPr lang="en-IN"/>
            </a:p>
          </p:txBody>
        </p:sp>
        <p:sp>
          <p:nvSpPr>
            <p:cNvPr id="89" name="Freeform 88"/>
            <p:cNvSpPr/>
            <p:nvPr/>
          </p:nvSpPr>
          <p:spPr>
            <a:xfrm>
              <a:off x="5187391" y="1430147"/>
              <a:ext cx="76200" cy="1135507"/>
            </a:xfrm>
            <a:custGeom>
              <a:avLst/>
              <a:gdLst/>
              <a:ahLst/>
              <a:cxnLst/>
              <a:rect l="l" t="t" r="r" b="b"/>
              <a:pathLst>
                <a:path w="76200" h="1135507">
                  <a:moveTo>
                    <a:pt x="19939" y="0"/>
                  </a:moveTo>
                  <a:lnTo>
                    <a:pt x="41272" y="1059244"/>
                  </a:lnTo>
                  <a:lnTo>
                    <a:pt x="76200" y="1058546"/>
                  </a:lnTo>
                  <a:lnTo>
                    <a:pt x="39624" y="1135507"/>
                  </a:lnTo>
                  <a:lnTo>
                    <a:pt x="0" y="1060069"/>
                  </a:lnTo>
                  <a:lnTo>
                    <a:pt x="34922" y="1059371"/>
                  </a:lnTo>
                  <a:lnTo>
                    <a:pt x="13589" y="127"/>
                  </a:lnTo>
                  <a:lnTo>
                    <a:pt x="19939"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90" name="Freeform 89"/>
            <p:cNvSpPr/>
            <p:nvPr/>
          </p:nvSpPr>
          <p:spPr>
            <a:xfrm>
              <a:off x="3929584" y="1445387"/>
              <a:ext cx="76200" cy="579247"/>
            </a:xfrm>
            <a:custGeom>
              <a:avLst/>
              <a:gdLst/>
              <a:ahLst/>
              <a:cxnLst/>
              <a:rect l="l" t="t" r="r" b="b"/>
              <a:pathLst>
                <a:path w="76200" h="579247">
                  <a:moveTo>
                    <a:pt x="28067" y="0"/>
                  </a:moveTo>
                  <a:lnTo>
                    <a:pt x="41322" y="502961"/>
                  </a:lnTo>
                  <a:lnTo>
                    <a:pt x="76200" y="502031"/>
                  </a:lnTo>
                  <a:lnTo>
                    <a:pt x="40132" y="579247"/>
                  </a:lnTo>
                  <a:lnTo>
                    <a:pt x="0" y="504063"/>
                  </a:lnTo>
                  <a:lnTo>
                    <a:pt x="34970" y="503131"/>
                  </a:lnTo>
                  <a:lnTo>
                    <a:pt x="21717" y="254"/>
                  </a:lnTo>
                  <a:lnTo>
                    <a:pt x="28067"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91" name="Freeform 90"/>
            <p:cNvSpPr/>
            <p:nvPr/>
          </p:nvSpPr>
          <p:spPr>
            <a:xfrm>
              <a:off x="1820875" y="1407414"/>
              <a:ext cx="396240" cy="7620"/>
            </a:xfrm>
            <a:custGeom>
              <a:avLst/>
              <a:gdLst/>
              <a:ahLst/>
              <a:cxnLst/>
              <a:rect l="l" t="t" r="r" b="b"/>
              <a:pathLst>
                <a:path w="396240" h="7620">
                  <a:moveTo>
                    <a:pt x="396240" y="0"/>
                  </a:moveTo>
                  <a:lnTo>
                    <a:pt x="0" y="7620"/>
                  </a:lnTo>
                </a:path>
              </a:pathLst>
            </a:custGeom>
            <a:ln w="6350" cap="flat" cmpd="sng">
              <a:solidFill>
                <a:srgbClr val="000000"/>
              </a:solidFill>
              <a:prstDash val="solid"/>
              <a:miter/>
              <a:headEnd/>
              <a:tailEnd/>
            </a:ln>
          </p:spPr>
          <p:txBody>
            <a:bodyPr>
              <a:prstTxWarp prst="textNoShape">
                <a:avLst/>
              </a:prstTxWarp>
            </a:bodyPr>
            <a:lstStyle/>
            <a:p>
              <a:endParaRPr lang="en-IN"/>
            </a:p>
          </p:txBody>
        </p:sp>
        <p:sp>
          <p:nvSpPr>
            <p:cNvPr id="92" name="Freeform 91"/>
            <p:cNvSpPr/>
            <p:nvPr/>
          </p:nvSpPr>
          <p:spPr>
            <a:xfrm>
              <a:off x="1796999" y="1415034"/>
              <a:ext cx="76200" cy="601980"/>
            </a:xfrm>
            <a:custGeom>
              <a:avLst/>
              <a:gdLst/>
              <a:ahLst/>
              <a:cxnLst/>
              <a:rect l="l" t="t" r="r" b="b"/>
              <a:pathLst>
                <a:path w="76200" h="601980">
                  <a:moveTo>
                    <a:pt x="28321" y="0"/>
                  </a:moveTo>
                  <a:lnTo>
                    <a:pt x="34671" y="0"/>
                  </a:lnTo>
                  <a:lnTo>
                    <a:pt x="41366" y="525737"/>
                  </a:lnTo>
                  <a:lnTo>
                    <a:pt x="76200" y="525273"/>
                  </a:lnTo>
                  <a:lnTo>
                    <a:pt x="39116" y="601980"/>
                  </a:lnTo>
                  <a:lnTo>
                    <a:pt x="0" y="526288"/>
                  </a:lnTo>
                  <a:lnTo>
                    <a:pt x="35018" y="525821"/>
                  </a:lnTo>
                  <a:lnTo>
                    <a:pt x="28321"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93" name="Freeform 92"/>
            <p:cNvSpPr/>
            <p:nvPr/>
          </p:nvSpPr>
          <p:spPr>
            <a:xfrm>
              <a:off x="3992575" y="2322068"/>
              <a:ext cx="7620" cy="712470"/>
            </a:xfrm>
            <a:custGeom>
              <a:avLst/>
              <a:gdLst/>
              <a:ahLst/>
              <a:cxnLst/>
              <a:rect l="l" t="t" r="r" b="b"/>
              <a:pathLst>
                <a:path w="7620" h="712470">
                  <a:moveTo>
                    <a:pt x="0" y="0"/>
                  </a:moveTo>
                  <a:lnTo>
                    <a:pt x="7620" y="712470"/>
                  </a:lnTo>
                </a:path>
              </a:pathLst>
            </a:custGeom>
            <a:ln w="6350" cap="flat" cmpd="sng">
              <a:solidFill>
                <a:srgbClr val="000000"/>
              </a:solidFill>
              <a:prstDash val="solid"/>
              <a:miter/>
              <a:headEnd/>
              <a:tailEnd/>
            </a:ln>
          </p:spPr>
          <p:txBody>
            <a:bodyPr>
              <a:prstTxWarp prst="textNoShape">
                <a:avLst/>
              </a:prstTxWarp>
            </a:bodyPr>
            <a:lstStyle/>
            <a:p>
              <a:endParaRPr lang="en-IN"/>
            </a:p>
          </p:txBody>
        </p:sp>
        <p:sp>
          <p:nvSpPr>
            <p:cNvPr id="94" name="Freeform 93"/>
            <p:cNvSpPr/>
            <p:nvPr/>
          </p:nvSpPr>
          <p:spPr>
            <a:xfrm>
              <a:off x="2529535" y="2991739"/>
              <a:ext cx="1470660" cy="76200"/>
            </a:xfrm>
            <a:custGeom>
              <a:avLst/>
              <a:gdLst/>
              <a:ahLst/>
              <a:cxnLst/>
              <a:rect l="l" t="t" r="r" b="b"/>
              <a:pathLst>
                <a:path w="1470660" h="76200">
                  <a:moveTo>
                    <a:pt x="75819" y="0"/>
                  </a:moveTo>
                  <a:lnTo>
                    <a:pt x="76168" y="34920"/>
                  </a:lnTo>
                  <a:lnTo>
                    <a:pt x="1470660" y="20447"/>
                  </a:lnTo>
                  <a:lnTo>
                    <a:pt x="1470660" y="26797"/>
                  </a:lnTo>
                  <a:lnTo>
                    <a:pt x="76232" y="41270"/>
                  </a:lnTo>
                  <a:lnTo>
                    <a:pt x="76581" y="76200"/>
                  </a:lnTo>
                  <a:lnTo>
                    <a:pt x="0" y="38862"/>
                  </a:lnTo>
                  <a:lnTo>
                    <a:pt x="75819"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95" name="Freeform 94"/>
            <p:cNvSpPr/>
            <p:nvPr/>
          </p:nvSpPr>
          <p:spPr>
            <a:xfrm>
              <a:off x="2529535" y="2139950"/>
              <a:ext cx="807720" cy="82296"/>
            </a:xfrm>
            <a:custGeom>
              <a:avLst/>
              <a:gdLst/>
              <a:ahLst/>
              <a:cxnLst/>
              <a:rect l="l" t="t" r="r" b="b"/>
              <a:pathLst>
                <a:path w="807720" h="82296">
                  <a:moveTo>
                    <a:pt x="76581" y="0"/>
                  </a:moveTo>
                  <a:lnTo>
                    <a:pt x="76232" y="34916"/>
                  </a:lnTo>
                  <a:lnTo>
                    <a:pt x="731552" y="41030"/>
                  </a:lnTo>
                  <a:lnTo>
                    <a:pt x="731901" y="6096"/>
                  </a:lnTo>
                  <a:lnTo>
                    <a:pt x="807720" y="44958"/>
                  </a:lnTo>
                  <a:lnTo>
                    <a:pt x="731139" y="82296"/>
                  </a:lnTo>
                  <a:lnTo>
                    <a:pt x="731488" y="47379"/>
                  </a:lnTo>
                  <a:lnTo>
                    <a:pt x="76168" y="41266"/>
                  </a:lnTo>
                  <a:lnTo>
                    <a:pt x="75819" y="76200"/>
                  </a:lnTo>
                  <a:lnTo>
                    <a:pt x="0" y="37338"/>
                  </a:lnTo>
                  <a:lnTo>
                    <a:pt x="76581"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96" name="Freeform 95"/>
            <p:cNvSpPr/>
            <p:nvPr/>
          </p:nvSpPr>
          <p:spPr>
            <a:xfrm>
              <a:off x="5230825" y="2862834"/>
              <a:ext cx="11430" cy="1303020"/>
            </a:xfrm>
            <a:custGeom>
              <a:avLst/>
              <a:gdLst/>
              <a:ahLst/>
              <a:cxnLst/>
              <a:rect l="l" t="t" r="r" b="b"/>
              <a:pathLst>
                <a:path w="11430" h="1303020">
                  <a:moveTo>
                    <a:pt x="11430" y="0"/>
                  </a:moveTo>
                  <a:lnTo>
                    <a:pt x="0" y="1303020"/>
                  </a:lnTo>
                </a:path>
              </a:pathLst>
            </a:custGeom>
            <a:ln w="6350" cap="flat" cmpd="sng">
              <a:solidFill>
                <a:srgbClr val="000000"/>
              </a:solidFill>
              <a:prstDash val="solid"/>
              <a:miter/>
              <a:headEnd/>
              <a:tailEnd/>
            </a:ln>
          </p:spPr>
          <p:txBody>
            <a:bodyPr>
              <a:prstTxWarp prst="textNoShape">
                <a:avLst/>
              </a:prstTxWarp>
            </a:bodyPr>
            <a:lstStyle/>
            <a:p>
              <a:endParaRPr lang="en-IN"/>
            </a:p>
          </p:txBody>
        </p:sp>
        <p:sp>
          <p:nvSpPr>
            <p:cNvPr id="97" name="Freeform 96"/>
            <p:cNvSpPr/>
            <p:nvPr/>
          </p:nvSpPr>
          <p:spPr>
            <a:xfrm>
              <a:off x="2514295" y="2588641"/>
              <a:ext cx="1485900" cy="76200"/>
            </a:xfrm>
            <a:custGeom>
              <a:avLst/>
              <a:gdLst/>
              <a:ahLst/>
              <a:cxnLst/>
              <a:rect l="l" t="t" r="r" b="b"/>
              <a:pathLst>
                <a:path w="1485900" h="76200">
                  <a:moveTo>
                    <a:pt x="76200" y="0"/>
                  </a:moveTo>
                  <a:lnTo>
                    <a:pt x="76200" y="34925"/>
                  </a:lnTo>
                  <a:lnTo>
                    <a:pt x="739775" y="34925"/>
                  </a:lnTo>
                  <a:lnTo>
                    <a:pt x="742950" y="34925"/>
                  </a:lnTo>
                  <a:lnTo>
                    <a:pt x="1485900" y="34925"/>
                  </a:lnTo>
                  <a:lnTo>
                    <a:pt x="1485900" y="41275"/>
                  </a:lnTo>
                  <a:lnTo>
                    <a:pt x="746125" y="41275"/>
                  </a:lnTo>
                  <a:lnTo>
                    <a:pt x="742950" y="41275"/>
                  </a:lnTo>
                  <a:lnTo>
                    <a:pt x="76200" y="41275"/>
                  </a:lnTo>
                  <a:lnTo>
                    <a:pt x="76200" y="76200"/>
                  </a:lnTo>
                  <a:lnTo>
                    <a:pt x="0" y="38100"/>
                  </a:lnTo>
                  <a:lnTo>
                    <a:pt x="76200"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sp>
          <p:nvSpPr>
            <p:cNvPr id="98" name="Freeform 97"/>
            <p:cNvSpPr/>
            <p:nvPr/>
          </p:nvSpPr>
          <p:spPr>
            <a:xfrm>
              <a:off x="3329636" y="4128389"/>
              <a:ext cx="1905000" cy="76200"/>
            </a:xfrm>
            <a:custGeom>
              <a:avLst/>
              <a:gdLst/>
              <a:ahLst/>
              <a:cxnLst/>
              <a:rect l="l" t="t" r="r" b="b"/>
              <a:pathLst>
                <a:path w="1905000" h="76200">
                  <a:moveTo>
                    <a:pt x="76327" y="0"/>
                  </a:moveTo>
                  <a:lnTo>
                    <a:pt x="76210" y="34976"/>
                  </a:lnTo>
                  <a:lnTo>
                    <a:pt x="1905000" y="42291"/>
                  </a:lnTo>
                  <a:lnTo>
                    <a:pt x="1905000" y="48641"/>
                  </a:lnTo>
                  <a:lnTo>
                    <a:pt x="76189" y="41326"/>
                  </a:lnTo>
                  <a:lnTo>
                    <a:pt x="76073" y="76200"/>
                  </a:lnTo>
                  <a:lnTo>
                    <a:pt x="0" y="37846"/>
                  </a:lnTo>
                  <a:lnTo>
                    <a:pt x="76327" y="0"/>
                  </a:lnTo>
                  <a:close/>
                </a:path>
              </a:pathLst>
            </a:custGeom>
            <a:solidFill>
              <a:srgbClr val="000000"/>
            </a:solidFill>
            <a:ln w="0" cap="flat" cmpd="sng">
              <a:solidFill>
                <a:srgbClr val="000000"/>
              </a:solidFill>
              <a:prstDash val="solid"/>
              <a:miter/>
              <a:headEnd/>
              <a:tailEnd/>
            </a:ln>
          </p:spPr>
          <p:txBody>
            <a:bodyPr>
              <a:prstTxWarp prst="textNoShape">
                <a:avLst/>
              </a:prstTxWarp>
            </a:bodyPr>
            <a:lstStyle/>
            <a:p>
              <a:endParaRPr lang="en-IN"/>
            </a:p>
          </p:txBody>
        </p:sp>
      </p:grpSp>
    </p:spTree>
    <p:extLst>
      <p:ext uri="{BB962C8B-B14F-4D97-AF65-F5344CB8AC3E}">
        <p14:creationId xmlns:p14="http://schemas.microsoft.com/office/powerpoint/2010/main" val="1254808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b="1" dirty="0" smtClean="0">
                <a:latin typeface="Arial Rounded MT Bold" panose="020F0704030504030204" pitchFamily="34" charset="0"/>
              </a:rPr>
              <a:t>Technology used</a:t>
            </a:r>
            <a:endParaRPr lang="en-IN" b="1" dirty="0">
              <a:latin typeface="Arial Rounded MT Bold" panose="020F0704030504030204" pitchFamily="34" charset="0"/>
            </a:endParaRPr>
          </a:p>
        </p:txBody>
      </p:sp>
      <p:sp>
        <p:nvSpPr>
          <p:cNvPr id="3" name="TextBox 2">
            <a:extLst>
              <a:ext uri="{FF2B5EF4-FFF2-40B4-BE49-F238E27FC236}">
                <a16:creationId xmlns="" xmlns:a16="http://schemas.microsoft.com/office/drawing/2014/main" id="{5B7E6577-74AE-17C1-BB1B-4B14527BFF50}"/>
              </a:ext>
            </a:extLst>
          </p:cNvPr>
          <p:cNvSpPr txBox="1"/>
          <p:nvPr/>
        </p:nvSpPr>
        <p:spPr>
          <a:xfrm>
            <a:off x="5930660" y="777922"/>
            <a:ext cx="254460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b="1" dirty="0">
                <a:solidFill>
                  <a:schemeClr val="bg1"/>
                </a:solidFill>
              </a:rPr>
              <a:t>Frontend: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2963" y="2078913"/>
            <a:ext cx="3118076" cy="3408571"/>
          </a:xfrm>
          <a:prstGeom prst="rect">
            <a:avLst/>
          </a:prstGeom>
          <a:solidFill>
            <a:schemeClr val="tx1"/>
          </a:solidFill>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542" y="2078914"/>
            <a:ext cx="7574603" cy="3408571"/>
          </a:xfrm>
          <a:prstGeom prst="rect">
            <a:avLst/>
          </a:prstGeom>
        </p:spPr>
      </p:pic>
      <p:sp>
        <p:nvSpPr>
          <p:cNvPr id="9" name="TextBox 8">
            <a:extLst>
              <a:ext uri="{FF2B5EF4-FFF2-40B4-BE49-F238E27FC236}">
                <a16:creationId xmlns="" xmlns:a16="http://schemas.microsoft.com/office/drawing/2014/main" id="{5B7E6577-74AE-17C1-BB1B-4B14527BFF50}"/>
              </a:ext>
            </a:extLst>
          </p:cNvPr>
          <p:cNvSpPr txBox="1"/>
          <p:nvPr/>
        </p:nvSpPr>
        <p:spPr>
          <a:xfrm>
            <a:off x="9676164" y="1983377"/>
            <a:ext cx="2190159"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5400" b="1" dirty="0" smtClean="0">
                <a:solidFill>
                  <a:schemeClr val="bg1"/>
                </a:solidFill>
                <a:latin typeface="Bauhaus 93" panose="04030905020B02020C02" pitchFamily="82" charset="0"/>
              </a:rPr>
              <a:t>PHP</a:t>
            </a:r>
            <a:endParaRPr lang="en-US" sz="5400" b="1"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2131378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b="1" dirty="0">
                <a:solidFill>
                  <a:schemeClr val="bg1"/>
                </a:solidFill>
                <a:latin typeface="Arial Rounded MT Bold" panose="020F0704030504030204" pitchFamily="34" charset="0"/>
              </a:rPr>
              <a:t>Technology used</a:t>
            </a:r>
            <a:endParaRPr lang="en-IN" dirty="0">
              <a:solidFill>
                <a:schemeClr val="bg1"/>
              </a:solidFill>
            </a:endParaRPr>
          </a:p>
        </p:txBody>
      </p:sp>
      <p:sp>
        <p:nvSpPr>
          <p:cNvPr id="3" name="TextBox 2">
            <a:extLst>
              <a:ext uri="{FF2B5EF4-FFF2-40B4-BE49-F238E27FC236}">
                <a16:creationId xmlns="" xmlns:a16="http://schemas.microsoft.com/office/drawing/2014/main" id="{210691BB-9B24-7EA5-0EB1-C70ECDC3E9A7}"/>
              </a:ext>
            </a:extLst>
          </p:cNvPr>
          <p:cNvSpPr txBox="1"/>
          <p:nvPr/>
        </p:nvSpPr>
        <p:spPr>
          <a:xfrm>
            <a:off x="4702361" y="1028335"/>
            <a:ext cx="17907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solidFill>
                  <a:schemeClr val="tx1">
                    <a:lumMod val="95000"/>
                  </a:schemeClr>
                </a:solidFill>
                <a:latin typeface="Tenorite"/>
              </a:rPr>
              <a:t>Backend:</a:t>
            </a:r>
            <a:endParaRPr lang="en-US" sz="2800" b="1" dirty="0">
              <a:solidFill>
                <a:schemeClr val="tx1">
                  <a:lumMod val="9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415" y="2424067"/>
            <a:ext cx="4054559" cy="4433933"/>
          </a:xfrm>
          <a:prstGeom prst="rect">
            <a:avLst/>
          </a:prstGeom>
        </p:spPr>
      </p:pic>
      <p:sp>
        <p:nvSpPr>
          <p:cNvPr id="5" name="TextBox 4">
            <a:extLst>
              <a:ext uri="{FF2B5EF4-FFF2-40B4-BE49-F238E27FC236}">
                <a16:creationId xmlns="" xmlns:a16="http://schemas.microsoft.com/office/drawing/2014/main" id="{5B7E6577-74AE-17C1-BB1B-4B14527BFF50}"/>
              </a:ext>
            </a:extLst>
          </p:cNvPr>
          <p:cNvSpPr txBox="1"/>
          <p:nvPr/>
        </p:nvSpPr>
        <p:spPr>
          <a:xfrm>
            <a:off x="4547826" y="1744095"/>
            <a:ext cx="2740080"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smtClean="0">
                <a:solidFill>
                  <a:schemeClr val="bg1"/>
                </a:solidFill>
                <a:latin typeface="Arial Rounded MT Bold" panose="020F0704030504030204" pitchFamily="34" charset="0"/>
              </a:rPr>
              <a:t>MY SQL</a:t>
            </a:r>
            <a:endParaRPr lang="en-US" sz="4800"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706091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B45E42FE-28E4-4F24-FFE5-BFF498174A61}"/>
              </a:ext>
            </a:extLst>
          </p:cNvPr>
          <p:cNvSpPr>
            <a:spLocks noGrp="1"/>
          </p:cNvSpPr>
          <p:nvPr>
            <p:ph type="title"/>
          </p:nvPr>
        </p:nvSpPr>
        <p:spPr>
          <a:xfrm>
            <a:off x="0" y="-84591"/>
            <a:ext cx="9404723" cy="140053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2800" kern="1200" cap="all" spc="150" baseline="0">
                <a:solidFill>
                  <a:schemeClr val="bg1"/>
                </a:solidFill>
                <a:latin typeface="+mj-lt"/>
                <a:ea typeface="+mj-ea"/>
                <a:cs typeface="+mj-cs"/>
              </a:defRPr>
            </a:lvl1pPr>
          </a:lstStyle>
          <a:p>
            <a:r>
              <a:rPr lang="en-US" sz="3600" dirty="0" smtClean="0">
                <a:solidFill>
                  <a:schemeClr val="tx1">
                    <a:lumMod val="95000"/>
                  </a:schemeClr>
                </a:solidFill>
                <a:latin typeface="Arial Rounded MT Bold" panose="020F0704030504030204" pitchFamily="34" charset="0"/>
              </a:rPr>
              <a:t>aDVANTAGEs :-</a:t>
            </a:r>
            <a:endParaRPr lang="en-US" sz="3600" dirty="0">
              <a:solidFill>
                <a:schemeClr val="tx1">
                  <a:lumMod val="95000"/>
                </a:schemeClr>
              </a:solidFill>
              <a:latin typeface="Arial Rounded MT Bold" panose="020F0704030504030204" pitchFamily="34" charset="0"/>
              <a:cs typeface="Arial"/>
            </a:endParaRPr>
          </a:p>
        </p:txBody>
      </p:sp>
      <p:sp>
        <p:nvSpPr>
          <p:cNvPr id="5" name="Content Placeholder 4">
            <a:extLst>
              <a:ext uri="{FF2B5EF4-FFF2-40B4-BE49-F238E27FC236}">
                <a16:creationId xmlns="" xmlns:a16="http://schemas.microsoft.com/office/drawing/2014/main" id="{6DF756D9-EF3C-EF8A-60BD-A12583F478E5}"/>
              </a:ext>
            </a:extLst>
          </p:cNvPr>
          <p:cNvSpPr txBox="1">
            <a:spLocks noGrp="1"/>
          </p:cNvSpPr>
          <p:nvPr>
            <p:ph idx="1"/>
          </p:nvPr>
        </p:nvSpPr>
        <p:spPr>
          <a:xfrm>
            <a:off x="1267085" y="1315939"/>
            <a:ext cx="8946541" cy="674748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0000"/>
              </a:lnSpc>
              <a:spcBef>
                <a:spcPts val="1000"/>
              </a:spcBef>
              <a:buFont typeface="Arial"/>
              <a:buChar char="•"/>
            </a:pPr>
            <a:r>
              <a:rPr lang="en-US" sz="2400" dirty="0">
                <a:latin typeface="Tenorite"/>
                <a:ea typeface="+mn-lt"/>
                <a:cs typeface="Times New Roman"/>
              </a:rPr>
              <a:t>Easier </a:t>
            </a:r>
            <a:r>
              <a:rPr lang="en-US" sz="2400" dirty="0" smtClean="0">
                <a:latin typeface="Tenorite"/>
                <a:ea typeface="+mn-lt"/>
                <a:cs typeface="Times New Roman"/>
              </a:rPr>
              <a:t>to access remotely than conventional libraries.</a:t>
            </a:r>
          </a:p>
          <a:p>
            <a:pPr marL="285750" indent="-285750">
              <a:lnSpc>
                <a:spcPct val="120000"/>
              </a:lnSpc>
              <a:spcBef>
                <a:spcPts val="1000"/>
              </a:spcBef>
              <a:buFont typeface="Arial"/>
              <a:buChar char="•"/>
            </a:pPr>
            <a:r>
              <a:rPr lang="en-US" sz="2400" dirty="0" smtClean="0">
                <a:latin typeface="Tenorite"/>
                <a:ea typeface="+mn-lt"/>
                <a:cs typeface="Times New Roman"/>
              </a:rPr>
              <a:t>Multiple and simultaneously access.</a:t>
            </a:r>
            <a:endParaRPr lang="en-US" sz="2400" dirty="0">
              <a:latin typeface="Tenorite"/>
              <a:ea typeface="+mn-lt"/>
              <a:cs typeface="Times New Roman"/>
            </a:endParaRPr>
          </a:p>
          <a:p>
            <a:pPr marL="285750" indent="-285750">
              <a:lnSpc>
                <a:spcPct val="120000"/>
              </a:lnSpc>
              <a:spcBef>
                <a:spcPts val="1000"/>
              </a:spcBef>
              <a:buFont typeface="Arial"/>
              <a:buChar char="•"/>
            </a:pPr>
            <a:r>
              <a:rPr lang="en-US" sz="2400" dirty="0" smtClean="0">
                <a:latin typeface="Tenorite"/>
                <a:ea typeface="+mn-lt"/>
                <a:cs typeface="Times New Roman"/>
              </a:rPr>
              <a:t>Powerful search and browsing.</a:t>
            </a:r>
            <a:endParaRPr lang="en-US" sz="2400" dirty="0">
              <a:latin typeface="Tenorite"/>
              <a:ea typeface="+mn-lt"/>
              <a:cs typeface="+mn-lt"/>
            </a:endParaRPr>
          </a:p>
          <a:p>
            <a:pPr marL="285750" indent="-285750">
              <a:lnSpc>
                <a:spcPct val="120000"/>
              </a:lnSpc>
              <a:spcBef>
                <a:spcPts val="1000"/>
              </a:spcBef>
              <a:buFont typeface="Arial"/>
              <a:buChar char="•"/>
            </a:pPr>
            <a:r>
              <a:rPr lang="en-US" sz="2400" dirty="0" smtClean="0">
                <a:latin typeface="Tenorite"/>
                <a:ea typeface="+mn-lt"/>
                <a:cs typeface="Times New Roman"/>
              </a:rPr>
              <a:t>Easier to add additional services.</a:t>
            </a:r>
            <a:endParaRPr lang="en-US" sz="2400" dirty="0">
              <a:latin typeface="Tenorite"/>
              <a:ea typeface="+mn-lt"/>
              <a:cs typeface="Times New Roman"/>
            </a:endParaRPr>
          </a:p>
          <a:p>
            <a:pPr marL="285750" indent="-285750">
              <a:lnSpc>
                <a:spcPct val="120000"/>
              </a:lnSpc>
              <a:spcBef>
                <a:spcPts val="1000"/>
              </a:spcBef>
              <a:buFont typeface="Arial"/>
              <a:buChar char="•"/>
            </a:pPr>
            <a:r>
              <a:rPr lang="en-US" sz="2400" dirty="0" smtClean="0">
                <a:latin typeface="Tenorite"/>
                <a:ea typeface="+mn-lt"/>
                <a:cs typeface="Times New Roman"/>
              </a:rPr>
              <a:t>Easier to organize and reorganize.</a:t>
            </a:r>
            <a:endParaRPr lang="en-US" sz="2400" dirty="0">
              <a:latin typeface="Tenorite"/>
              <a:ea typeface="+mn-lt"/>
              <a:cs typeface="+mn-lt"/>
            </a:endParaRPr>
          </a:p>
          <a:p>
            <a:pPr marL="285750" indent="-285750">
              <a:lnSpc>
                <a:spcPct val="120000"/>
              </a:lnSpc>
              <a:spcBef>
                <a:spcPts val="1000"/>
              </a:spcBef>
              <a:buFont typeface="Arial"/>
              <a:buChar char="•"/>
            </a:pPr>
            <a:r>
              <a:rPr lang="en-US" sz="2400" dirty="0" smtClean="0">
                <a:latin typeface="Tenorite"/>
                <a:ea typeface="+mn-lt"/>
                <a:cs typeface="Times New Roman"/>
              </a:rPr>
              <a:t>Allow readers to Access Materials on demand.</a:t>
            </a:r>
          </a:p>
          <a:p>
            <a:pPr marL="285750" indent="-285750">
              <a:lnSpc>
                <a:spcPct val="120000"/>
              </a:lnSpc>
              <a:spcBef>
                <a:spcPts val="1000"/>
              </a:spcBef>
              <a:buFont typeface="Arial"/>
              <a:buChar char="•"/>
            </a:pPr>
            <a:r>
              <a:rPr lang="en-US" sz="2400" dirty="0" smtClean="0">
                <a:latin typeface="Tenorite"/>
                <a:ea typeface="+mn-lt"/>
                <a:cs typeface="Times New Roman"/>
              </a:rPr>
              <a:t>No opening and closing hours.</a:t>
            </a:r>
          </a:p>
          <a:p>
            <a:pPr marL="285750" indent="-285750">
              <a:lnSpc>
                <a:spcPct val="120000"/>
              </a:lnSpc>
              <a:spcBef>
                <a:spcPts val="1000"/>
              </a:spcBef>
              <a:buFont typeface="Arial"/>
              <a:buChar char="•"/>
            </a:pPr>
            <a:r>
              <a:rPr lang="en-US" sz="2400" dirty="0" smtClean="0">
                <a:latin typeface="Tenorite"/>
                <a:ea typeface="+mn-lt"/>
                <a:cs typeface="Times New Roman"/>
              </a:rPr>
              <a:t>Cost effective and sustainable.</a:t>
            </a:r>
          </a:p>
          <a:p>
            <a:pPr marL="285750" indent="-285750">
              <a:lnSpc>
                <a:spcPct val="120000"/>
              </a:lnSpc>
              <a:spcBef>
                <a:spcPts val="1000"/>
              </a:spcBef>
              <a:buFont typeface="Arial"/>
              <a:buChar char="•"/>
            </a:pPr>
            <a:endParaRPr lang="en-US" sz="2400" dirty="0" smtClean="0">
              <a:latin typeface="Tenorite"/>
              <a:ea typeface="+mn-lt"/>
              <a:cs typeface="Times New Roman"/>
            </a:endParaRPr>
          </a:p>
          <a:p>
            <a:pPr marL="285750" indent="-285750">
              <a:lnSpc>
                <a:spcPct val="120000"/>
              </a:lnSpc>
              <a:spcBef>
                <a:spcPts val="1000"/>
              </a:spcBef>
              <a:buFont typeface="Arial"/>
              <a:buChar char="•"/>
            </a:pPr>
            <a:endParaRPr lang="en-US" sz="2400" dirty="0" smtClean="0">
              <a:latin typeface="Tenorite"/>
              <a:ea typeface="+mn-lt"/>
              <a:cs typeface="Times New Roman"/>
            </a:endParaRPr>
          </a:p>
          <a:p>
            <a:pPr marL="285750" indent="-285750">
              <a:lnSpc>
                <a:spcPct val="120000"/>
              </a:lnSpc>
              <a:spcBef>
                <a:spcPts val="1000"/>
              </a:spcBef>
              <a:buFont typeface="Arial"/>
              <a:buChar char="•"/>
            </a:pPr>
            <a:endParaRPr lang="en-US" sz="2400" dirty="0">
              <a:latin typeface="Tenorite"/>
              <a:ea typeface="+mn-lt"/>
              <a:cs typeface="Times New Roman"/>
            </a:endParaRPr>
          </a:p>
          <a:p>
            <a:pPr marL="285750" indent="-285750">
              <a:buFont typeface="Arial"/>
              <a:buChar char="•"/>
            </a:pPr>
            <a:endParaRPr lang="en-US" sz="2400" dirty="0">
              <a:cs typeface="Arial"/>
            </a:endParaRPr>
          </a:p>
        </p:txBody>
      </p:sp>
    </p:spTree>
    <p:extLst>
      <p:ext uri="{BB962C8B-B14F-4D97-AF65-F5344CB8AC3E}">
        <p14:creationId xmlns:p14="http://schemas.microsoft.com/office/powerpoint/2010/main" val="31079228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996</TotalTime>
  <Words>759</Words>
  <Application>Microsoft Office PowerPoint</Application>
  <PresentationFormat>Widescreen</PresentationFormat>
  <Paragraphs>94</Paragraphs>
  <Slides>13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Amiko</vt:lpstr>
      <vt:lpstr>Arial</vt:lpstr>
      <vt:lpstr>Arial Black</vt:lpstr>
      <vt:lpstr>Arial Rounded MT Bold</vt:lpstr>
      <vt:lpstr>Bauhaus 93</vt:lpstr>
      <vt:lpstr>Calibri</vt:lpstr>
      <vt:lpstr>Century Gothic</vt:lpstr>
      <vt:lpstr>Tenorite</vt:lpstr>
      <vt:lpstr>Times New Roman</vt:lpstr>
      <vt:lpstr>Wingdings</vt:lpstr>
      <vt:lpstr>Wingdings 3</vt:lpstr>
      <vt:lpstr>Ion</vt:lpstr>
      <vt:lpstr>ONLINE LIBRARY MANAGEMENT SYSTEM</vt:lpstr>
      <vt:lpstr>PowerPoint Presentation</vt:lpstr>
      <vt:lpstr>Introduction</vt:lpstr>
      <vt:lpstr>Background Study</vt:lpstr>
      <vt:lpstr>HOW IT DIFFERS FROM EXISTING SYSTEM ?​</vt:lpstr>
      <vt:lpstr>Block Diagram</vt:lpstr>
      <vt:lpstr>Technology used</vt:lpstr>
      <vt:lpstr>Technology used</vt:lpstr>
      <vt:lpstr>aDVANTAGEs :-</vt:lpstr>
      <vt:lpstr>DISADVANTAGE:-</vt:lpstr>
      <vt:lpstr>FUTURE WORK</vt:lpstr>
      <vt:lpstr>CONCLUUSION</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29</cp:revision>
  <dcterms:created xsi:type="dcterms:W3CDTF">2024-02-19T03:14:04Z</dcterms:created>
  <dcterms:modified xsi:type="dcterms:W3CDTF">2024-02-23T11:23:00Z</dcterms:modified>
</cp:coreProperties>
</file>