
<file path=[Content_Types].xml><?xml version="1.0" encoding="utf-8"?>
<Types xmlns="http://schemas.openxmlformats.org/package/2006/content-types">
  <Default Extension="png" ContentType="image/png"/>
  <Default Extension="jpeg" ContentType="image/jpeg"/>
  <Default Extension="wmf" ContentType="image/x-wmf"/>
  <Default Extension="xls" ContentType="application/vnd.ms-excel"/>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1"/>
  </p:sldMasterIdLst>
  <p:notesMasterIdLst>
    <p:notesMasterId r:id="rId50"/>
  </p:notesMasterIdLst>
  <p:handoutMasterIdLst>
    <p:handoutMasterId r:id="rId51"/>
  </p:handoutMasterIdLst>
  <p:sldIdLst>
    <p:sldId id="318" r:id="rId2"/>
    <p:sldId id="319" r:id="rId3"/>
    <p:sldId id="339" r:id="rId4"/>
    <p:sldId id="338" r:id="rId5"/>
    <p:sldId id="282" r:id="rId6"/>
    <p:sldId id="283" r:id="rId7"/>
    <p:sldId id="340" r:id="rId8"/>
    <p:sldId id="341" r:id="rId9"/>
    <p:sldId id="342" r:id="rId10"/>
    <p:sldId id="343" r:id="rId11"/>
    <p:sldId id="344" r:id="rId12"/>
    <p:sldId id="345" r:id="rId13"/>
    <p:sldId id="346" r:id="rId14"/>
    <p:sldId id="347" r:id="rId15"/>
    <p:sldId id="284" r:id="rId16"/>
    <p:sldId id="286" r:id="rId17"/>
    <p:sldId id="287" r:id="rId18"/>
    <p:sldId id="348" r:id="rId19"/>
    <p:sldId id="349" r:id="rId20"/>
    <p:sldId id="288" r:id="rId21"/>
    <p:sldId id="289" r:id="rId22"/>
    <p:sldId id="296" r:id="rId23"/>
    <p:sldId id="300" r:id="rId24"/>
    <p:sldId id="350" r:id="rId25"/>
    <p:sldId id="351" r:id="rId26"/>
    <p:sldId id="305" r:id="rId27"/>
    <p:sldId id="352" r:id="rId28"/>
    <p:sldId id="321" r:id="rId29"/>
    <p:sldId id="356" r:id="rId30"/>
    <p:sldId id="357" r:id="rId31"/>
    <p:sldId id="323" r:id="rId32"/>
    <p:sldId id="359" r:id="rId33"/>
    <p:sldId id="360" r:id="rId34"/>
    <p:sldId id="361" r:id="rId35"/>
    <p:sldId id="362" r:id="rId36"/>
    <p:sldId id="363" r:id="rId37"/>
    <p:sldId id="322" r:id="rId38"/>
    <p:sldId id="354" r:id="rId39"/>
    <p:sldId id="366" r:id="rId40"/>
    <p:sldId id="355" r:id="rId41"/>
    <p:sldId id="364" r:id="rId42"/>
    <p:sldId id="365" r:id="rId43"/>
    <p:sldId id="367" r:id="rId44"/>
    <p:sldId id="369" r:id="rId45"/>
    <p:sldId id="370" r:id="rId46"/>
    <p:sldId id="371" r:id="rId47"/>
    <p:sldId id="368" r:id="rId48"/>
    <p:sldId id="372"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FB9"/>
    <a:srgbClr val="FFFFE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D9761D-1F95-3B4C-BE9C-CDD1389A8812}" type="datetimeFigureOut">
              <a:rPr lang="en-US" smtClean="0"/>
              <a:t>1/20/2020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ADCD51-711A-044D-9B2C-C47F74A9A11F}" type="slidenum">
              <a:rPr lang="en-US" smtClean="0"/>
              <a:t>‹#›</a:t>
            </a:fld>
            <a:endParaRPr lang="en-US"/>
          </a:p>
        </p:txBody>
      </p:sp>
    </p:spTree>
    <p:extLst>
      <p:ext uri="{BB962C8B-B14F-4D97-AF65-F5344CB8AC3E}">
        <p14:creationId xmlns:p14="http://schemas.microsoft.com/office/powerpoint/2010/main" val="8548955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95A596-FA52-0448-9C24-EA3FEFB30C0E}" type="datetimeFigureOut">
              <a:rPr lang="en-US" smtClean="0"/>
              <a:t>1/20/2020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4C5791-7364-9E4F-986D-297FD347B6DE}" type="slidenum">
              <a:rPr lang="en-US" smtClean="0"/>
              <a:t>‹#›</a:t>
            </a:fld>
            <a:endParaRPr lang="en-US"/>
          </a:p>
        </p:txBody>
      </p:sp>
    </p:spTree>
    <p:extLst>
      <p:ext uri="{BB962C8B-B14F-4D97-AF65-F5344CB8AC3E}">
        <p14:creationId xmlns:p14="http://schemas.microsoft.com/office/powerpoint/2010/main" val="6151994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A2E4C86-B2BA-401F-B147-FC944AEEC368}" type="slidenum">
              <a:rPr lang="fi-FI"/>
              <a:pPr/>
              <a:t>12</a:t>
            </a:fld>
            <a:endParaRPr lang="fi-FI"/>
          </a:p>
        </p:txBody>
      </p:sp>
      <p:sp>
        <p:nvSpPr>
          <p:cNvPr id="6246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p:cNvSpPr txBox="1">
            <a:spLocks noGrp="1" noChangeArrowheads="1"/>
          </p:cNvSpPr>
          <p:nvPr>
            <p:ph type="body" idx="1"/>
          </p:nvPr>
        </p:nvSpPr>
        <p:spPr bwMode="auto">
          <a:xfrm>
            <a:off x="755650" y="5078413"/>
            <a:ext cx="6046788" cy="4810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609820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Declarative programming is where you say what you want without having to say how to do it. </a:t>
            </a:r>
            <a:r>
              <a:rPr lang="en-US" sz="1200" kern="1200" dirty="0" err="1" smtClean="0">
                <a:solidFill>
                  <a:schemeClr val="tx1"/>
                </a:solidFill>
                <a:latin typeface="+mn-lt"/>
                <a:ea typeface="+mn-ea"/>
                <a:cs typeface="+mn-cs"/>
              </a:rPr>
              <a:t>e.g</a:t>
            </a:r>
            <a:r>
              <a:rPr lang="en-US" sz="1200" kern="1200" dirty="0" smtClean="0">
                <a:solidFill>
                  <a:schemeClr val="tx1"/>
                </a:solidFill>
                <a:latin typeface="+mn-lt"/>
                <a:ea typeface="+mn-ea"/>
                <a:cs typeface="+mn-cs"/>
              </a:rPr>
              <a:t> SQL, </a:t>
            </a:r>
            <a:r>
              <a:rPr lang="en-US" sz="1200" kern="1200" dirty="0" err="1" smtClean="0">
                <a:solidFill>
                  <a:schemeClr val="tx1"/>
                </a:solidFill>
                <a:latin typeface="+mn-lt"/>
                <a:ea typeface="+mn-ea"/>
                <a:cs typeface="+mn-cs"/>
              </a:rPr>
              <a:t>yacc</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lex</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With procedural programming, you have to specify exact steps to get the result. e.g. C</a:t>
            </a:r>
            <a:endParaRPr lang="en-US" dirty="0"/>
          </a:p>
        </p:txBody>
      </p:sp>
      <p:sp>
        <p:nvSpPr>
          <p:cNvPr id="4" name="Slide Number Placeholder 3"/>
          <p:cNvSpPr>
            <a:spLocks noGrp="1"/>
          </p:cNvSpPr>
          <p:nvPr>
            <p:ph type="sldNum" sz="quarter" idx="10"/>
          </p:nvPr>
        </p:nvSpPr>
        <p:spPr/>
        <p:txBody>
          <a:bodyPr/>
          <a:lstStyle/>
          <a:p>
            <a:fld id="{D9434DCB-D3FE-E14D-86B7-108566F794E7}" type="slidenum">
              <a:rPr lang="en-US" smtClean="0"/>
              <a:t>41</a:t>
            </a:fld>
            <a:endParaRPr lang="en-US"/>
          </a:p>
        </p:txBody>
      </p:sp>
    </p:spTree>
    <p:extLst>
      <p:ext uri="{BB962C8B-B14F-4D97-AF65-F5344CB8AC3E}">
        <p14:creationId xmlns:p14="http://schemas.microsoft.com/office/powerpoint/2010/main" val="3693392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Declarative programming is where you say what you want without having to say how to do it. </a:t>
            </a:r>
            <a:r>
              <a:rPr lang="en-US" sz="1200" kern="1200" dirty="0" err="1" smtClean="0">
                <a:solidFill>
                  <a:schemeClr val="tx1"/>
                </a:solidFill>
                <a:latin typeface="+mn-lt"/>
                <a:ea typeface="+mn-ea"/>
                <a:cs typeface="+mn-cs"/>
              </a:rPr>
              <a:t>e.g</a:t>
            </a:r>
            <a:r>
              <a:rPr lang="en-US" sz="1200" kern="1200" dirty="0" smtClean="0">
                <a:solidFill>
                  <a:schemeClr val="tx1"/>
                </a:solidFill>
                <a:latin typeface="+mn-lt"/>
                <a:ea typeface="+mn-ea"/>
                <a:cs typeface="+mn-cs"/>
              </a:rPr>
              <a:t> SQL, </a:t>
            </a:r>
            <a:r>
              <a:rPr lang="en-US" sz="1200" kern="1200" dirty="0" err="1" smtClean="0">
                <a:solidFill>
                  <a:schemeClr val="tx1"/>
                </a:solidFill>
                <a:latin typeface="+mn-lt"/>
                <a:ea typeface="+mn-ea"/>
                <a:cs typeface="+mn-cs"/>
              </a:rPr>
              <a:t>yacc</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lex</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With procedural programming, you have to specify exact steps to get the result. e.g. C</a:t>
            </a:r>
            <a:endParaRPr lang="en-US" dirty="0"/>
          </a:p>
        </p:txBody>
      </p:sp>
      <p:sp>
        <p:nvSpPr>
          <p:cNvPr id="4" name="Slide Number Placeholder 3"/>
          <p:cNvSpPr>
            <a:spLocks noGrp="1"/>
          </p:cNvSpPr>
          <p:nvPr>
            <p:ph type="sldNum" sz="quarter" idx="10"/>
          </p:nvPr>
        </p:nvSpPr>
        <p:spPr/>
        <p:txBody>
          <a:bodyPr/>
          <a:lstStyle/>
          <a:p>
            <a:fld id="{D9434DCB-D3FE-E14D-86B7-108566F794E7}" type="slidenum">
              <a:rPr lang="en-US" smtClean="0"/>
              <a:t>42</a:t>
            </a:fld>
            <a:endParaRPr lang="en-US"/>
          </a:p>
        </p:txBody>
      </p:sp>
    </p:spTree>
    <p:extLst>
      <p:ext uri="{BB962C8B-B14F-4D97-AF65-F5344CB8AC3E}">
        <p14:creationId xmlns:p14="http://schemas.microsoft.com/office/powerpoint/2010/main" val="3901556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F9F6CA4-E2AC-4BDA-AFD5-C4C286A34433}" type="slidenum">
              <a:rPr lang="fi-FI"/>
              <a:pPr/>
              <a:t>13</a:t>
            </a:fld>
            <a:endParaRPr lang="fi-FI"/>
          </a:p>
        </p:txBody>
      </p:sp>
      <p:sp>
        <p:nvSpPr>
          <p:cNvPr id="6348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755650" y="5078413"/>
            <a:ext cx="6046788" cy="4810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96339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015D114-9D05-4738-93B4-B50A254D1BAE}" type="slidenum">
              <a:rPr lang="fi-FI"/>
              <a:pPr/>
              <a:t>14</a:t>
            </a:fld>
            <a:endParaRPr lang="fi-FI"/>
          </a:p>
        </p:txBody>
      </p:sp>
      <p:sp>
        <p:nvSpPr>
          <p:cNvPr id="6451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p:cNvSpPr txBox="1">
            <a:spLocks noGrp="1" noChangeArrowheads="1"/>
          </p:cNvSpPr>
          <p:nvPr>
            <p:ph type="body" idx="1"/>
          </p:nvPr>
        </p:nvSpPr>
        <p:spPr bwMode="auto">
          <a:xfrm>
            <a:off x="755650" y="5078413"/>
            <a:ext cx="6046788" cy="4810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824784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237587F-C3AB-4FC6-AA66-CC0D7B17E58B}" type="slidenum">
              <a:rPr lang="fi-FI"/>
              <a:pPr/>
              <a:t>18</a:t>
            </a:fld>
            <a:endParaRPr lang="fi-FI"/>
          </a:p>
        </p:txBody>
      </p:sp>
      <p:sp>
        <p:nvSpPr>
          <p:cNvPr id="7987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4" name="Rectangle 2"/>
          <p:cNvSpPr txBox="1">
            <a:spLocks noGrp="1" noChangeArrowheads="1"/>
          </p:cNvSpPr>
          <p:nvPr>
            <p:ph type="body" idx="1"/>
          </p:nvPr>
        </p:nvSpPr>
        <p:spPr bwMode="auto">
          <a:xfrm>
            <a:off x="755650" y="5078413"/>
            <a:ext cx="6046788" cy="4810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45206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034B953-5CFC-43C9-BF21-0BC0461003C5}" type="slidenum">
              <a:rPr lang="fi-FI"/>
              <a:pPr/>
              <a:t>19</a:t>
            </a:fld>
            <a:endParaRPr lang="fi-FI"/>
          </a:p>
        </p:txBody>
      </p:sp>
      <p:sp>
        <p:nvSpPr>
          <p:cNvPr id="88065" name="Rectangle 1"/>
          <p:cNvSpPr txBox="1">
            <a:spLocks noGrp="1" noRot="1" noChangeAspect="1" noChangeArrowheads="1"/>
          </p:cNvSpPr>
          <p:nvPr>
            <p:ph type="sldImg"/>
          </p:nvPr>
        </p:nvSpPr>
        <p:spPr bwMode="auto">
          <a:xfrm>
            <a:off x="1106488" y="811213"/>
            <a:ext cx="5346700" cy="40100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6" name="Rectangle 2"/>
          <p:cNvSpPr txBox="1">
            <a:spLocks noGrp="1" noChangeArrowheads="1"/>
          </p:cNvSpPr>
          <p:nvPr>
            <p:ph type="body" idx="1"/>
          </p:nvPr>
        </p:nvSpPr>
        <p:spPr bwMode="auto">
          <a:xfrm>
            <a:off x="755650" y="5076825"/>
            <a:ext cx="6048375" cy="4714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p>
        </p:txBody>
      </p:sp>
    </p:spTree>
    <p:extLst>
      <p:ext uri="{BB962C8B-B14F-4D97-AF65-F5344CB8AC3E}">
        <p14:creationId xmlns:p14="http://schemas.microsoft.com/office/powerpoint/2010/main" val="3449097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
          <p:cNvSpPr txBox="1">
            <a:spLocks noGrp="1" noRot="1" noChangeAspect="1" noChangeArrowheads="1" noTextEdit="1"/>
          </p:cNvSpPr>
          <p:nvPr>
            <p:ph type="sldImg"/>
          </p:nvPr>
        </p:nvSpPr>
        <p:spPr>
          <a:xfrm>
            <a:off x="1143000" y="693738"/>
            <a:ext cx="4570413" cy="3429000"/>
          </a:xfrm>
          <a:solidFill>
            <a:srgbClr val="FFFFFF"/>
          </a:solidFill>
          <a:ln>
            <a:solidFill>
              <a:srgbClr val="000000"/>
            </a:solidFill>
            <a:miter lim="800000"/>
            <a:headEnd/>
            <a:tailEnd/>
          </a:ln>
        </p:spPr>
      </p:sp>
      <p:sp>
        <p:nvSpPr>
          <p:cNvPr id="50179" name="Rectangle 2"/>
          <p:cNvSpPr txBox="1">
            <a:spLocks noGrp="1" noChangeArrowheads="1"/>
          </p:cNvSpPr>
          <p:nvPr>
            <p:ph type="body" idx="1"/>
          </p:nvPr>
        </p:nvSpPr>
        <p:spPr>
          <a:xfrm>
            <a:off x="685800" y="4341813"/>
            <a:ext cx="5486400" cy="4032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FAA26D3D-D897-4be2-8F04-BA451C77F1D7}">
              <ma14:placeholderFlag xmlns:ma14="http://schemas.microsoft.com/office/mac/drawingml/2011/main" xmlns="" val="1"/>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defTabSz="4572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defTabSz="4572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defTabSz="4572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defTabSz="4572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eaLnBrk="1" hangingPunct="1">
              <a:spcBef>
                <a:spcPts val="450"/>
              </a:spcBef>
            </a:pPr>
            <a:endParaRPr lang="en-US" altLang="zh-CN">
              <a:latin typeface="Calibri" charset="0"/>
              <a:cs typeface="ＭＳ Ｐゴシック" charset="0"/>
            </a:endParaRPr>
          </a:p>
        </p:txBody>
      </p:sp>
    </p:spTree>
    <p:extLst>
      <p:ext uri="{BB962C8B-B14F-4D97-AF65-F5344CB8AC3E}">
        <p14:creationId xmlns:p14="http://schemas.microsoft.com/office/powerpoint/2010/main" val="484009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Warehouse - </a:t>
            </a:r>
            <a:r>
              <a:rPr lang="en-US" sz="1200" kern="1200" dirty="0" smtClean="0">
                <a:solidFill>
                  <a:schemeClr val="tx1"/>
                </a:solidFill>
                <a:latin typeface="+mn-lt"/>
                <a:ea typeface="+mn-ea"/>
                <a:cs typeface="+mn-cs"/>
              </a:rPr>
              <a:t> A system used for reporting and data analysis. DWs are central repositories of integrated data from one or more disparate sources</a:t>
            </a:r>
            <a:endParaRPr lang="en-US" dirty="0" smtClean="0"/>
          </a:p>
          <a:p>
            <a:r>
              <a:rPr lang="en-US" dirty="0" smtClean="0"/>
              <a:t>ETL – process of extracting data from source and</a:t>
            </a:r>
            <a:r>
              <a:rPr lang="en-US" baseline="0" dirty="0" smtClean="0"/>
              <a:t> bringing it into data warehouse. Extract Transform and Load.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9434DCB-D3FE-E14D-86B7-108566F794E7}" type="slidenum">
              <a:rPr lang="en-US" smtClean="0"/>
              <a:t>29</a:t>
            </a:fld>
            <a:endParaRPr lang="en-US"/>
          </a:p>
        </p:txBody>
      </p:sp>
    </p:spTree>
    <p:extLst>
      <p:ext uri="{BB962C8B-B14F-4D97-AF65-F5344CB8AC3E}">
        <p14:creationId xmlns:p14="http://schemas.microsoft.com/office/powerpoint/2010/main" val="3426855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Partitioned tables can be created using the PARTITIONED BY clause. A table can have one or more partition columns and a separate data directory is created for each distinct value combination in the partition columns. Further, tables or partitions can be bucketed using CLUSTERED BY columns, and data can     be sorted within that bucket via SORT BY columns. This can improve performance on certain kinds of queries.</a:t>
            </a:r>
            <a:endParaRPr lang="en-US" dirty="0"/>
          </a:p>
        </p:txBody>
      </p:sp>
      <p:sp>
        <p:nvSpPr>
          <p:cNvPr id="4" name="Slide Number Placeholder 3"/>
          <p:cNvSpPr>
            <a:spLocks noGrp="1"/>
          </p:cNvSpPr>
          <p:nvPr>
            <p:ph type="sldNum" sz="quarter" idx="10"/>
          </p:nvPr>
        </p:nvSpPr>
        <p:spPr/>
        <p:txBody>
          <a:bodyPr/>
          <a:lstStyle/>
          <a:p>
            <a:fld id="{D9434DCB-D3FE-E14D-86B7-108566F794E7}" type="slidenum">
              <a:rPr lang="en-US" smtClean="0"/>
              <a:t>34</a:t>
            </a:fld>
            <a:endParaRPr lang="en-US"/>
          </a:p>
        </p:txBody>
      </p:sp>
    </p:spTree>
    <p:extLst>
      <p:ext uri="{BB962C8B-B14F-4D97-AF65-F5344CB8AC3E}">
        <p14:creationId xmlns:p14="http://schemas.microsoft.com/office/powerpoint/2010/main" val="3069425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EXTERNAL keyword lets you create a table and provide a LOCATION so that Hive does not use a default location for this table. This comes in handy if you already have data generated. When dropping an EXTERNAL table, data in the table is NOT deleted from the file system.</a:t>
            </a:r>
            <a:endParaRPr lang="en-US" dirty="0"/>
          </a:p>
        </p:txBody>
      </p:sp>
      <p:sp>
        <p:nvSpPr>
          <p:cNvPr id="4" name="Slide Number Placeholder 3"/>
          <p:cNvSpPr>
            <a:spLocks noGrp="1"/>
          </p:cNvSpPr>
          <p:nvPr>
            <p:ph type="sldNum" sz="quarter" idx="10"/>
          </p:nvPr>
        </p:nvSpPr>
        <p:spPr/>
        <p:txBody>
          <a:bodyPr/>
          <a:lstStyle/>
          <a:p>
            <a:fld id="{D9434DCB-D3FE-E14D-86B7-108566F794E7}" type="slidenum">
              <a:rPr lang="en-US" smtClean="0"/>
              <a:t>39</a:t>
            </a:fld>
            <a:endParaRPr lang="en-US"/>
          </a:p>
        </p:txBody>
      </p:sp>
    </p:spTree>
    <p:extLst>
      <p:ext uri="{BB962C8B-B14F-4D97-AF65-F5344CB8AC3E}">
        <p14:creationId xmlns:p14="http://schemas.microsoft.com/office/powerpoint/2010/main" val="3163399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F164A81-75B2-194C-A843-C64EC5C16B31}" type="datetime1">
              <a:rPr lang="en-US" smtClean="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spTree>
    <p:extLst>
      <p:ext uri="{BB962C8B-B14F-4D97-AF65-F5344CB8AC3E}">
        <p14:creationId xmlns:p14="http://schemas.microsoft.com/office/powerpoint/2010/main" val="1821941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F81F14-9AEC-394B-B8F6-AE69A194437D}" type="datetime1">
              <a:rPr lang="en-US" smtClean="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FB1032-EA64-7144-B003-9BCC9D94B503}" type="slidenum">
              <a:rPr lang="en-US" smtClean="0"/>
              <a:t>‹#›</a:t>
            </a:fld>
            <a:endParaRPr lang="en-US" dirty="0"/>
          </a:p>
        </p:txBody>
      </p:sp>
    </p:spTree>
    <p:extLst>
      <p:ext uri="{BB962C8B-B14F-4D97-AF65-F5344CB8AC3E}">
        <p14:creationId xmlns:p14="http://schemas.microsoft.com/office/powerpoint/2010/main" val="37882201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F81F14-9AEC-394B-B8F6-AE69A194437D}" type="datetime1">
              <a:rPr lang="en-US" smtClean="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FB1032-EA64-7144-B003-9BCC9D94B503}" type="slidenum">
              <a:rPr lang="en-US" smtClean="0"/>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2912344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F81F14-9AEC-394B-B8F6-AE69A194437D}" type="datetime1">
              <a:rPr lang="en-US" smtClean="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FB1032-EA64-7144-B003-9BCC9D94B503}" type="slidenum">
              <a:rPr lang="en-US" smtClean="0"/>
              <a:t>‹#›</a:t>
            </a:fld>
            <a:endParaRPr lang="en-US" dirty="0"/>
          </a:p>
        </p:txBody>
      </p:sp>
    </p:spTree>
    <p:extLst>
      <p:ext uri="{BB962C8B-B14F-4D97-AF65-F5344CB8AC3E}">
        <p14:creationId xmlns:p14="http://schemas.microsoft.com/office/powerpoint/2010/main" val="324715154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F81F14-9AEC-394B-B8F6-AE69A194437D}" type="datetime1">
              <a:rPr lang="en-US" smtClean="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FB1032-EA64-7144-B003-9BCC9D94B503}" type="slidenum">
              <a:rPr lang="en-US" smtClean="0"/>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2838008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F81F14-9AEC-394B-B8F6-AE69A194437D}" type="datetime1">
              <a:rPr lang="en-US" smtClean="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FB1032-EA64-7144-B003-9BCC9D94B503}" type="slidenum">
              <a:rPr lang="en-US" smtClean="0"/>
              <a:t>‹#›</a:t>
            </a:fld>
            <a:endParaRPr lang="en-US" dirty="0"/>
          </a:p>
        </p:txBody>
      </p:sp>
    </p:spTree>
    <p:extLst>
      <p:ext uri="{BB962C8B-B14F-4D97-AF65-F5344CB8AC3E}">
        <p14:creationId xmlns:p14="http://schemas.microsoft.com/office/powerpoint/2010/main" val="270715149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DD67E5-F24F-664E-AC9C-26173D2CF6BA}" type="datetime1">
              <a:rPr lang="en-US" smtClean="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FB1032-EA64-7144-B003-9BCC9D94B503}" type="slidenum">
              <a:rPr lang="en-US" smtClean="0"/>
              <a:t>‹#›</a:t>
            </a:fld>
            <a:endParaRPr lang="en-US" dirty="0"/>
          </a:p>
        </p:txBody>
      </p:sp>
    </p:spTree>
    <p:extLst>
      <p:ext uri="{BB962C8B-B14F-4D97-AF65-F5344CB8AC3E}">
        <p14:creationId xmlns:p14="http://schemas.microsoft.com/office/powerpoint/2010/main" val="3969887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DF139F-CB8F-D149-BA56-8B0C015E5021}" type="datetime1">
              <a:rPr lang="en-US" smtClean="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FB1032-EA64-7144-B003-9BCC9D94B503}" type="slidenum">
              <a:rPr lang="en-US" smtClean="0"/>
              <a:t>‹#›</a:t>
            </a:fld>
            <a:endParaRPr lang="en-US" dirty="0"/>
          </a:p>
        </p:txBody>
      </p:sp>
    </p:spTree>
    <p:extLst>
      <p:ext uri="{BB962C8B-B14F-4D97-AF65-F5344CB8AC3E}">
        <p14:creationId xmlns:p14="http://schemas.microsoft.com/office/powerpoint/2010/main" val="4108339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542CA6-DA21-D448-9BFF-3B41542CED08}" type="datetime1">
              <a:rPr lang="en-US" smtClean="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FB1032-EA64-7144-B003-9BCC9D94B503}" type="slidenum">
              <a:rPr lang="en-US" smtClean="0"/>
              <a:t>‹#›</a:t>
            </a:fld>
            <a:endParaRPr lang="en-US" dirty="0"/>
          </a:p>
        </p:txBody>
      </p:sp>
    </p:spTree>
    <p:extLst>
      <p:ext uri="{BB962C8B-B14F-4D97-AF65-F5344CB8AC3E}">
        <p14:creationId xmlns:p14="http://schemas.microsoft.com/office/powerpoint/2010/main" val="3366637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F00D79-2A23-4C40-804A-C01F394F0C72}" type="datetime1">
              <a:rPr lang="en-US" smtClean="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FB1032-EA64-7144-B003-9BCC9D94B503}" type="slidenum">
              <a:rPr lang="en-US" smtClean="0"/>
              <a:t>‹#›</a:t>
            </a:fld>
            <a:endParaRPr lang="en-US" dirty="0"/>
          </a:p>
        </p:txBody>
      </p:sp>
    </p:spTree>
    <p:extLst>
      <p:ext uri="{BB962C8B-B14F-4D97-AF65-F5344CB8AC3E}">
        <p14:creationId xmlns:p14="http://schemas.microsoft.com/office/powerpoint/2010/main" val="2432686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674B835-C713-9846-B110-24995DE671EF}" type="datetime1">
              <a:rPr lang="en-US" smtClean="0"/>
              <a:t>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FB1032-EA64-7144-B003-9BCC9D94B503}" type="slidenum">
              <a:rPr lang="en-US" smtClean="0"/>
              <a:t>‹#›</a:t>
            </a:fld>
            <a:endParaRPr lang="en-US" dirty="0"/>
          </a:p>
        </p:txBody>
      </p:sp>
    </p:spTree>
    <p:extLst>
      <p:ext uri="{BB962C8B-B14F-4D97-AF65-F5344CB8AC3E}">
        <p14:creationId xmlns:p14="http://schemas.microsoft.com/office/powerpoint/2010/main" val="532565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0393BC9-E94F-5B47-BD76-EECA0CBE7CA1}" type="datetime1">
              <a:rPr lang="en-US" smtClean="0"/>
              <a:t>1/20/2020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BFB1032-EA64-7144-B003-9BCC9D94B503}" type="slidenum">
              <a:rPr lang="en-US" smtClean="0"/>
              <a:t>‹#›</a:t>
            </a:fld>
            <a:endParaRPr lang="en-US" dirty="0"/>
          </a:p>
        </p:txBody>
      </p:sp>
    </p:spTree>
    <p:extLst>
      <p:ext uri="{BB962C8B-B14F-4D97-AF65-F5344CB8AC3E}">
        <p14:creationId xmlns:p14="http://schemas.microsoft.com/office/powerpoint/2010/main" val="2739459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F308A2-EBB5-744B-B5B4-7699A7EC7B98}" type="datetime1">
              <a:rPr lang="en-US" smtClean="0"/>
              <a:t>1/20/2020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BFB1032-EA64-7144-B003-9BCC9D94B503}" type="slidenum">
              <a:rPr lang="en-US" smtClean="0"/>
              <a:t>‹#›</a:t>
            </a:fld>
            <a:endParaRPr lang="en-US" dirty="0"/>
          </a:p>
        </p:txBody>
      </p:sp>
    </p:spTree>
    <p:extLst>
      <p:ext uri="{BB962C8B-B14F-4D97-AF65-F5344CB8AC3E}">
        <p14:creationId xmlns:p14="http://schemas.microsoft.com/office/powerpoint/2010/main" val="494247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9872E7-27FD-CA40-8E81-E7A5851A1F00}" type="datetime1">
              <a:rPr lang="en-US" smtClean="0"/>
              <a:t>1/20/2020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BFB1032-EA64-7144-B003-9BCC9D94B503}" type="slidenum">
              <a:rPr lang="en-US" smtClean="0"/>
              <a:t>‹#›</a:t>
            </a:fld>
            <a:endParaRPr lang="en-US" dirty="0"/>
          </a:p>
        </p:txBody>
      </p:sp>
    </p:spTree>
    <p:extLst>
      <p:ext uri="{BB962C8B-B14F-4D97-AF65-F5344CB8AC3E}">
        <p14:creationId xmlns:p14="http://schemas.microsoft.com/office/powerpoint/2010/main" val="3181325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37C8EB-B6A2-A747-83AD-60E35A0235F5}" type="datetime1">
              <a:rPr lang="en-US" smtClean="0"/>
              <a:t>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dirty="0"/>
          </a:p>
        </p:txBody>
      </p:sp>
    </p:spTree>
    <p:extLst>
      <p:ext uri="{BB962C8B-B14F-4D97-AF65-F5344CB8AC3E}">
        <p14:creationId xmlns:p14="http://schemas.microsoft.com/office/powerpoint/2010/main" val="196034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6682E5-7E97-2F44-B961-B3631B15779F}" type="datetime1">
              <a:rPr lang="en-US" smtClean="0"/>
              <a:t>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FB1032-EA64-7144-B003-9BCC9D94B503}" type="slidenum">
              <a:rPr lang="en-US" smtClean="0"/>
              <a:t>‹#›</a:t>
            </a:fld>
            <a:endParaRPr lang="en-US" dirty="0"/>
          </a:p>
        </p:txBody>
      </p:sp>
    </p:spTree>
    <p:extLst>
      <p:ext uri="{BB962C8B-B14F-4D97-AF65-F5344CB8AC3E}">
        <p14:creationId xmlns:p14="http://schemas.microsoft.com/office/powerpoint/2010/main" val="3243973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F81F14-9AEC-394B-B8F6-AE69A194437D}" type="datetime1">
              <a:rPr lang="en-US" smtClean="0"/>
              <a:t>1/20/2020</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EBFB1032-EA64-7144-B003-9BCC9D94B503}" type="slidenum">
              <a:rPr lang="en-US" smtClean="0"/>
              <a:t>‹#›</a:t>
            </a:fld>
            <a:endParaRPr lang="en-US" dirty="0"/>
          </a:p>
        </p:txBody>
      </p:sp>
    </p:spTree>
    <p:extLst>
      <p:ext uri="{BB962C8B-B14F-4D97-AF65-F5344CB8AC3E}">
        <p14:creationId xmlns:p14="http://schemas.microsoft.com/office/powerpoint/2010/main" val="1993795381"/>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Microsoft_Excel_97-2003_Worksheet2.xls"/><Relationship Id="rId4" Type="http://schemas.openxmlformats.org/officeDocument/2006/relationships/image" Target="../media/image9.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5478" y="535424"/>
            <a:ext cx="7781442" cy="2459476"/>
          </a:xfrm>
        </p:spPr>
        <p:txBody>
          <a:bodyPr/>
          <a:lstStyle/>
          <a:p>
            <a:r>
              <a:rPr lang="en-US" sz="4400" dirty="0" smtClean="0"/>
              <a:t>Pig/Hive</a:t>
            </a:r>
            <a:r>
              <a:rPr lang="en-US" sz="4400" dirty="0"/>
              <a:t>/ </a:t>
            </a:r>
            <a:r>
              <a:rPr lang="en-US" sz="4400" dirty="0" smtClean="0"/>
              <a:t>Hbase</a:t>
            </a:r>
            <a:br>
              <a:rPr lang="en-US" sz="4400" dirty="0" smtClean="0"/>
            </a:br>
            <a:r>
              <a:rPr lang="en-US" sz="4400" dirty="0" smtClean="0"/>
              <a:t/>
            </a:r>
            <a:br>
              <a:rPr lang="en-US" sz="4400" dirty="0" smtClean="0"/>
            </a:br>
            <a:endParaRPr lang="en-US" sz="2800" dirty="0"/>
          </a:p>
        </p:txBody>
      </p:sp>
      <p:sp>
        <p:nvSpPr>
          <p:cNvPr id="3" name="Subtitle 2"/>
          <p:cNvSpPr>
            <a:spLocks noGrp="1"/>
          </p:cNvSpPr>
          <p:nvPr>
            <p:ph type="subTitle" idx="1"/>
          </p:nvPr>
        </p:nvSpPr>
        <p:spPr>
          <a:xfrm>
            <a:off x="733647" y="2424221"/>
            <a:ext cx="7501630" cy="3763928"/>
          </a:xfrm>
        </p:spPr>
        <p:txBody>
          <a:bodyPr>
            <a:normAutofit/>
          </a:bodyPr>
          <a:lstStyle/>
          <a:p>
            <a:endParaRPr lang="en-US" sz="3600" b="1" dirty="0">
              <a:solidFill>
                <a:srgbClr val="800000"/>
              </a:solidFill>
            </a:endParaRPr>
          </a:p>
          <a:p>
            <a:r>
              <a:rPr lang="en-US" sz="3000" dirty="0">
                <a:solidFill>
                  <a:schemeClr val="tx1"/>
                </a:solidFill>
              </a:rPr>
              <a:t/>
            </a:r>
            <a:br>
              <a:rPr lang="en-US" sz="3000" dirty="0">
                <a:solidFill>
                  <a:schemeClr val="tx1"/>
                </a:solidFill>
              </a:rPr>
            </a:br>
            <a:r>
              <a:rPr lang="en-US" sz="3000" dirty="0" smtClean="0">
                <a:solidFill>
                  <a:schemeClr val="tx1"/>
                </a:solidFill>
              </a:rPr>
              <a:t>Saubhik Basu(AVP)</a:t>
            </a:r>
          </a:p>
          <a:p>
            <a:r>
              <a:rPr lang="en-US" sz="3000" b="1" dirty="0" smtClean="0">
                <a:solidFill>
                  <a:schemeClr val="tx1"/>
                </a:solidFill>
              </a:rPr>
              <a:t>Barclay’s Global Analytics</a:t>
            </a:r>
            <a:endParaRPr lang="en-US" sz="3000" b="1" dirty="0">
              <a:solidFill>
                <a:srgbClr val="800000"/>
              </a:solidFill>
            </a:endParaRPr>
          </a:p>
        </p:txBody>
      </p:sp>
      <p:sp>
        <p:nvSpPr>
          <p:cNvPr id="4" name="Slide Number Placeholder 3"/>
          <p:cNvSpPr>
            <a:spLocks noGrp="1"/>
          </p:cNvSpPr>
          <p:nvPr>
            <p:ph type="sldNum" sz="quarter" idx="12"/>
          </p:nvPr>
        </p:nvSpPr>
        <p:spPr/>
        <p:txBody>
          <a:bodyPr/>
          <a:lstStyle/>
          <a:p>
            <a:fld id="{FA84A37A-AFC2-4A01-80A1-FC20F2C0D5BB}" type="slidenum">
              <a:rPr lang="en-US" smtClean="0"/>
              <a:pPr/>
              <a:t>1</a:t>
            </a:fld>
            <a:endParaRPr lang="en-US" dirty="0"/>
          </a:p>
        </p:txBody>
      </p:sp>
    </p:spTree>
    <p:extLst>
      <p:ext uri="{BB962C8B-B14F-4D97-AF65-F5344CB8AC3E}">
        <p14:creationId xmlns:p14="http://schemas.microsoft.com/office/powerpoint/2010/main" val="4524409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58000"/>
          </a:xfrm>
          <a:prstGeom prst="rect">
            <a:avLst/>
          </a:prstGeom>
        </p:spPr>
      </p:pic>
      <p:sp>
        <p:nvSpPr>
          <p:cNvPr id="11" name="TextBox 2"/>
          <p:cNvSpPr txBox="1"/>
          <p:nvPr/>
        </p:nvSpPr>
        <p:spPr>
          <a:xfrm>
            <a:off x="546100" y="609600"/>
            <a:ext cx="8597900" cy="584200"/>
          </a:xfrm>
          <a:prstGeom prst="rect">
            <a:avLst/>
          </a:prstGeom>
          <a:noFill/>
        </p:spPr>
        <p:txBody>
          <a:bodyPr vert="horz" wrap="none" lIns="0" tIns="0" rIns="0" bIns="0" rtlCol="0">
            <a:spAutoFit/>
          </a:bodyPr>
          <a:lstStyle/>
          <a:p>
            <a:pPr>
              <a:lnSpc>
                <a:spcPts val="3680"/>
              </a:lnSpc>
            </a:pPr>
            <a:r>
              <a:rPr lang="en-CA" sz="3197" smtClean="0">
                <a:solidFill>
                  <a:srgbClr val="464652"/>
                </a:solidFill>
                <a:latin typeface="Bookman Old Style"/>
                <a:cs typeface="Bookman Old Style"/>
              </a:rPr>
              <a:t>Motivation</a:t>
            </a:r>
          </a:p>
          <a:p>
            <a:pPr>
              <a:lnSpc>
                <a:spcPts val="3680"/>
              </a:lnSpc>
            </a:pPr>
            <a:endParaRPr lang="en-CA" sz="3197">
              <a:solidFill>
                <a:srgbClr val="000000"/>
              </a:solidFill>
            </a:endParaRPr>
          </a:p>
        </p:txBody>
      </p:sp>
      <p:sp>
        <p:nvSpPr>
          <p:cNvPr id="3" name="TextBox 3"/>
          <p:cNvSpPr txBox="1"/>
          <p:nvPr/>
        </p:nvSpPr>
        <p:spPr>
          <a:xfrm>
            <a:off x="546100" y="1739900"/>
            <a:ext cx="8597900" cy="469900"/>
          </a:xfrm>
          <a:prstGeom prst="rect">
            <a:avLst/>
          </a:prstGeom>
          <a:noFill/>
        </p:spPr>
        <p:txBody>
          <a:bodyPr vert="horz" wrap="none" lIns="0" tIns="0" rIns="0" bIns="0" rtlCol="0">
            <a:spAutoFit/>
          </a:bodyPr>
          <a:lstStyle/>
          <a:p>
            <a:pPr>
              <a:lnSpc>
                <a:spcPts val="2990"/>
              </a:lnSpc>
            </a:pPr>
            <a:r>
              <a:rPr lang="en-CA" sz="1973" smtClean="0">
                <a:solidFill>
                  <a:srgbClr val="717BA2"/>
                </a:solidFill>
                <a:latin typeface="Wingdings"/>
                <a:cs typeface="Wingdings"/>
              </a:rPr>
              <a:t></a:t>
            </a:r>
            <a:r>
              <a:rPr lang="en-CA" sz="2597" smtClean="0">
                <a:solidFill>
                  <a:srgbClr val="000000"/>
                </a:solidFill>
                <a:latin typeface="Gill Sans MT"/>
                <a:cs typeface="Gill Sans MT"/>
              </a:rPr>
              <a:t> Relational Distributed Databases</a:t>
            </a:r>
          </a:p>
          <a:p>
            <a:pPr>
              <a:lnSpc>
                <a:spcPts val="2990"/>
              </a:lnSpc>
            </a:pPr>
            <a:endParaRPr lang="en-CA" sz="2579">
              <a:solidFill>
                <a:srgbClr val="000000"/>
              </a:solidFill>
            </a:endParaRPr>
          </a:p>
        </p:txBody>
      </p:sp>
      <p:sp>
        <p:nvSpPr>
          <p:cNvPr id="4" name="TextBox 4"/>
          <p:cNvSpPr txBox="1"/>
          <p:nvPr/>
        </p:nvSpPr>
        <p:spPr>
          <a:xfrm>
            <a:off x="812800" y="2133600"/>
            <a:ext cx="8331200" cy="901700"/>
          </a:xfrm>
          <a:prstGeom prst="rect">
            <a:avLst/>
          </a:prstGeom>
          <a:noFill/>
        </p:spPr>
        <p:txBody>
          <a:bodyPr vert="horz" wrap="none" lIns="0" tIns="0" rIns="0" bIns="0" rtlCol="0">
            <a:spAutoFit/>
          </a:bodyPr>
          <a:lstStyle/>
          <a:p>
            <a:pPr>
              <a:lnSpc>
                <a:spcPts val="3200"/>
              </a:lnSpc>
            </a:pPr>
            <a:r>
              <a:rPr lang="en-CA" sz="1746" smtClean="0">
                <a:solidFill>
                  <a:srgbClr val="9FB8CD"/>
                </a:solidFill>
                <a:latin typeface="Wingdings"/>
                <a:cs typeface="Wingdings"/>
              </a:rPr>
              <a:t></a:t>
            </a:r>
            <a:r>
              <a:rPr lang="en-CA" sz="2297" smtClean="0">
                <a:solidFill>
                  <a:srgbClr val="464652"/>
                </a:solidFill>
                <a:latin typeface="Gill Sans MT"/>
                <a:cs typeface="Gill Sans MT"/>
              </a:rPr>
              <a:t> Parallel database products expensive</a:t>
            </a:r>
            <a:r>
              <a:rPr lang="en-CA" sz="2261" smtClean="0">
                <a:solidFill>
                  <a:srgbClr val="000000"/>
                </a:solidFill>
                <a:latin typeface="Times New Roman"/>
              </a:rPr>
              <a:t/>
            </a:r>
            <a:br>
              <a:rPr lang="en-CA" sz="2261" smtClean="0">
                <a:solidFill>
                  <a:srgbClr val="000000"/>
                </a:solidFill>
                <a:latin typeface="Times New Roman"/>
              </a:rPr>
            </a:br>
            <a:r>
              <a:rPr lang="en-CA" sz="1746" smtClean="0">
                <a:solidFill>
                  <a:srgbClr val="9FB8CD"/>
                </a:solidFill>
                <a:latin typeface="Wingdings"/>
                <a:cs typeface="Wingdings"/>
              </a:rPr>
              <a:t></a:t>
            </a:r>
            <a:r>
              <a:rPr lang="en-CA" sz="2297" smtClean="0">
                <a:solidFill>
                  <a:srgbClr val="464652"/>
                </a:solidFill>
                <a:latin typeface="Gill Sans MT"/>
                <a:cs typeface="Gill Sans MT"/>
              </a:rPr>
              <a:t> Rigid schemas</a:t>
            </a:r>
          </a:p>
          <a:p>
            <a:pPr>
              <a:lnSpc>
                <a:spcPts val="3200"/>
              </a:lnSpc>
            </a:pPr>
            <a:endParaRPr lang="en-CA" sz="2261">
              <a:solidFill>
                <a:srgbClr val="000000"/>
              </a:solidFill>
            </a:endParaRPr>
          </a:p>
        </p:txBody>
      </p:sp>
      <p:sp>
        <p:nvSpPr>
          <p:cNvPr id="5" name="TextBox 5"/>
          <p:cNvSpPr txBox="1"/>
          <p:nvPr/>
        </p:nvSpPr>
        <p:spPr>
          <a:xfrm>
            <a:off x="812800" y="3022600"/>
            <a:ext cx="65" cy="666849"/>
          </a:xfrm>
          <a:prstGeom prst="rect">
            <a:avLst/>
          </a:prstGeom>
          <a:noFill/>
        </p:spPr>
        <p:txBody>
          <a:bodyPr vert="horz" wrap="none" lIns="0" tIns="0" rIns="0" bIns="0" rtlCol="0">
            <a:spAutoFit/>
          </a:bodyPr>
          <a:lstStyle/>
          <a:p>
            <a:pPr>
              <a:lnSpc>
                <a:spcPts val="2645"/>
              </a:lnSpc>
            </a:pPr>
            <a:endParaRPr lang="en-CA" sz="2297" dirty="0" smtClean="0">
              <a:solidFill>
                <a:srgbClr val="464652"/>
              </a:solidFill>
              <a:latin typeface="Gill Sans MT"/>
              <a:cs typeface="Gill Sans MT"/>
            </a:endParaRPr>
          </a:p>
          <a:p>
            <a:pPr>
              <a:lnSpc>
                <a:spcPts val="2645"/>
              </a:lnSpc>
            </a:pPr>
            <a:endParaRPr lang="en-CA" sz="2287" dirty="0">
              <a:solidFill>
                <a:srgbClr val="000000"/>
              </a:solidFill>
            </a:endParaRPr>
          </a:p>
        </p:txBody>
      </p:sp>
      <p:sp>
        <p:nvSpPr>
          <p:cNvPr id="6" name="TextBox 6"/>
          <p:cNvSpPr txBox="1"/>
          <p:nvPr/>
        </p:nvSpPr>
        <p:spPr>
          <a:xfrm>
            <a:off x="812800" y="3006768"/>
            <a:ext cx="8331200" cy="419100"/>
          </a:xfrm>
          <a:prstGeom prst="rect">
            <a:avLst/>
          </a:prstGeom>
          <a:noFill/>
        </p:spPr>
        <p:txBody>
          <a:bodyPr vert="horz" wrap="none" lIns="0" tIns="0" rIns="0" bIns="0" rtlCol="0">
            <a:spAutoFit/>
          </a:bodyPr>
          <a:lstStyle/>
          <a:p>
            <a:pPr>
              <a:lnSpc>
                <a:spcPts val="2645"/>
              </a:lnSpc>
            </a:pPr>
            <a:r>
              <a:rPr lang="en-CA" sz="1746" dirty="0" smtClean="0">
                <a:solidFill>
                  <a:srgbClr val="9FB8CD"/>
                </a:solidFill>
                <a:latin typeface="Wingdings"/>
                <a:cs typeface="Wingdings"/>
              </a:rPr>
              <a:t></a:t>
            </a:r>
            <a:r>
              <a:rPr lang="en-CA" sz="2297" dirty="0" smtClean="0">
                <a:solidFill>
                  <a:srgbClr val="464652"/>
                </a:solidFill>
                <a:latin typeface="Gill Sans MT"/>
                <a:cs typeface="Gill Sans MT"/>
              </a:rPr>
              <a:t> Processing requires declarative SQL query construction</a:t>
            </a:r>
          </a:p>
          <a:p>
            <a:pPr>
              <a:lnSpc>
                <a:spcPts val="2645"/>
              </a:lnSpc>
            </a:pPr>
            <a:endParaRPr lang="en-CA" sz="2288" dirty="0">
              <a:solidFill>
                <a:srgbClr val="000000"/>
              </a:solidFill>
            </a:endParaRPr>
          </a:p>
        </p:txBody>
      </p:sp>
      <p:sp>
        <p:nvSpPr>
          <p:cNvPr id="7" name="TextBox 7"/>
          <p:cNvSpPr txBox="1"/>
          <p:nvPr/>
        </p:nvSpPr>
        <p:spPr>
          <a:xfrm>
            <a:off x="546100" y="4330700"/>
            <a:ext cx="8597900" cy="469900"/>
          </a:xfrm>
          <a:prstGeom prst="rect">
            <a:avLst/>
          </a:prstGeom>
          <a:noFill/>
        </p:spPr>
        <p:txBody>
          <a:bodyPr vert="horz" wrap="none" lIns="0" tIns="0" rIns="0" bIns="0" rtlCol="0">
            <a:spAutoFit/>
          </a:bodyPr>
          <a:lstStyle/>
          <a:p>
            <a:pPr>
              <a:lnSpc>
                <a:spcPts val="2990"/>
              </a:lnSpc>
            </a:pPr>
            <a:r>
              <a:rPr lang="en-CA" sz="1973" smtClean="0">
                <a:solidFill>
                  <a:srgbClr val="717BA2"/>
                </a:solidFill>
                <a:latin typeface="Wingdings"/>
                <a:cs typeface="Wingdings"/>
              </a:rPr>
              <a:t></a:t>
            </a:r>
            <a:r>
              <a:rPr lang="en-CA" sz="2597" smtClean="0">
                <a:solidFill>
                  <a:srgbClr val="000000"/>
                </a:solidFill>
                <a:latin typeface="Gill Sans MT"/>
                <a:cs typeface="Gill Sans MT"/>
              </a:rPr>
              <a:t> Map-Reduce</a:t>
            </a:r>
          </a:p>
          <a:p>
            <a:pPr>
              <a:lnSpc>
                <a:spcPts val="2990"/>
              </a:lnSpc>
            </a:pPr>
            <a:endParaRPr lang="en-CA" sz="2545">
              <a:solidFill>
                <a:srgbClr val="000000"/>
              </a:solidFill>
            </a:endParaRPr>
          </a:p>
        </p:txBody>
      </p:sp>
      <p:sp>
        <p:nvSpPr>
          <p:cNvPr id="8" name="TextBox 8"/>
          <p:cNvSpPr txBox="1"/>
          <p:nvPr/>
        </p:nvSpPr>
        <p:spPr>
          <a:xfrm>
            <a:off x="812800" y="4800600"/>
            <a:ext cx="8331200" cy="419100"/>
          </a:xfrm>
          <a:prstGeom prst="rect">
            <a:avLst/>
          </a:prstGeom>
          <a:noFill/>
        </p:spPr>
        <p:txBody>
          <a:bodyPr vert="horz" wrap="none" lIns="0" tIns="0" rIns="0" bIns="0" rtlCol="0">
            <a:spAutoFit/>
          </a:bodyPr>
          <a:lstStyle/>
          <a:p>
            <a:pPr>
              <a:lnSpc>
                <a:spcPts val="2645"/>
              </a:lnSpc>
            </a:pPr>
            <a:r>
              <a:rPr lang="en-CA" sz="1746" smtClean="0">
                <a:solidFill>
                  <a:srgbClr val="9FB8CD"/>
                </a:solidFill>
                <a:latin typeface="Wingdings"/>
                <a:cs typeface="Wingdings"/>
              </a:rPr>
              <a:t></a:t>
            </a:r>
            <a:r>
              <a:rPr lang="en-CA" sz="2297" smtClean="0">
                <a:solidFill>
                  <a:srgbClr val="464652"/>
                </a:solidFill>
                <a:latin typeface="Gill Sans MT"/>
                <a:cs typeface="Gill Sans MT"/>
              </a:rPr>
              <a:t> Relies on custom code for even common operations</a:t>
            </a:r>
          </a:p>
          <a:p>
            <a:pPr>
              <a:lnSpc>
                <a:spcPts val="2645"/>
              </a:lnSpc>
            </a:pPr>
            <a:endParaRPr lang="en-CA" sz="2286">
              <a:solidFill>
                <a:srgbClr val="000000"/>
              </a:solidFill>
            </a:endParaRPr>
          </a:p>
        </p:txBody>
      </p:sp>
      <p:sp>
        <p:nvSpPr>
          <p:cNvPr id="9" name="TextBox 9"/>
          <p:cNvSpPr txBox="1"/>
          <p:nvPr/>
        </p:nvSpPr>
        <p:spPr>
          <a:xfrm>
            <a:off x="812800" y="5194300"/>
            <a:ext cx="8331200" cy="812800"/>
          </a:xfrm>
          <a:prstGeom prst="rect">
            <a:avLst/>
          </a:prstGeom>
          <a:noFill/>
        </p:spPr>
        <p:txBody>
          <a:bodyPr vert="horz" wrap="none" lIns="0" tIns="0" rIns="0" bIns="0" rtlCol="0">
            <a:spAutoFit/>
          </a:bodyPr>
          <a:lstStyle/>
          <a:p>
            <a:pPr>
              <a:lnSpc>
                <a:spcPts val="2800"/>
              </a:lnSpc>
            </a:pPr>
            <a:r>
              <a:rPr lang="en-CA" sz="1746" smtClean="0">
                <a:solidFill>
                  <a:srgbClr val="9FB8CD"/>
                </a:solidFill>
                <a:latin typeface="Wingdings"/>
                <a:cs typeface="Wingdings"/>
              </a:rPr>
              <a:t></a:t>
            </a:r>
            <a:r>
              <a:rPr lang="en-CA" sz="2297" smtClean="0">
                <a:solidFill>
                  <a:srgbClr val="464652"/>
                </a:solidFill>
                <a:latin typeface="Gill Sans MT"/>
                <a:cs typeface="Gill Sans MT"/>
              </a:rPr>
              <a:t> Need to do workarounds for tasks that have different data</a:t>
            </a:r>
            <a:r>
              <a:rPr lang="en-CA" sz="2297" smtClean="0">
                <a:solidFill>
                  <a:srgbClr val="000000"/>
                </a:solidFill>
                <a:latin typeface="Times New Roman"/>
              </a:rPr>
              <a:t/>
            </a:r>
            <a:br>
              <a:rPr lang="en-CA" sz="2297" smtClean="0">
                <a:solidFill>
                  <a:srgbClr val="000000"/>
                </a:solidFill>
                <a:latin typeface="Times New Roman"/>
              </a:rPr>
            </a:br>
            <a:r>
              <a:rPr lang="en-CA" sz="2297" smtClean="0">
                <a:solidFill>
                  <a:srgbClr val="464652"/>
                </a:solidFill>
                <a:latin typeface="Gill Sans MT"/>
                <a:cs typeface="Gill Sans MT"/>
              </a:rPr>
              <a:t>flows other than the expected Map</a:t>
            </a:r>
            <a:r>
              <a:rPr lang="en-CA" sz="2297" smtClean="0">
                <a:solidFill>
                  <a:srgbClr val="464652"/>
                </a:solidFill>
                <a:latin typeface="Wingdings"/>
                <a:cs typeface="Wingdings"/>
              </a:rPr>
              <a:t></a:t>
            </a:r>
            <a:r>
              <a:rPr lang="en-CA" sz="2297" smtClean="0">
                <a:solidFill>
                  <a:srgbClr val="464652"/>
                </a:solidFill>
                <a:latin typeface="Gill Sans MT"/>
                <a:cs typeface="Gill Sans MT"/>
              </a:rPr>
              <a:t>Combine</a:t>
            </a:r>
            <a:r>
              <a:rPr lang="en-CA" sz="2297" smtClean="0">
                <a:solidFill>
                  <a:srgbClr val="464652"/>
                </a:solidFill>
                <a:latin typeface="Wingdings"/>
                <a:cs typeface="Wingdings"/>
              </a:rPr>
              <a:t></a:t>
            </a:r>
            <a:r>
              <a:rPr lang="en-CA" sz="2297" smtClean="0">
                <a:solidFill>
                  <a:srgbClr val="464652"/>
                </a:solidFill>
                <a:latin typeface="Gill Sans MT"/>
                <a:cs typeface="Gill Sans MT"/>
              </a:rPr>
              <a:t>Reduce</a:t>
            </a:r>
          </a:p>
          <a:p>
            <a:pPr>
              <a:lnSpc>
                <a:spcPts val="2800"/>
              </a:lnSpc>
            </a:pPr>
            <a:endParaRPr lang="en-CA" sz="2297">
              <a:solidFill>
                <a:srgbClr val="000000"/>
              </a:solidFill>
            </a:endParaRPr>
          </a:p>
        </p:txBody>
      </p:sp>
      <p:sp>
        <p:nvSpPr>
          <p:cNvPr id="10" name="TextBox 10"/>
          <p:cNvSpPr txBox="1"/>
          <p:nvPr/>
        </p:nvSpPr>
        <p:spPr>
          <a:xfrm>
            <a:off x="698500" y="6400800"/>
            <a:ext cx="8445500" cy="266700"/>
          </a:xfrm>
          <a:prstGeom prst="rect">
            <a:avLst/>
          </a:prstGeom>
          <a:noFill/>
        </p:spPr>
        <p:txBody>
          <a:bodyPr vert="horz" wrap="none" lIns="0" tIns="0" rIns="0" bIns="0" rtlCol="0">
            <a:spAutoFit/>
          </a:bodyPr>
          <a:lstStyle/>
          <a:p>
            <a:pPr>
              <a:lnSpc>
                <a:spcPts val="1610"/>
              </a:lnSpc>
            </a:pPr>
            <a:r>
              <a:rPr lang="en-CA" sz="1400" smtClean="0">
                <a:solidFill>
                  <a:srgbClr val="464652"/>
                </a:solidFill>
                <a:latin typeface="Gill Sans MT"/>
                <a:cs typeface="Gill Sans MT"/>
              </a:rPr>
              <a:t>6</a:t>
            </a:r>
          </a:p>
          <a:p>
            <a:pPr>
              <a:lnSpc>
                <a:spcPts val="1610"/>
              </a:lnSpc>
            </a:pPr>
            <a:endParaRPr lang="en-CA" sz="1400">
              <a:solidFill>
                <a:srgbClr val="000000"/>
              </a:solidFill>
            </a:endParaRPr>
          </a:p>
        </p:txBody>
      </p:sp>
    </p:spTree>
    <p:extLst>
      <p:ext uri="{BB962C8B-B14F-4D97-AF65-F5344CB8AC3E}">
        <p14:creationId xmlns:p14="http://schemas.microsoft.com/office/powerpoint/2010/main" val="420731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58000"/>
          </a:xfrm>
          <a:prstGeom prst="rect">
            <a:avLst/>
          </a:prstGeom>
        </p:spPr>
      </p:pic>
      <p:sp>
        <p:nvSpPr>
          <p:cNvPr id="7" name="TextBox 2"/>
          <p:cNvSpPr txBox="1"/>
          <p:nvPr/>
        </p:nvSpPr>
        <p:spPr>
          <a:xfrm>
            <a:off x="546100" y="609600"/>
            <a:ext cx="8597900" cy="584200"/>
          </a:xfrm>
          <a:prstGeom prst="rect">
            <a:avLst/>
          </a:prstGeom>
          <a:noFill/>
        </p:spPr>
        <p:txBody>
          <a:bodyPr vert="horz" wrap="none" lIns="0" tIns="0" rIns="0" bIns="0" rtlCol="0">
            <a:spAutoFit/>
          </a:bodyPr>
          <a:lstStyle/>
          <a:p>
            <a:pPr>
              <a:lnSpc>
                <a:spcPts val="3680"/>
              </a:lnSpc>
            </a:pPr>
            <a:r>
              <a:rPr lang="en-CA" sz="3197" smtClean="0">
                <a:solidFill>
                  <a:srgbClr val="464652"/>
                </a:solidFill>
                <a:latin typeface="Bookman Old Style"/>
                <a:cs typeface="Bookman Old Style"/>
              </a:rPr>
              <a:t>Motivation</a:t>
            </a:r>
          </a:p>
          <a:p>
            <a:pPr>
              <a:lnSpc>
                <a:spcPts val="3680"/>
              </a:lnSpc>
            </a:pPr>
            <a:endParaRPr lang="en-CA" sz="3197">
              <a:solidFill>
                <a:srgbClr val="000000"/>
              </a:solidFill>
            </a:endParaRPr>
          </a:p>
        </p:txBody>
      </p:sp>
      <p:sp>
        <p:nvSpPr>
          <p:cNvPr id="3" name="TextBox 3"/>
          <p:cNvSpPr txBox="1"/>
          <p:nvPr/>
        </p:nvSpPr>
        <p:spPr>
          <a:xfrm>
            <a:off x="546100" y="1625600"/>
            <a:ext cx="8597900" cy="457200"/>
          </a:xfrm>
          <a:prstGeom prst="rect">
            <a:avLst/>
          </a:prstGeom>
          <a:noFill/>
        </p:spPr>
        <p:txBody>
          <a:bodyPr vert="horz" wrap="none" lIns="0" tIns="0" rIns="0" bIns="0" rtlCol="0">
            <a:spAutoFit/>
          </a:bodyPr>
          <a:lstStyle/>
          <a:p>
            <a:pPr>
              <a:lnSpc>
                <a:spcPts val="2760"/>
              </a:lnSpc>
            </a:pPr>
            <a:r>
              <a:rPr lang="en-CA" sz="1823" dirty="0" smtClean="0">
                <a:solidFill>
                  <a:srgbClr val="717BA2"/>
                </a:solidFill>
                <a:latin typeface="Wingdings"/>
                <a:cs typeface="Wingdings"/>
              </a:rPr>
              <a:t></a:t>
            </a:r>
            <a:r>
              <a:rPr lang="en-CA" sz="2400" dirty="0" smtClean="0">
                <a:solidFill>
                  <a:srgbClr val="000000"/>
                </a:solidFill>
                <a:latin typeface="Gill Sans MT"/>
                <a:cs typeface="Gill Sans MT"/>
              </a:rPr>
              <a:t> Relational Distributed Databases</a:t>
            </a:r>
          </a:p>
          <a:p>
            <a:pPr>
              <a:lnSpc>
                <a:spcPts val="2760"/>
              </a:lnSpc>
            </a:pPr>
            <a:endParaRPr lang="en-CA" sz="2383" dirty="0">
              <a:solidFill>
                <a:srgbClr val="000000"/>
              </a:solidFill>
            </a:endParaRPr>
          </a:p>
        </p:txBody>
      </p:sp>
      <p:sp>
        <p:nvSpPr>
          <p:cNvPr id="4" name="TextBox 4"/>
          <p:cNvSpPr txBox="1"/>
          <p:nvPr/>
        </p:nvSpPr>
        <p:spPr>
          <a:xfrm>
            <a:off x="546100" y="3263900"/>
            <a:ext cx="7302255" cy="1333698"/>
          </a:xfrm>
          <a:prstGeom prst="rect">
            <a:avLst/>
          </a:prstGeom>
          <a:noFill/>
        </p:spPr>
        <p:txBody>
          <a:bodyPr vert="horz" wrap="none" lIns="0" tIns="0" rIns="0" bIns="0" rtlCol="0">
            <a:spAutoFit/>
          </a:bodyPr>
          <a:lstStyle/>
          <a:p>
            <a:pPr>
              <a:lnSpc>
                <a:spcPts val="2600"/>
              </a:lnSpc>
            </a:pPr>
            <a:r>
              <a:rPr lang="en-CA" sz="1823" dirty="0" smtClean="0">
                <a:solidFill>
                  <a:srgbClr val="717BA2"/>
                </a:solidFill>
                <a:latin typeface="Wingdings"/>
                <a:cs typeface="Wingdings"/>
              </a:rPr>
              <a:t></a:t>
            </a:r>
            <a:r>
              <a:rPr lang="en-CA" sz="2400" dirty="0" smtClean="0">
                <a:solidFill>
                  <a:srgbClr val="6FC000"/>
                </a:solidFill>
                <a:latin typeface="Gill Sans MT"/>
                <a:cs typeface="Gill Sans MT"/>
              </a:rPr>
              <a:t> Sweet Spot:  Take the best of both SQL and Map-Reduce;</a:t>
            </a:r>
            <a:r>
              <a:rPr lang="en-CA" sz="2400" dirty="0" smtClean="0">
                <a:solidFill>
                  <a:srgbClr val="000000"/>
                </a:solidFill>
                <a:latin typeface="Times New Roman"/>
              </a:rPr>
              <a:t/>
            </a:r>
            <a:br>
              <a:rPr lang="en-CA" sz="2400" dirty="0" smtClean="0">
                <a:solidFill>
                  <a:srgbClr val="000000"/>
                </a:solidFill>
                <a:latin typeface="Times New Roman"/>
              </a:rPr>
            </a:br>
            <a:r>
              <a:rPr lang="en-CA" sz="2400" dirty="0" smtClean="0">
                <a:solidFill>
                  <a:srgbClr val="6FC000"/>
                </a:solidFill>
                <a:latin typeface="Gill Sans MT"/>
                <a:cs typeface="Gill Sans MT"/>
              </a:rPr>
              <a:t>combine high-level declarative querying with low-level</a:t>
            </a:r>
            <a:r>
              <a:rPr lang="en-CA" sz="2400" dirty="0" smtClean="0">
                <a:solidFill>
                  <a:srgbClr val="000000"/>
                </a:solidFill>
                <a:latin typeface="Times New Roman"/>
              </a:rPr>
              <a:t/>
            </a:r>
            <a:br>
              <a:rPr lang="en-CA" sz="2400" dirty="0" smtClean="0">
                <a:solidFill>
                  <a:srgbClr val="000000"/>
                </a:solidFill>
                <a:latin typeface="Times New Roman"/>
              </a:rPr>
            </a:br>
            <a:r>
              <a:rPr lang="en-CA" sz="2400" dirty="0" smtClean="0">
                <a:solidFill>
                  <a:srgbClr val="6FC000"/>
                </a:solidFill>
                <a:latin typeface="Gill Sans MT"/>
                <a:cs typeface="Gill Sans MT"/>
              </a:rPr>
              <a:t>procedural programming…</a:t>
            </a:r>
            <a:r>
              <a:rPr lang="en-CA" sz="3200" dirty="0" smtClean="0">
                <a:solidFill>
                  <a:srgbClr val="6FC000"/>
                </a:solidFill>
                <a:latin typeface="Gill Sans MT"/>
                <a:cs typeface="Gill Sans MT"/>
              </a:rPr>
              <a:t>Pig Latin</a:t>
            </a:r>
            <a:r>
              <a:rPr lang="en-CA" sz="2400" dirty="0" smtClean="0">
                <a:solidFill>
                  <a:srgbClr val="6FC000"/>
                </a:solidFill>
                <a:latin typeface="Gill Sans MT"/>
                <a:cs typeface="Gill Sans MT"/>
              </a:rPr>
              <a:t>!</a:t>
            </a:r>
          </a:p>
          <a:p>
            <a:pPr>
              <a:lnSpc>
                <a:spcPts val="2600"/>
              </a:lnSpc>
            </a:pPr>
            <a:endParaRPr lang="en-CA" sz="2400" dirty="0">
              <a:solidFill>
                <a:srgbClr val="000000"/>
              </a:solidFill>
            </a:endParaRPr>
          </a:p>
        </p:txBody>
      </p:sp>
      <p:sp>
        <p:nvSpPr>
          <p:cNvPr id="5" name="TextBox 5"/>
          <p:cNvSpPr txBox="1"/>
          <p:nvPr/>
        </p:nvSpPr>
        <p:spPr>
          <a:xfrm>
            <a:off x="546100" y="5537200"/>
            <a:ext cx="8597900" cy="457200"/>
          </a:xfrm>
          <a:prstGeom prst="rect">
            <a:avLst/>
          </a:prstGeom>
          <a:noFill/>
        </p:spPr>
        <p:txBody>
          <a:bodyPr vert="horz" wrap="none" lIns="0" tIns="0" rIns="0" bIns="0" rtlCol="0">
            <a:spAutoFit/>
          </a:bodyPr>
          <a:lstStyle/>
          <a:p>
            <a:pPr>
              <a:lnSpc>
                <a:spcPts val="2760"/>
              </a:lnSpc>
            </a:pPr>
            <a:r>
              <a:rPr lang="en-CA" sz="1823" smtClean="0">
                <a:solidFill>
                  <a:srgbClr val="717BA2"/>
                </a:solidFill>
                <a:latin typeface="Wingdings"/>
                <a:cs typeface="Wingdings"/>
              </a:rPr>
              <a:t></a:t>
            </a:r>
            <a:r>
              <a:rPr lang="en-CA" sz="2400" smtClean="0">
                <a:solidFill>
                  <a:srgbClr val="000000"/>
                </a:solidFill>
                <a:latin typeface="Gill Sans MT"/>
                <a:cs typeface="Gill Sans MT"/>
              </a:rPr>
              <a:t> Map-Reduce</a:t>
            </a:r>
          </a:p>
          <a:p>
            <a:pPr>
              <a:lnSpc>
                <a:spcPts val="2760"/>
              </a:lnSpc>
            </a:pPr>
            <a:endParaRPr lang="en-CA" sz="2351">
              <a:solidFill>
                <a:srgbClr val="000000"/>
              </a:solidFill>
            </a:endParaRPr>
          </a:p>
        </p:txBody>
      </p:sp>
      <p:sp>
        <p:nvSpPr>
          <p:cNvPr id="6" name="TextBox 6"/>
          <p:cNvSpPr txBox="1"/>
          <p:nvPr/>
        </p:nvSpPr>
        <p:spPr>
          <a:xfrm>
            <a:off x="698500" y="6400800"/>
            <a:ext cx="8445500" cy="266700"/>
          </a:xfrm>
          <a:prstGeom prst="rect">
            <a:avLst/>
          </a:prstGeom>
          <a:noFill/>
        </p:spPr>
        <p:txBody>
          <a:bodyPr vert="horz" wrap="none" lIns="0" tIns="0" rIns="0" bIns="0" rtlCol="0">
            <a:spAutoFit/>
          </a:bodyPr>
          <a:lstStyle/>
          <a:p>
            <a:pPr>
              <a:lnSpc>
                <a:spcPts val="1610"/>
              </a:lnSpc>
            </a:pPr>
            <a:r>
              <a:rPr lang="en-CA" sz="1400" smtClean="0">
                <a:solidFill>
                  <a:srgbClr val="464652"/>
                </a:solidFill>
                <a:latin typeface="Gill Sans MT"/>
                <a:cs typeface="Gill Sans MT"/>
              </a:rPr>
              <a:t>7</a:t>
            </a:r>
          </a:p>
          <a:p>
            <a:pPr>
              <a:lnSpc>
                <a:spcPts val="1610"/>
              </a:lnSpc>
            </a:pPr>
            <a:endParaRPr lang="en-CA" sz="1400">
              <a:solidFill>
                <a:srgbClr val="000000"/>
              </a:solidFill>
            </a:endParaRPr>
          </a:p>
        </p:txBody>
      </p:sp>
    </p:spTree>
    <p:extLst>
      <p:ext uri="{BB962C8B-B14F-4D97-AF65-F5344CB8AC3E}">
        <p14:creationId xmlns:p14="http://schemas.microsoft.com/office/powerpoint/2010/main" val="9441730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58AB558-8467-4DB1-9B14-E17C25667CA4}" type="slidenum">
              <a:rPr lang="en-US" altLang="zh-CN"/>
              <a:pPr/>
              <a:t>12</a:t>
            </a:fld>
            <a:endParaRPr lang="en-US" altLang="zh-CN"/>
          </a:p>
        </p:txBody>
      </p:sp>
      <p:sp>
        <p:nvSpPr>
          <p:cNvPr id="14337" name="Rectangle 1"/>
          <p:cNvSpPr>
            <a:spLocks noGrp="1" noChangeArrowheads="1"/>
          </p:cNvSpPr>
          <p:nvPr>
            <p:ph type="title"/>
          </p:nvPr>
        </p:nvSpPr>
        <p:spPr>
          <a:xfrm>
            <a:off x="457921" y="318601"/>
            <a:ext cx="8232480" cy="1059840"/>
          </a:xfrm>
          <a:ln/>
          <a:extLst>
            <a:ext uri="{91240B29-F687-4F45-9708-019B960494DF}">
              <a14:hiddenLine xmlns:a14="http://schemas.microsoft.com/office/drawing/2010/main" w="9525">
                <a:solidFill>
                  <a:srgbClr val="000000"/>
                </a:solidFill>
                <a:round/>
                <a:headEnd/>
                <a:tailEnd/>
              </a14:hiddenLine>
            </a:ext>
          </a:extLst>
        </p:spPr>
        <p:txBody>
          <a:bodyPr vert="horz" lIns="0" tIns="35264" rIns="0" bIns="0" rtlCol="0" anchor="ctr">
            <a:normAutofit/>
          </a:bodyPr>
          <a:lstStyle/>
          <a:p>
            <a:pPr>
              <a:tabLst>
                <a:tab pos="0" algn="l"/>
                <a:tab pos="406086" algn="l"/>
                <a:tab pos="813612" algn="l"/>
                <a:tab pos="1221138" algn="l"/>
                <a:tab pos="1628664" algn="l"/>
                <a:tab pos="2036190" algn="l"/>
                <a:tab pos="2442276" algn="l"/>
                <a:tab pos="2851242" algn="l"/>
                <a:tab pos="3258769" algn="l"/>
                <a:tab pos="3664855" algn="l"/>
                <a:tab pos="4073821" algn="l"/>
                <a:tab pos="4481346" algn="l"/>
                <a:tab pos="4888873" algn="l"/>
                <a:tab pos="5294959" algn="l"/>
                <a:tab pos="5703925" algn="l"/>
                <a:tab pos="6111450" algn="l"/>
                <a:tab pos="6517536" algn="l"/>
                <a:tab pos="6925063" algn="l"/>
                <a:tab pos="7334029" algn="l"/>
                <a:tab pos="7741554" algn="l"/>
                <a:tab pos="8147640" algn="l"/>
              </a:tabLst>
            </a:pPr>
            <a:r>
              <a:rPr lang="fi-FI"/>
              <a:t>Motivation by Example</a:t>
            </a:r>
          </a:p>
        </p:txBody>
      </p:sp>
      <p:sp>
        <p:nvSpPr>
          <p:cNvPr id="14338" name="Rectangle 2"/>
          <p:cNvSpPr>
            <a:spLocks noGrp="1" noChangeArrowheads="1"/>
          </p:cNvSpPr>
          <p:nvPr>
            <p:ph type="body" idx="1"/>
          </p:nvPr>
        </p:nvSpPr>
        <p:spPr>
          <a:xfrm>
            <a:off x="457920" y="1600201"/>
            <a:ext cx="3899520" cy="4451040"/>
          </a:xfrm>
          <a:ln/>
          <a:extLst>
            <a:ext uri="{91240B29-F687-4F45-9708-019B960494DF}">
              <a14:hiddenLine xmlns:a14="http://schemas.microsoft.com/office/drawing/2010/main" w="9525">
                <a:solidFill>
                  <a:srgbClr val="000000"/>
                </a:solidFill>
                <a:round/>
                <a:headEnd/>
                <a:tailEnd/>
              </a14:hiddenLine>
            </a:ext>
          </a:extLst>
        </p:spPr>
        <p:txBody>
          <a:bodyPr vert="horz" lIns="0" tIns="25468" rIns="0" bIns="0" rtlCol="0">
            <a:normAutofit/>
          </a:bodyPr>
          <a:lstStyle/>
          <a:p>
            <a:pPr marL="390246" indent="-293764">
              <a:buClr>
                <a:srgbClr val="996633"/>
              </a:buClr>
              <a:buSzPct val="45000"/>
              <a:buFont typeface="Wingdings" panose="05000000000000000000" pitchFamily="2" charset="2"/>
              <a:buChar char=""/>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t>Suppose we have user data in one file, website data in another file.</a:t>
            </a:r>
          </a:p>
          <a:p>
            <a:pPr marL="390246" indent="-293764">
              <a:buClr>
                <a:srgbClr val="996633"/>
              </a:buClr>
              <a:buSzPct val="45000"/>
              <a:buFont typeface="Wingdings" panose="05000000000000000000" pitchFamily="2" charset="2"/>
              <a:buChar char=""/>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t>We need to find the top 5 most visited pages by users aged 18-25</a:t>
            </a:r>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1920" y="1451881"/>
            <a:ext cx="4354560" cy="4946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4942924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38332BA-59BC-4D8C-A26F-1BCB231B9CBD}" type="slidenum">
              <a:rPr lang="en-US" altLang="zh-CN"/>
              <a:pPr/>
              <a:t>13</a:t>
            </a:fld>
            <a:endParaRPr lang="en-US" altLang="zh-CN"/>
          </a:p>
        </p:txBody>
      </p:sp>
      <p:sp>
        <p:nvSpPr>
          <p:cNvPr id="15361" name="Rectangle 1"/>
          <p:cNvSpPr>
            <a:spLocks noGrp="1" noChangeArrowheads="1"/>
          </p:cNvSpPr>
          <p:nvPr>
            <p:ph type="title"/>
          </p:nvPr>
        </p:nvSpPr>
        <p:spPr>
          <a:xfrm>
            <a:off x="457921" y="318601"/>
            <a:ext cx="8232480" cy="1059840"/>
          </a:xfrm>
          <a:ln/>
          <a:extLst>
            <a:ext uri="{91240B29-F687-4F45-9708-019B960494DF}">
              <a14:hiddenLine xmlns:a14="http://schemas.microsoft.com/office/drawing/2010/main" w="9525">
                <a:solidFill>
                  <a:srgbClr val="000000"/>
                </a:solidFill>
                <a:round/>
                <a:headEnd/>
                <a:tailEnd/>
              </a14:hiddenLine>
            </a:ext>
          </a:extLst>
        </p:spPr>
        <p:txBody>
          <a:bodyPr vert="horz" lIns="0" tIns="35264" rIns="0" bIns="0" rtlCol="0" anchor="ctr">
            <a:normAutofit/>
          </a:bodyPr>
          <a:lstStyle/>
          <a:p>
            <a:pPr>
              <a:tabLst>
                <a:tab pos="0" algn="l"/>
                <a:tab pos="406086" algn="l"/>
                <a:tab pos="813612" algn="l"/>
                <a:tab pos="1221138" algn="l"/>
                <a:tab pos="1628664" algn="l"/>
                <a:tab pos="2036190" algn="l"/>
                <a:tab pos="2442276" algn="l"/>
                <a:tab pos="2851242" algn="l"/>
                <a:tab pos="3258769" algn="l"/>
                <a:tab pos="3664855" algn="l"/>
                <a:tab pos="4073821" algn="l"/>
                <a:tab pos="4481346" algn="l"/>
                <a:tab pos="4888873" algn="l"/>
                <a:tab pos="5294959" algn="l"/>
                <a:tab pos="5703925" algn="l"/>
                <a:tab pos="6111450" algn="l"/>
                <a:tab pos="6517536" algn="l"/>
                <a:tab pos="6925063" algn="l"/>
                <a:tab pos="7334029" algn="l"/>
                <a:tab pos="7741554" algn="l"/>
                <a:tab pos="8147640" algn="l"/>
              </a:tabLst>
            </a:pPr>
            <a:r>
              <a:rPr lang="fi-FI"/>
              <a:t>In MapReduce</a:t>
            </a:r>
          </a:p>
        </p:txBody>
      </p:sp>
      <p:sp>
        <p:nvSpPr>
          <p:cNvPr id="15362" name="Rectangle 2"/>
          <p:cNvSpPr>
            <a:spLocks noGrp="1" noChangeArrowheads="1"/>
          </p:cNvSpPr>
          <p:nvPr>
            <p:ph type="body" idx="1"/>
          </p:nvPr>
        </p:nvSpPr>
        <p:spPr>
          <a:xfrm>
            <a:off x="457921" y="1600201"/>
            <a:ext cx="8232480" cy="4533120"/>
          </a:xfrm>
          <a:ln/>
          <a:extLst>
            <a:ext uri="{91240B29-F687-4F45-9708-019B960494DF}">
              <a14:hiddenLine xmlns:a14="http://schemas.microsoft.com/office/drawing/2010/main" w="9525">
                <a:solidFill>
                  <a:srgbClr val="000000"/>
                </a:solidFill>
                <a:round/>
                <a:headEnd/>
                <a:tailEnd/>
              </a14:hiddenLine>
            </a:ext>
          </a:extLst>
        </p:spPr>
        <p:txBody>
          <a:bodyPr vert="horz" lIns="0" tIns="25471" rIns="0" bIns="0" rtlCol="0">
            <a:normAutofit/>
          </a:bodyPr>
          <a:lstStyle/>
          <a:p>
            <a:endParaRPr lang="en-IN"/>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244521"/>
            <a:ext cx="9142560" cy="50601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53203927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3C0B69C-7FB0-4126-ADE2-035CABF7811E}" type="slidenum">
              <a:rPr lang="en-US" altLang="zh-CN"/>
              <a:pPr/>
              <a:t>14</a:t>
            </a:fld>
            <a:endParaRPr lang="en-US" altLang="zh-CN"/>
          </a:p>
        </p:txBody>
      </p:sp>
      <p:sp>
        <p:nvSpPr>
          <p:cNvPr id="16385" name="Rectangle 1"/>
          <p:cNvSpPr>
            <a:spLocks noGrp="1" noChangeArrowheads="1"/>
          </p:cNvSpPr>
          <p:nvPr>
            <p:ph type="title"/>
          </p:nvPr>
        </p:nvSpPr>
        <p:spPr>
          <a:xfrm>
            <a:off x="457921" y="318601"/>
            <a:ext cx="8232480" cy="1059840"/>
          </a:xfrm>
          <a:ln/>
          <a:extLst>
            <a:ext uri="{91240B29-F687-4F45-9708-019B960494DF}">
              <a14:hiddenLine xmlns:a14="http://schemas.microsoft.com/office/drawing/2010/main" w="9525">
                <a:solidFill>
                  <a:srgbClr val="000000"/>
                </a:solidFill>
                <a:round/>
                <a:headEnd/>
                <a:tailEnd/>
              </a14:hiddenLine>
            </a:ext>
          </a:extLst>
        </p:spPr>
        <p:txBody>
          <a:bodyPr vert="horz" lIns="0" tIns="35264" rIns="0" bIns="0" rtlCol="0" anchor="ctr">
            <a:normAutofit/>
          </a:bodyPr>
          <a:lstStyle/>
          <a:p>
            <a:pPr>
              <a:tabLst>
                <a:tab pos="0" algn="l"/>
                <a:tab pos="406086" algn="l"/>
                <a:tab pos="813612" algn="l"/>
                <a:tab pos="1221138" algn="l"/>
                <a:tab pos="1628664" algn="l"/>
                <a:tab pos="2036190" algn="l"/>
                <a:tab pos="2442276" algn="l"/>
                <a:tab pos="2851242" algn="l"/>
                <a:tab pos="3258769" algn="l"/>
                <a:tab pos="3664855" algn="l"/>
                <a:tab pos="4073821" algn="l"/>
                <a:tab pos="4481346" algn="l"/>
                <a:tab pos="4888873" algn="l"/>
                <a:tab pos="5294959" algn="l"/>
                <a:tab pos="5703925" algn="l"/>
                <a:tab pos="6111450" algn="l"/>
                <a:tab pos="6517536" algn="l"/>
                <a:tab pos="6925063" algn="l"/>
                <a:tab pos="7334029" algn="l"/>
                <a:tab pos="7741554" algn="l"/>
                <a:tab pos="8147640" algn="l"/>
              </a:tabLst>
            </a:pPr>
            <a:r>
              <a:rPr lang="fi-FI"/>
              <a:t>In Pig Latin</a:t>
            </a:r>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561" y="1273321"/>
            <a:ext cx="7485120" cy="47678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450302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Pig ?</a:t>
            </a:r>
            <a:endParaRPr lang="en-US" dirty="0"/>
          </a:p>
        </p:txBody>
      </p:sp>
      <p:sp>
        <p:nvSpPr>
          <p:cNvPr id="3" name="Content Placeholder 2"/>
          <p:cNvSpPr>
            <a:spLocks noGrp="1"/>
          </p:cNvSpPr>
          <p:nvPr>
            <p:ph idx="1"/>
          </p:nvPr>
        </p:nvSpPr>
        <p:spPr>
          <a:xfrm>
            <a:off x="1145310" y="2272972"/>
            <a:ext cx="6689436" cy="3931920"/>
          </a:xfrm>
        </p:spPr>
        <p:txBody>
          <a:bodyPr/>
          <a:lstStyle/>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High-level language and associated platform </a:t>
            </a:r>
            <a:r>
              <a:rPr lang="en-US" dirty="0"/>
              <a:t>for </a:t>
            </a:r>
            <a:r>
              <a:rPr lang="en-US" dirty="0" smtClean="0"/>
              <a:t> expressing </a:t>
            </a:r>
            <a:r>
              <a:rPr lang="en-US" dirty="0"/>
              <a:t>data analysis programs.</a:t>
            </a:r>
          </a:p>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t>Compiles down to </a:t>
            </a:r>
            <a:r>
              <a:rPr lang="en-US" dirty="0" smtClean="0"/>
              <a:t>Map Reduce </a:t>
            </a:r>
            <a:r>
              <a:rPr lang="en-US" dirty="0"/>
              <a:t>jobs </a:t>
            </a:r>
          </a:p>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Developed by Yahoo but </a:t>
            </a:r>
            <a:r>
              <a:rPr lang="en-US" dirty="0"/>
              <a:t> o</a:t>
            </a:r>
            <a:r>
              <a:rPr lang="en-US" dirty="0" smtClean="0"/>
              <a:t>pen-source</a:t>
            </a:r>
            <a:endParaRPr lang="en-US" dirty="0"/>
          </a:p>
        </p:txBody>
      </p:sp>
      <p:sp>
        <p:nvSpPr>
          <p:cNvPr id="4" name="Slide Number Placeholder 3"/>
          <p:cNvSpPr>
            <a:spLocks noGrp="1"/>
          </p:cNvSpPr>
          <p:nvPr>
            <p:ph type="sldNum" sz="quarter" idx="12"/>
          </p:nvPr>
        </p:nvSpPr>
        <p:spPr/>
        <p:txBody>
          <a:bodyPr/>
          <a:lstStyle/>
          <a:p>
            <a:fld id="{EBFB1032-EA64-7144-B003-9BCC9D94B503}" type="slidenum">
              <a:rPr lang="en-US" smtClean="0"/>
              <a:t>15</a:t>
            </a:fld>
            <a:endParaRPr lang="en-US" dirty="0"/>
          </a:p>
        </p:txBody>
      </p:sp>
    </p:spTree>
    <p:extLst>
      <p:ext uri="{BB962C8B-B14F-4D97-AF65-F5344CB8AC3E}">
        <p14:creationId xmlns:p14="http://schemas.microsoft.com/office/powerpoint/2010/main" val="6200275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 Components</a:t>
            </a:r>
            <a:endParaRPr lang="en-US" dirty="0"/>
          </a:p>
        </p:txBody>
      </p:sp>
      <p:sp>
        <p:nvSpPr>
          <p:cNvPr id="3" name="Content Placeholder 2"/>
          <p:cNvSpPr>
            <a:spLocks noGrp="1"/>
          </p:cNvSpPr>
          <p:nvPr>
            <p:ph idx="1"/>
          </p:nvPr>
        </p:nvSpPr>
        <p:spPr>
          <a:xfrm>
            <a:off x="4063848" y="1730148"/>
            <a:ext cx="3614527" cy="794247"/>
          </a:xfrm>
        </p:spPr>
        <p:txBody>
          <a:bodyPr>
            <a:normAutofit fontScale="92500"/>
          </a:bodyPr>
          <a:lstStyle/>
          <a:p>
            <a:r>
              <a:rPr lang="en-US" sz="1800" dirty="0" smtClean="0">
                <a:solidFill>
                  <a:srgbClr val="800000"/>
                </a:solidFill>
              </a:rPr>
              <a:t>High-level language (Pig Latin)</a:t>
            </a:r>
          </a:p>
          <a:p>
            <a:pPr lvl="1"/>
            <a:r>
              <a:rPr lang="en-US" sz="1600" dirty="0" smtClean="0"/>
              <a:t>Set of commands</a:t>
            </a:r>
            <a:endParaRPr lang="en-US" sz="1600" dirty="0"/>
          </a:p>
        </p:txBody>
      </p:sp>
      <p:sp>
        <p:nvSpPr>
          <p:cNvPr id="4" name="Slide Number Placeholder 3"/>
          <p:cNvSpPr>
            <a:spLocks noGrp="1"/>
          </p:cNvSpPr>
          <p:nvPr>
            <p:ph type="sldNum" sz="quarter" idx="12"/>
          </p:nvPr>
        </p:nvSpPr>
        <p:spPr/>
        <p:txBody>
          <a:bodyPr/>
          <a:lstStyle/>
          <a:p>
            <a:fld id="{EBFB1032-EA64-7144-B003-9BCC9D94B503}" type="slidenum">
              <a:rPr lang="en-US" smtClean="0"/>
              <a:t>16</a:t>
            </a:fld>
            <a:endParaRPr lang="en-US" dirty="0"/>
          </a:p>
        </p:txBody>
      </p:sp>
      <p:sp>
        <p:nvSpPr>
          <p:cNvPr id="5" name="Content Placeholder 2"/>
          <p:cNvSpPr txBox="1">
            <a:spLocks/>
          </p:cNvSpPr>
          <p:nvPr/>
        </p:nvSpPr>
        <p:spPr>
          <a:xfrm>
            <a:off x="4191000" y="2560552"/>
            <a:ext cx="4310418" cy="1368821"/>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r>
              <a:rPr lang="en-US" sz="1800" dirty="0" smtClean="0">
                <a:solidFill>
                  <a:srgbClr val="800000"/>
                </a:solidFill>
              </a:rPr>
              <a:t>Two execution modes</a:t>
            </a:r>
          </a:p>
          <a:p>
            <a:pPr lvl="1"/>
            <a:r>
              <a:rPr lang="en-US" sz="1600" dirty="0" smtClean="0"/>
              <a:t>Local: reads/write to local file system</a:t>
            </a:r>
          </a:p>
          <a:p>
            <a:pPr lvl="1"/>
            <a:r>
              <a:rPr lang="en-US" sz="1600" dirty="0" smtClean="0"/>
              <a:t>Mapreduce: connects to Hadoop cluster and reads/writes to HDFS</a:t>
            </a:r>
            <a:endParaRPr lang="en-US" sz="1600" dirty="0"/>
          </a:p>
        </p:txBody>
      </p:sp>
      <p:sp>
        <p:nvSpPr>
          <p:cNvPr id="6" name="TextBox 5"/>
          <p:cNvSpPr txBox="1"/>
          <p:nvPr/>
        </p:nvSpPr>
        <p:spPr>
          <a:xfrm>
            <a:off x="427513" y="2201229"/>
            <a:ext cx="1641118" cy="646331"/>
          </a:xfrm>
          <a:prstGeom prst="rect">
            <a:avLst/>
          </a:prstGeom>
          <a:noFill/>
        </p:spPr>
        <p:txBody>
          <a:bodyPr wrap="square" rtlCol="0">
            <a:spAutoFit/>
          </a:bodyPr>
          <a:lstStyle/>
          <a:p>
            <a:r>
              <a:rPr lang="en-US" b="1" dirty="0" smtClean="0">
                <a:solidFill>
                  <a:srgbClr val="0000FF"/>
                </a:solidFill>
              </a:rPr>
              <a:t>Two Main Components</a:t>
            </a:r>
            <a:endParaRPr lang="en-US" b="1" dirty="0">
              <a:solidFill>
                <a:srgbClr val="0000FF"/>
              </a:solidFill>
            </a:endParaRPr>
          </a:p>
        </p:txBody>
      </p:sp>
      <p:cxnSp>
        <p:nvCxnSpPr>
          <p:cNvPr id="8" name="Straight Arrow Connector 7"/>
          <p:cNvCxnSpPr>
            <a:stCxn id="6" idx="3"/>
          </p:cNvCxnSpPr>
          <p:nvPr/>
        </p:nvCxnSpPr>
        <p:spPr>
          <a:xfrm flipV="1">
            <a:off x="2068631" y="1987693"/>
            <a:ext cx="2011657" cy="5367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2068631" y="2658110"/>
            <a:ext cx="2122369" cy="1894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7" name="Group 6"/>
          <p:cNvGrpSpPr/>
          <p:nvPr/>
        </p:nvGrpSpPr>
        <p:grpSpPr>
          <a:xfrm>
            <a:off x="427513" y="4481405"/>
            <a:ext cx="7378014" cy="1767207"/>
            <a:chOff x="427513" y="4481405"/>
            <a:chExt cx="7378014" cy="1767207"/>
          </a:xfrm>
        </p:grpSpPr>
        <p:sp>
          <p:nvSpPr>
            <p:cNvPr id="11" name="TextBox 10"/>
            <p:cNvSpPr txBox="1"/>
            <p:nvPr/>
          </p:nvSpPr>
          <p:spPr>
            <a:xfrm>
              <a:off x="427513" y="4915677"/>
              <a:ext cx="1641118" cy="369332"/>
            </a:xfrm>
            <a:prstGeom prst="rect">
              <a:avLst/>
            </a:prstGeom>
            <a:noFill/>
          </p:spPr>
          <p:txBody>
            <a:bodyPr wrap="square" rtlCol="0">
              <a:spAutoFit/>
            </a:bodyPr>
            <a:lstStyle/>
            <a:p>
              <a:r>
                <a:rPr lang="en-US" b="1" dirty="0" smtClean="0">
                  <a:solidFill>
                    <a:srgbClr val="0000FF"/>
                  </a:solidFill>
                </a:rPr>
                <a:t>Two modes</a:t>
              </a:r>
              <a:endParaRPr lang="en-US" b="1" dirty="0">
                <a:solidFill>
                  <a:srgbClr val="0000FF"/>
                </a:solidFill>
              </a:endParaRPr>
            </a:p>
          </p:txBody>
        </p:sp>
        <p:cxnSp>
          <p:nvCxnSpPr>
            <p:cNvPr id="12" name="Straight Arrow Connector 11"/>
            <p:cNvCxnSpPr/>
            <p:nvPr/>
          </p:nvCxnSpPr>
          <p:spPr>
            <a:xfrm flipV="1">
              <a:off x="2068631" y="4702141"/>
              <a:ext cx="2011657" cy="2135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068631" y="5276721"/>
              <a:ext cx="2122369" cy="3090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Content Placeholder 2"/>
            <p:cNvSpPr txBox="1">
              <a:spLocks/>
            </p:cNvSpPr>
            <p:nvPr/>
          </p:nvSpPr>
          <p:spPr>
            <a:xfrm>
              <a:off x="4080288" y="4481405"/>
              <a:ext cx="3614527" cy="794247"/>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r>
                <a:rPr lang="en-US" sz="1800" dirty="0" smtClean="0">
                  <a:solidFill>
                    <a:srgbClr val="800000"/>
                  </a:solidFill>
                </a:rPr>
                <a:t>Interactive mode</a:t>
              </a:r>
            </a:p>
            <a:p>
              <a:pPr lvl="1"/>
              <a:r>
                <a:rPr lang="en-US" sz="1600" dirty="0" smtClean="0"/>
                <a:t>Console </a:t>
              </a:r>
              <a:endParaRPr lang="en-US" sz="1600" dirty="0"/>
            </a:p>
          </p:txBody>
        </p:sp>
        <p:sp>
          <p:nvSpPr>
            <p:cNvPr id="17" name="Content Placeholder 2"/>
            <p:cNvSpPr txBox="1">
              <a:spLocks/>
            </p:cNvSpPr>
            <p:nvPr/>
          </p:nvSpPr>
          <p:spPr>
            <a:xfrm>
              <a:off x="4191000" y="5454365"/>
              <a:ext cx="3614527" cy="794247"/>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r>
                <a:rPr lang="en-US" sz="1800" dirty="0" smtClean="0">
                  <a:solidFill>
                    <a:srgbClr val="800000"/>
                  </a:solidFill>
                </a:rPr>
                <a:t>Batch mode</a:t>
              </a:r>
            </a:p>
            <a:p>
              <a:pPr lvl="1"/>
              <a:r>
                <a:rPr lang="en-US" sz="1600" dirty="0" smtClean="0"/>
                <a:t>Submit a script </a:t>
              </a:r>
              <a:endParaRPr lang="en-US" sz="1600" dirty="0"/>
            </a:p>
          </p:txBody>
        </p:sp>
      </p:grpSp>
    </p:spTree>
    <p:extLst>
      <p:ext uri="{BB962C8B-B14F-4D97-AF65-F5344CB8AC3E}">
        <p14:creationId xmlns:p14="http://schemas.microsoft.com/office/powerpoint/2010/main" val="116342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a:t>
            </a:r>
            <a:r>
              <a:rPr lang="en-US" dirty="0" smtClean="0"/>
              <a:t>Pig? </a:t>
            </a:r>
            <a:r>
              <a:rPr lang="en-US" dirty="0"/>
              <a:t> </a:t>
            </a:r>
          </a:p>
        </p:txBody>
      </p:sp>
      <p:sp>
        <p:nvSpPr>
          <p:cNvPr id="3" name="Content Placeholder 2"/>
          <p:cNvSpPr>
            <a:spLocks noGrp="1"/>
          </p:cNvSpPr>
          <p:nvPr>
            <p:ph idx="1"/>
          </p:nvPr>
        </p:nvSpPr>
        <p:spPr>
          <a:xfrm>
            <a:off x="515349" y="1855481"/>
            <a:ext cx="7807769" cy="4500869"/>
          </a:xfrm>
        </p:spPr>
        <p:txBody>
          <a:bodyPr>
            <a:normAutofit/>
          </a:bodyPr>
          <a:lstStyle/>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t>Common design patterns as key words (joins, distinct, counts</a:t>
            </a:r>
            <a:r>
              <a:rPr lang="en-US" dirty="0" smtClean="0"/>
              <a:t>)</a:t>
            </a:r>
          </a:p>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Data flow analysis (script can map to multiple map-reduce jobs)</a:t>
            </a:r>
          </a:p>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Avoid Java-level errors (for none-java experts)</a:t>
            </a:r>
          </a:p>
          <a:p>
            <a:pPr marL="431800" indent="-323850">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t>I</a:t>
            </a:r>
            <a:r>
              <a:rPr lang="en-US" dirty="0" smtClean="0"/>
              <a:t>nteractive mode (Issue commands and get results)</a:t>
            </a:r>
            <a:endParaRPr lang="en-US" dirty="0"/>
          </a:p>
        </p:txBody>
      </p:sp>
      <p:sp>
        <p:nvSpPr>
          <p:cNvPr id="4" name="Slide Number Placeholder 3"/>
          <p:cNvSpPr>
            <a:spLocks noGrp="1"/>
          </p:cNvSpPr>
          <p:nvPr>
            <p:ph type="sldNum" sz="quarter" idx="12"/>
          </p:nvPr>
        </p:nvSpPr>
        <p:spPr/>
        <p:txBody>
          <a:bodyPr/>
          <a:lstStyle/>
          <a:p>
            <a:fld id="{EBFB1032-EA64-7144-B003-9BCC9D94B503}" type="slidenum">
              <a:rPr lang="en-US" smtClean="0"/>
              <a:t>17</a:t>
            </a:fld>
            <a:endParaRPr lang="en-US" dirty="0"/>
          </a:p>
        </p:txBody>
      </p:sp>
    </p:spTree>
    <p:extLst>
      <p:ext uri="{BB962C8B-B14F-4D97-AF65-F5344CB8AC3E}">
        <p14:creationId xmlns:p14="http://schemas.microsoft.com/office/powerpoint/2010/main" val="161165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F9412F8-1C05-4362-A796-5B72BA2CA213}" type="slidenum">
              <a:rPr lang="en-US" altLang="zh-CN"/>
              <a:pPr/>
              <a:t>18</a:t>
            </a:fld>
            <a:endParaRPr lang="en-US" altLang="zh-CN"/>
          </a:p>
        </p:txBody>
      </p:sp>
      <p:sp>
        <p:nvSpPr>
          <p:cNvPr id="31745" name="Rectangle 1"/>
          <p:cNvSpPr>
            <a:spLocks noGrp="1" noChangeArrowheads="1"/>
          </p:cNvSpPr>
          <p:nvPr>
            <p:ph type="title"/>
          </p:nvPr>
        </p:nvSpPr>
        <p:spPr>
          <a:xfrm>
            <a:off x="457921" y="278281"/>
            <a:ext cx="8232480" cy="1141920"/>
          </a:xfrm>
          <a:ln/>
          <a:extLst>
            <a:ext uri="{91240B29-F687-4F45-9708-019B960494DF}">
              <a14:hiddenLine xmlns:a14="http://schemas.microsoft.com/office/drawing/2010/main" w="9525">
                <a:solidFill>
                  <a:srgbClr val="000000"/>
                </a:solidFill>
                <a:round/>
                <a:headEnd/>
                <a:tailEnd/>
              </a14:hiddenLine>
            </a:ext>
          </a:extLst>
        </p:spPr>
        <p:txBody>
          <a:bodyPr vert="horz" lIns="0" tIns="35264" rIns="0" bIns="0" rtlCol="0" anchor="ctr">
            <a:normAutofit/>
          </a:bodyPr>
          <a:lstStyle/>
          <a:p>
            <a:pPr>
              <a:tabLst>
                <a:tab pos="0" algn="l"/>
                <a:tab pos="406086" algn="l"/>
                <a:tab pos="813612" algn="l"/>
                <a:tab pos="1221138" algn="l"/>
                <a:tab pos="1628664" algn="l"/>
                <a:tab pos="2036190" algn="l"/>
                <a:tab pos="2442276" algn="l"/>
                <a:tab pos="2851242" algn="l"/>
                <a:tab pos="3258769" algn="l"/>
                <a:tab pos="3664855" algn="l"/>
                <a:tab pos="4073821" algn="l"/>
                <a:tab pos="4481346" algn="l"/>
                <a:tab pos="4888873" algn="l"/>
                <a:tab pos="5294959" algn="l"/>
                <a:tab pos="5703925" algn="l"/>
                <a:tab pos="6111450" algn="l"/>
                <a:tab pos="6517536" algn="l"/>
                <a:tab pos="6925063" algn="l"/>
                <a:tab pos="7334029" algn="l"/>
                <a:tab pos="7741554" algn="l"/>
                <a:tab pos="8147640" algn="l"/>
              </a:tabLst>
            </a:pPr>
            <a:r>
              <a:rPr lang="fi-FI"/>
              <a:t>Date Types</a:t>
            </a:r>
          </a:p>
        </p:txBody>
      </p:sp>
      <p:sp>
        <p:nvSpPr>
          <p:cNvPr id="31746" name="Rectangle 2"/>
          <p:cNvSpPr>
            <a:spLocks noGrp="1" noChangeArrowheads="1"/>
          </p:cNvSpPr>
          <p:nvPr>
            <p:ph type="body" idx="1"/>
          </p:nvPr>
        </p:nvSpPr>
        <p:spPr>
          <a:xfrm>
            <a:off x="457921" y="1600201"/>
            <a:ext cx="8232480" cy="4451040"/>
          </a:xfrm>
          <a:ln/>
          <a:extLst>
            <a:ext uri="{91240B29-F687-4F45-9708-019B960494DF}">
              <a14:hiddenLine xmlns:a14="http://schemas.microsoft.com/office/drawing/2010/main" w="9525">
                <a:solidFill>
                  <a:srgbClr val="000000"/>
                </a:solidFill>
                <a:round/>
                <a:headEnd/>
                <a:tailEnd/>
              </a14:hiddenLine>
            </a:ext>
          </a:extLst>
        </p:spPr>
        <p:txBody>
          <a:bodyPr vert="horz" lIns="0" tIns="25468" rIns="0" bIns="0" rtlCol="0">
            <a:normAutofit/>
          </a:bodyPr>
          <a:lstStyle/>
          <a:p>
            <a:pPr marL="390246" indent="-293764">
              <a:buClr>
                <a:srgbClr val="996633"/>
              </a:buClr>
              <a:buSzPct val="45000"/>
              <a:buFont typeface="Wingdings" panose="05000000000000000000" pitchFamily="2" charset="2"/>
              <a:buChar char=""/>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sz="2631"/>
              <a:t>Every attribute can always interpreted as bytearray, without furt</a:t>
            </a:r>
            <a:r>
              <a:rPr lang="fi-FI" altLang="zh-CN" sz="2631"/>
              <a:t>her</a:t>
            </a:r>
            <a:r>
              <a:rPr lang="fi-FI" sz="2631"/>
              <a:t> type definition</a:t>
            </a:r>
          </a:p>
          <a:p>
            <a:pPr marL="390246" indent="-293764">
              <a:buClr>
                <a:srgbClr val="996633"/>
              </a:buClr>
              <a:buSzPct val="45000"/>
              <a:buFont typeface="Wingdings" panose="05000000000000000000" pitchFamily="2" charset="2"/>
              <a:buChar char=""/>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sz="2631"/>
              <a:t>Simple data types</a:t>
            </a:r>
          </a:p>
          <a:p>
            <a:pPr marL="1346420" lvl="1" indent="-515528">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t>For each attribute</a:t>
            </a:r>
          </a:p>
          <a:p>
            <a:pPr marL="1346420" lvl="1" indent="-515528">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t>Defined by user in the schema</a:t>
            </a:r>
          </a:p>
          <a:p>
            <a:pPr marL="1346420" lvl="1" indent="-515528">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t>Int, double, chararray ...</a:t>
            </a:r>
          </a:p>
          <a:p>
            <a:pPr marL="390246" indent="-293764">
              <a:buClr>
                <a:srgbClr val="996633"/>
              </a:buClr>
              <a:buSzPct val="45000"/>
              <a:buFont typeface="Wingdings" panose="05000000000000000000" pitchFamily="2" charset="2"/>
              <a:buChar char=""/>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sz="2631"/>
              <a:t>Complex data types</a:t>
            </a:r>
          </a:p>
          <a:p>
            <a:pPr marL="1346420" lvl="1" indent="-515528">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t>Usually contructed by relational operations</a:t>
            </a:r>
          </a:p>
          <a:p>
            <a:pPr marL="1346420" lvl="1" indent="-515528">
              <a:tabLst>
                <a:tab pos="390246" algn="l"/>
                <a:tab pos="485288" algn="l"/>
                <a:tab pos="891374" algn="l"/>
                <a:tab pos="1300340" algn="l"/>
                <a:tab pos="1707865" algn="l"/>
                <a:tab pos="2115392" algn="l"/>
                <a:tab pos="2522917" algn="l"/>
                <a:tab pos="2930444" algn="l"/>
                <a:tab pos="3337969" algn="l"/>
                <a:tab pos="3744055" algn="l"/>
                <a:tab pos="4153021" algn="l"/>
                <a:tab pos="4560548" algn="l"/>
                <a:tab pos="4966634" algn="l"/>
                <a:tab pos="5374159" algn="l"/>
                <a:tab pos="5783125" algn="l"/>
                <a:tab pos="6190652" algn="l"/>
                <a:tab pos="6596738" algn="l"/>
                <a:tab pos="7004263" algn="l"/>
                <a:tab pos="7413229" algn="l"/>
                <a:tab pos="7819315" algn="l"/>
                <a:tab pos="8226842" algn="l"/>
              </a:tabLst>
            </a:pPr>
            <a:r>
              <a:rPr lang="fi-FI"/>
              <a:t>Tuple, bag, map</a:t>
            </a:r>
          </a:p>
        </p:txBody>
      </p:sp>
    </p:spTree>
    <p:extLst>
      <p:ext uri="{BB962C8B-B14F-4D97-AF65-F5344CB8AC3E}">
        <p14:creationId xmlns:p14="http://schemas.microsoft.com/office/powerpoint/2010/main" val="190016580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6DC5850-6150-4A45-8001-153977A573AF}" type="slidenum">
              <a:rPr lang="en-US" altLang="zh-CN"/>
              <a:pPr/>
              <a:t>19</a:t>
            </a:fld>
            <a:endParaRPr lang="en-US" altLang="zh-CN"/>
          </a:p>
        </p:txBody>
      </p:sp>
      <p:sp>
        <p:nvSpPr>
          <p:cNvPr id="39938" name="Text Box 2"/>
          <p:cNvSpPr txBox="1">
            <a:spLocks noChangeArrowheads="1"/>
          </p:cNvSpPr>
          <p:nvPr/>
        </p:nvSpPr>
        <p:spPr bwMode="auto">
          <a:xfrm>
            <a:off x="455041" y="312841"/>
            <a:ext cx="8228160" cy="1064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hangingPunct="0">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2400" algn="l"/>
                <a:tab pos="3143250" algn="l"/>
                <a:tab pos="3592513" algn="l"/>
                <a:tab pos="4040188" algn="l"/>
                <a:tab pos="4491038" algn="l"/>
                <a:tab pos="4940300" algn="l"/>
                <a:tab pos="5389563" algn="l"/>
                <a:tab pos="5837238" algn="l"/>
                <a:tab pos="6288088" algn="l"/>
                <a:tab pos="6737350" algn="l"/>
                <a:tab pos="7185025" algn="l"/>
                <a:tab pos="7634288" algn="l"/>
                <a:tab pos="8085138" algn="l"/>
                <a:tab pos="8534400" algn="l"/>
                <a:tab pos="8982075" algn="l"/>
              </a:tabLst>
              <a:defRPr>
                <a:solidFill>
                  <a:srgbClr val="000000"/>
                </a:solidFill>
                <a:latin typeface="Arial" panose="020B0604020202020204" pitchFamily="34" charset="0"/>
              </a:defRPr>
            </a:lvl1pPr>
            <a:lvl2pPr hangingPunct="0">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2400" algn="l"/>
                <a:tab pos="3143250" algn="l"/>
                <a:tab pos="3592513" algn="l"/>
                <a:tab pos="4040188" algn="l"/>
                <a:tab pos="4491038" algn="l"/>
                <a:tab pos="4940300" algn="l"/>
                <a:tab pos="5389563" algn="l"/>
                <a:tab pos="5837238" algn="l"/>
                <a:tab pos="6288088" algn="l"/>
                <a:tab pos="6737350" algn="l"/>
                <a:tab pos="7185025" algn="l"/>
                <a:tab pos="7634288" algn="l"/>
                <a:tab pos="8085138" algn="l"/>
                <a:tab pos="8534400" algn="l"/>
                <a:tab pos="8982075" algn="l"/>
              </a:tabLst>
              <a:defRPr>
                <a:solidFill>
                  <a:srgbClr val="000000"/>
                </a:solidFill>
                <a:latin typeface="Arial" panose="020B0604020202020204" pitchFamily="34" charset="0"/>
              </a:defRPr>
            </a:lvl2pPr>
            <a:lvl3pPr indent="-230188" hangingPunct="0">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2400" algn="l"/>
                <a:tab pos="3143250" algn="l"/>
                <a:tab pos="3592513" algn="l"/>
                <a:tab pos="4040188" algn="l"/>
                <a:tab pos="4491038" algn="l"/>
                <a:tab pos="4940300" algn="l"/>
                <a:tab pos="5389563" algn="l"/>
                <a:tab pos="5837238" algn="l"/>
                <a:tab pos="6288088" algn="l"/>
                <a:tab pos="6737350" algn="l"/>
                <a:tab pos="7185025" algn="l"/>
                <a:tab pos="7634288" algn="l"/>
                <a:tab pos="8085138" algn="l"/>
                <a:tab pos="8534400" algn="l"/>
                <a:tab pos="8982075" algn="l"/>
              </a:tabLst>
              <a:defRPr>
                <a:solidFill>
                  <a:srgbClr val="000000"/>
                </a:solidFill>
                <a:latin typeface="Arial" panose="020B0604020202020204" pitchFamily="34" charset="0"/>
              </a:defRPr>
            </a:lvl3pPr>
            <a:lvl4pPr hangingPunct="0">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2400" algn="l"/>
                <a:tab pos="3143250" algn="l"/>
                <a:tab pos="3592513" algn="l"/>
                <a:tab pos="4040188" algn="l"/>
                <a:tab pos="4491038" algn="l"/>
                <a:tab pos="4940300" algn="l"/>
                <a:tab pos="5389563" algn="l"/>
                <a:tab pos="5837238" algn="l"/>
                <a:tab pos="6288088" algn="l"/>
                <a:tab pos="6737350" algn="l"/>
                <a:tab pos="7185025" algn="l"/>
                <a:tab pos="7634288" algn="l"/>
                <a:tab pos="8085138" algn="l"/>
                <a:tab pos="8534400" algn="l"/>
                <a:tab pos="8982075" algn="l"/>
              </a:tabLst>
              <a:defRPr>
                <a:solidFill>
                  <a:srgbClr val="000000"/>
                </a:solidFill>
                <a:latin typeface="Arial" panose="020B0604020202020204" pitchFamily="34" charset="0"/>
              </a:defRPr>
            </a:lvl4pPr>
            <a:lvl5pPr hangingPunct="0">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2400" algn="l"/>
                <a:tab pos="3143250" algn="l"/>
                <a:tab pos="3592513" algn="l"/>
                <a:tab pos="4040188" algn="l"/>
                <a:tab pos="4491038" algn="l"/>
                <a:tab pos="4940300" algn="l"/>
                <a:tab pos="5389563" algn="l"/>
                <a:tab pos="5837238" algn="l"/>
                <a:tab pos="6288088" algn="l"/>
                <a:tab pos="6737350" algn="l"/>
                <a:tab pos="7185025" algn="l"/>
                <a:tab pos="7634288" algn="l"/>
                <a:tab pos="8085138" algn="l"/>
                <a:tab pos="8534400" algn="l"/>
                <a:tab pos="8982075" algn="l"/>
              </a:tabLst>
              <a:defRPr>
                <a:solidFill>
                  <a:srgbClr val="000000"/>
                </a:solidFill>
                <a:latin typeface="Arial" panose="020B0604020202020204" pitchFamily="34"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2400" algn="l"/>
                <a:tab pos="3143250" algn="l"/>
                <a:tab pos="3592513" algn="l"/>
                <a:tab pos="4040188" algn="l"/>
                <a:tab pos="4491038" algn="l"/>
                <a:tab pos="4940300" algn="l"/>
                <a:tab pos="5389563" algn="l"/>
                <a:tab pos="5837238" algn="l"/>
                <a:tab pos="6288088" algn="l"/>
                <a:tab pos="6737350" algn="l"/>
                <a:tab pos="7185025" algn="l"/>
                <a:tab pos="7634288" algn="l"/>
                <a:tab pos="8085138" algn="l"/>
                <a:tab pos="8534400" algn="l"/>
                <a:tab pos="8982075" algn="l"/>
              </a:tabLst>
              <a:defRPr>
                <a:solidFill>
                  <a:srgbClr val="000000"/>
                </a:solidFill>
                <a:latin typeface="Arial" panose="020B0604020202020204" pitchFamily="34"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2400" algn="l"/>
                <a:tab pos="3143250" algn="l"/>
                <a:tab pos="3592513" algn="l"/>
                <a:tab pos="4040188" algn="l"/>
                <a:tab pos="4491038" algn="l"/>
                <a:tab pos="4940300" algn="l"/>
                <a:tab pos="5389563" algn="l"/>
                <a:tab pos="5837238" algn="l"/>
                <a:tab pos="6288088" algn="l"/>
                <a:tab pos="6737350" algn="l"/>
                <a:tab pos="7185025" algn="l"/>
                <a:tab pos="7634288" algn="l"/>
                <a:tab pos="8085138" algn="l"/>
                <a:tab pos="8534400" algn="l"/>
                <a:tab pos="8982075" algn="l"/>
              </a:tabLst>
              <a:defRPr>
                <a:solidFill>
                  <a:srgbClr val="000000"/>
                </a:solidFill>
                <a:latin typeface="Arial" panose="020B0604020202020204" pitchFamily="34"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2400" algn="l"/>
                <a:tab pos="3143250" algn="l"/>
                <a:tab pos="3592513" algn="l"/>
                <a:tab pos="4040188" algn="l"/>
                <a:tab pos="4491038" algn="l"/>
                <a:tab pos="4940300" algn="l"/>
                <a:tab pos="5389563" algn="l"/>
                <a:tab pos="5837238" algn="l"/>
                <a:tab pos="6288088" algn="l"/>
                <a:tab pos="6737350" algn="l"/>
                <a:tab pos="7185025" algn="l"/>
                <a:tab pos="7634288" algn="l"/>
                <a:tab pos="8085138" algn="l"/>
                <a:tab pos="8534400" algn="l"/>
                <a:tab pos="8982075" algn="l"/>
              </a:tabLst>
              <a:defRPr>
                <a:solidFill>
                  <a:srgbClr val="000000"/>
                </a:solidFill>
                <a:latin typeface="Arial" panose="020B0604020202020204" pitchFamily="34"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2400" algn="l"/>
                <a:tab pos="3143250" algn="l"/>
                <a:tab pos="3592513" algn="l"/>
                <a:tab pos="4040188" algn="l"/>
                <a:tab pos="4491038" algn="l"/>
                <a:tab pos="4940300" algn="l"/>
                <a:tab pos="5389563" algn="l"/>
                <a:tab pos="5837238" algn="l"/>
                <a:tab pos="6288088" algn="l"/>
                <a:tab pos="6737350" algn="l"/>
                <a:tab pos="7185025" algn="l"/>
                <a:tab pos="7634288" algn="l"/>
                <a:tab pos="8085138" algn="l"/>
                <a:tab pos="8534400" algn="l"/>
                <a:tab pos="8982075" algn="l"/>
              </a:tabLst>
              <a:defRPr>
                <a:solidFill>
                  <a:srgbClr val="000000"/>
                </a:solidFill>
                <a:latin typeface="Arial" panose="020B0604020202020204" pitchFamily="34" charset="0"/>
              </a:defRPr>
            </a:lvl9pPr>
          </a:lstStyle>
          <a:p>
            <a:pPr algn="ctr" hangingPunct="1">
              <a:buClrTx/>
              <a:buFontTx/>
              <a:buNone/>
            </a:pPr>
            <a:r>
              <a:rPr lang="en-US" sz="3991" b="1" dirty="0">
                <a:solidFill>
                  <a:srgbClr val="FFFFFF"/>
                </a:solidFill>
              </a:rPr>
              <a:t>Compilation</a:t>
            </a:r>
          </a:p>
        </p:txBody>
      </p:sp>
      <p:pic>
        <p:nvPicPr>
          <p:cNvPr id="399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 y="1699733"/>
            <a:ext cx="6697440" cy="407232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9941" name="Rectangle 5"/>
          <p:cNvSpPr>
            <a:spLocks noGrp="1" noChangeArrowheads="1"/>
          </p:cNvSpPr>
          <p:nvPr>
            <p:ph type="title"/>
          </p:nvPr>
        </p:nvSpPr>
        <p:spPr/>
        <p:txBody>
          <a:bodyPr/>
          <a:lstStyle/>
          <a:p>
            <a:r>
              <a:rPr lang="en-US" altLang="zh-CN" dirty="0" smtClean="0"/>
              <a:t>Pig-Schema</a:t>
            </a:r>
            <a:endParaRPr lang="en-US" altLang="zh-CN" dirty="0"/>
          </a:p>
        </p:txBody>
      </p:sp>
    </p:spTree>
    <p:extLst>
      <p:ext uri="{BB962C8B-B14F-4D97-AF65-F5344CB8AC3E}">
        <p14:creationId xmlns:p14="http://schemas.microsoft.com/office/powerpoint/2010/main" val="181098180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Languages for Hadoop</a:t>
            </a:r>
            <a:endParaRPr lang="en-US" dirty="0"/>
          </a:p>
        </p:txBody>
      </p:sp>
      <p:sp>
        <p:nvSpPr>
          <p:cNvPr id="3" name="Content Placeholder 2"/>
          <p:cNvSpPr>
            <a:spLocks noGrp="1"/>
          </p:cNvSpPr>
          <p:nvPr>
            <p:ph idx="1"/>
          </p:nvPr>
        </p:nvSpPr>
        <p:spPr>
          <a:xfrm>
            <a:off x="677625" y="2466211"/>
            <a:ext cx="7804707" cy="3754427"/>
          </a:xfrm>
        </p:spPr>
        <p:txBody>
          <a:bodyPr/>
          <a:lstStyle/>
          <a:p>
            <a:r>
              <a:rPr lang="en-US" b="1" dirty="0" smtClean="0">
                <a:solidFill>
                  <a:srgbClr val="800000"/>
                </a:solidFill>
              </a:rPr>
              <a:t>Java: </a:t>
            </a:r>
            <a:r>
              <a:rPr lang="en-US" dirty="0" smtClean="0"/>
              <a:t>Hadoop’s Native Language</a:t>
            </a:r>
          </a:p>
          <a:p>
            <a:r>
              <a:rPr lang="en-US" b="1" dirty="0" smtClean="0">
                <a:solidFill>
                  <a:srgbClr val="800000"/>
                </a:solidFill>
              </a:rPr>
              <a:t>Pig (Yahoo): </a:t>
            </a:r>
            <a:r>
              <a:rPr lang="en-US" dirty="0" smtClean="0"/>
              <a:t>Query and Workflow Language</a:t>
            </a:r>
          </a:p>
          <a:p>
            <a:pPr lvl="1"/>
            <a:r>
              <a:rPr lang="en-US" dirty="0" smtClean="0"/>
              <a:t> unstructured dat</a:t>
            </a:r>
            <a:r>
              <a:rPr lang="en-US" dirty="0"/>
              <a:t>a</a:t>
            </a:r>
            <a:endParaRPr lang="en-US" dirty="0" smtClean="0"/>
          </a:p>
          <a:p>
            <a:r>
              <a:rPr lang="en-US" b="1" dirty="0" smtClean="0">
                <a:solidFill>
                  <a:srgbClr val="800000"/>
                </a:solidFill>
              </a:rPr>
              <a:t>Hive (Facebook): </a:t>
            </a:r>
            <a:r>
              <a:rPr lang="en-US" dirty="0" smtClean="0"/>
              <a:t>SQL-Based Language</a:t>
            </a:r>
          </a:p>
          <a:p>
            <a:pPr lvl="1"/>
            <a:r>
              <a:rPr lang="en-US" dirty="0"/>
              <a:t>s</a:t>
            </a:r>
            <a:r>
              <a:rPr lang="en-US" dirty="0" smtClean="0"/>
              <a:t>tructured data/ data warehousing</a:t>
            </a:r>
          </a:p>
          <a:p>
            <a:r>
              <a:rPr lang="en-US" b="1" dirty="0">
                <a:solidFill>
                  <a:srgbClr val="800000"/>
                </a:solidFill>
              </a:rPr>
              <a:t>Hbase: </a:t>
            </a:r>
            <a:r>
              <a:rPr lang="en-US" sz="1600" dirty="0"/>
              <a:t>Nosql View of Hadoop</a:t>
            </a:r>
          </a:p>
          <a:p>
            <a:pPr marL="114300" indent="0">
              <a:buNone/>
            </a:pPr>
            <a:endParaRPr lang="en-US" sz="2200" dirty="0"/>
          </a:p>
        </p:txBody>
      </p:sp>
      <p:sp>
        <p:nvSpPr>
          <p:cNvPr id="4" name="Slide Number Placeholder 3"/>
          <p:cNvSpPr>
            <a:spLocks noGrp="1"/>
          </p:cNvSpPr>
          <p:nvPr>
            <p:ph type="sldNum" sz="quarter" idx="12"/>
          </p:nvPr>
        </p:nvSpPr>
        <p:spPr/>
        <p:txBody>
          <a:bodyPr/>
          <a:lstStyle/>
          <a:p>
            <a:fld id="{EBFB1032-EA64-7144-B003-9BCC9D94B503}" type="slidenum">
              <a:rPr lang="en-US" smtClean="0"/>
              <a:t>2</a:t>
            </a:fld>
            <a:endParaRPr lang="en-US" dirty="0"/>
          </a:p>
        </p:txBody>
      </p:sp>
    </p:spTree>
    <p:extLst>
      <p:ext uri="{BB962C8B-B14F-4D97-AF65-F5344CB8AC3E}">
        <p14:creationId xmlns:p14="http://schemas.microsoft.com/office/powerpoint/2010/main" val="5221202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4" name="Slide Number Placeholder 3"/>
          <p:cNvSpPr>
            <a:spLocks noGrp="1"/>
          </p:cNvSpPr>
          <p:nvPr>
            <p:ph type="sldNum" sz="quarter" idx="12"/>
          </p:nvPr>
        </p:nvSpPr>
        <p:spPr/>
        <p:txBody>
          <a:bodyPr/>
          <a:lstStyle/>
          <a:p>
            <a:fld id="{EBFB1032-EA64-7144-B003-9BCC9D94B503}" type="slidenum">
              <a:rPr lang="en-US" smtClean="0"/>
              <a:t>20</a:t>
            </a:fld>
            <a:endParaRPr lang="en-US" dirty="0"/>
          </a:p>
        </p:txBody>
      </p:sp>
      <p:sp>
        <p:nvSpPr>
          <p:cNvPr id="5" name="Text Box 1"/>
          <p:cNvSpPr txBox="1">
            <a:spLocks noChangeArrowheads="1"/>
          </p:cNvSpPr>
          <p:nvPr/>
        </p:nvSpPr>
        <p:spPr bwMode="auto">
          <a:xfrm>
            <a:off x="433388" y="2528048"/>
            <a:ext cx="8104566" cy="2867500"/>
          </a:xfrm>
          <a:prstGeom prst="rect">
            <a:avLst/>
          </a:prstGeom>
          <a:solidFill>
            <a:srgbClr val="FFFFE9"/>
          </a:solidFill>
          <a:ln>
            <a:solidFill>
              <a:schemeClr val="tx1"/>
            </a:solidFill>
          </a:ln>
          <a:effectLst/>
        </p:spPr>
        <p:txBody>
          <a:bodyPr lIns="90000" tIns="79272"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Arial Unicode M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Arial Unicode MS"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Arial Unicode MS"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Arial Unicode MS"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Arial Unicode MS"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Arial Unicode MS" charset="0"/>
              </a:defRPr>
            </a:lvl9pPr>
          </a:lstStyle>
          <a:p>
            <a:pPr>
              <a:lnSpc>
                <a:spcPct val="83000"/>
              </a:lnSpc>
            </a:pPr>
            <a:r>
              <a:rPr lang="en-US" sz="1400" dirty="0">
                <a:latin typeface="Courier New" charset="0"/>
                <a:cs typeface="Courier New" charset="0"/>
              </a:rPr>
              <a:t>raw = </a:t>
            </a:r>
            <a:r>
              <a:rPr lang="en-US" sz="1400" b="1" dirty="0">
                <a:solidFill>
                  <a:srgbClr val="0000FF"/>
                </a:solidFill>
                <a:latin typeface="Courier New" charset="0"/>
                <a:cs typeface="Courier New" charset="0"/>
              </a:rPr>
              <a:t>LOAD</a:t>
            </a:r>
            <a:r>
              <a:rPr lang="en-US" sz="1400" dirty="0">
                <a:latin typeface="Courier New" charset="0"/>
                <a:cs typeface="Courier New" charset="0"/>
              </a:rPr>
              <a:t> '</a:t>
            </a:r>
            <a:r>
              <a:rPr lang="en-US" sz="1400" dirty="0" err="1">
                <a:latin typeface="Courier New" charset="0"/>
                <a:cs typeface="Courier New" charset="0"/>
              </a:rPr>
              <a:t>excite.log</a:t>
            </a:r>
            <a:r>
              <a:rPr lang="en-US" sz="1400" dirty="0">
                <a:latin typeface="Courier New" charset="0"/>
                <a:cs typeface="Courier New" charset="0"/>
              </a:rPr>
              <a:t>' </a:t>
            </a:r>
            <a:r>
              <a:rPr lang="en-US" sz="1400" b="1" dirty="0">
                <a:solidFill>
                  <a:srgbClr val="0000FF"/>
                </a:solidFill>
                <a:latin typeface="Courier New" charset="0"/>
                <a:cs typeface="Courier New" charset="0"/>
              </a:rPr>
              <a:t>USING</a:t>
            </a:r>
            <a:r>
              <a:rPr lang="en-US" sz="1400" dirty="0">
                <a:latin typeface="Courier New" charset="0"/>
                <a:cs typeface="Courier New" charset="0"/>
              </a:rPr>
              <a:t> </a:t>
            </a:r>
            <a:r>
              <a:rPr lang="en-US" sz="1400" dirty="0" err="1">
                <a:solidFill>
                  <a:srgbClr val="FF0000"/>
                </a:solidFill>
                <a:latin typeface="Courier New" charset="0"/>
                <a:cs typeface="Courier New" charset="0"/>
              </a:rPr>
              <a:t>PigStorage</a:t>
            </a:r>
            <a:r>
              <a:rPr lang="en-US" sz="1400" dirty="0">
                <a:latin typeface="Courier New" charset="0"/>
                <a:cs typeface="Courier New" charset="0"/>
              </a:rPr>
              <a:t>('\t') </a:t>
            </a:r>
            <a:r>
              <a:rPr lang="en-US" sz="1400" b="1" dirty="0">
                <a:solidFill>
                  <a:srgbClr val="0000FF"/>
                </a:solidFill>
                <a:latin typeface="Courier New" charset="0"/>
                <a:cs typeface="Courier New" charset="0"/>
              </a:rPr>
              <a:t>AS</a:t>
            </a:r>
            <a:r>
              <a:rPr lang="en-US" sz="1400" i="1" dirty="0">
                <a:solidFill>
                  <a:srgbClr val="800000"/>
                </a:solidFill>
                <a:latin typeface="Courier New" charset="0"/>
                <a:cs typeface="Courier New" charset="0"/>
              </a:rPr>
              <a:t> (user, </a:t>
            </a:r>
            <a:r>
              <a:rPr lang="en-US" sz="1400" i="1" dirty="0" smtClean="0">
                <a:solidFill>
                  <a:srgbClr val="800000"/>
                </a:solidFill>
                <a:latin typeface="Courier New" charset="0"/>
                <a:cs typeface="Courier New" charset="0"/>
              </a:rPr>
              <a:t>id, time, </a:t>
            </a:r>
            <a:r>
              <a:rPr lang="en-US" sz="1400" i="1" dirty="0">
                <a:solidFill>
                  <a:srgbClr val="800000"/>
                </a:solidFill>
                <a:latin typeface="Courier New" charset="0"/>
                <a:cs typeface="Courier New" charset="0"/>
              </a:rPr>
              <a:t>query)</a:t>
            </a:r>
            <a:r>
              <a:rPr lang="en-US" sz="1400" dirty="0">
                <a:latin typeface="Courier New" charset="0"/>
                <a:cs typeface="Courier New" charset="0"/>
              </a:rPr>
              <a:t>;</a:t>
            </a:r>
          </a:p>
          <a:p>
            <a:pPr>
              <a:lnSpc>
                <a:spcPct val="83000"/>
              </a:lnSpc>
            </a:pPr>
            <a:endParaRPr lang="en-US" sz="1400" dirty="0">
              <a:latin typeface="Courier New" charset="0"/>
              <a:cs typeface="Courier New" charset="0"/>
            </a:endParaRPr>
          </a:p>
          <a:p>
            <a:pPr>
              <a:lnSpc>
                <a:spcPct val="83000"/>
              </a:lnSpc>
            </a:pPr>
            <a:r>
              <a:rPr lang="en-US" sz="1400" dirty="0">
                <a:latin typeface="Courier New" charset="0"/>
                <a:cs typeface="Courier New" charset="0"/>
              </a:rPr>
              <a:t>clean1 = </a:t>
            </a:r>
            <a:r>
              <a:rPr lang="en-US" sz="1400" b="1" dirty="0">
                <a:solidFill>
                  <a:srgbClr val="0000FF"/>
                </a:solidFill>
                <a:latin typeface="Courier New" charset="0"/>
                <a:cs typeface="Courier New" charset="0"/>
              </a:rPr>
              <a:t>FILTER</a:t>
            </a:r>
            <a:r>
              <a:rPr lang="en-US" sz="1400" dirty="0">
                <a:latin typeface="Courier New" charset="0"/>
                <a:cs typeface="Courier New" charset="0"/>
              </a:rPr>
              <a:t> raw </a:t>
            </a:r>
            <a:r>
              <a:rPr lang="en-US" sz="1400" b="1" dirty="0">
                <a:solidFill>
                  <a:srgbClr val="0000FF"/>
                </a:solidFill>
                <a:latin typeface="Courier New" charset="0"/>
                <a:cs typeface="Courier New" charset="0"/>
              </a:rPr>
              <a:t>BY</a:t>
            </a:r>
            <a:r>
              <a:rPr lang="en-US" sz="1400" dirty="0">
                <a:latin typeface="Courier New" charset="0"/>
                <a:cs typeface="Courier New" charset="0"/>
              </a:rPr>
              <a:t> </a:t>
            </a:r>
            <a:r>
              <a:rPr lang="en-US" sz="1400" dirty="0" smtClean="0">
                <a:latin typeface="Courier New" charset="0"/>
                <a:cs typeface="Courier New" charset="0"/>
              </a:rPr>
              <a:t>id &gt; 20 </a:t>
            </a:r>
            <a:r>
              <a:rPr lang="en-US" sz="1400" dirty="0">
                <a:latin typeface="Courier New" charset="0"/>
                <a:cs typeface="Courier New" charset="0"/>
              </a:rPr>
              <a:t>AND </a:t>
            </a:r>
            <a:r>
              <a:rPr lang="en-US" sz="1400" dirty="0" smtClean="0">
                <a:latin typeface="Courier New" charset="0"/>
                <a:cs typeface="Courier New" charset="0"/>
              </a:rPr>
              <a:t>id </a:t>
            </a:r>
            <a:r>
              <a:rPr lang="en-US" sz="1400" dirty="0">
                <a:latin typeface="Courier New" charset="0"/>
                <a:cs typeface="Courier New" charset="0"/>
              </a:rPr>
              <a:t>&lt; </a:t>
            </a:r>
            <a:r>
              <a:rPr lang="en-US" sz="1400" dirty="0" smtClean="0">
                <a:latin typeface="Courier New" charset="0"/>
                <a:cs typeface="Courier New" charset="0"/>
              </a:rPr>
              <a:t>100;</a:t>
            </a:r>
            <a:endParaRPr lang="en-US" sz="1400" dirty="0">
              <a:latin typeface="Courier New" charset="0"/>
              <a:cs typeface="Courier New" charset="0"/>
            </a:endParaRPr>
          </a:p>
          <a:p>
            <a:pPr>
              <a:lnSpc>
                <a:spcPct val="83000"/>
              </a:lnSpc>
            </a:pPr>
            <a:endParaRPr lang="en-US" sz="1400" dirty="0">
              <a:latin typeface="Courier New" charset="0"/>
              <a:cs typeface="Courier New" charset="0"/>
            </a:endParaRPr>
          </a:p>
          <a:p>
            <a:pPr>
              <a:lnSpc>
                <a:spcPct val="83000"/>
              </a:lnSpc>
            </a:pPr>
            <a:r>
              <a:rPr lang="en-US" sz="1400" dirty="0">
                <a:latin typeface="Courier New" charset="0"/>
                <a:cs typeface="Courier New" charset="0"/>
              </a:rPr>
              <a:t>clean2 = </a:t>
            </a:r>
            <a:r>
              <a:rPr lang="en-US" sz="1400" b="1" dirty="0">
                <a:solidFill>
                  <a:srgbClr val="0000FF"/>
                </a:solidFill>
                <a:latin typeface="Courier New" charset="0"/>
                <a:cs typeface="Courier New" charset="0"/>
              </a:rPr>
              <a:t>FOREACH</a:t>
            </a:r>
            <a:r>
              <a:rPr lang="en-US" sz="1400" dirty="0">
                <a:solidFill>
                  <a:srgbClr val="0000FF"/>
                </a:solidFill>
                <a:latin typeface="Courier New" charset="0"/>
                <a:cs typeface="Courier New" charset="0"/>
              </a:rPr>
              <a:t> </a:t>
            </a:r>
            <a:r>
              <a:rPr lang="en-US" sz="1400" dirty="0">
                <a:latin typeface="Courier New" charset="0"/>
                <a:cs typeface="Courier New" charset="0"/>
              </a:rPr>
              <a:t>clean1 </a:t>
            </a:r>
            <a:r>
              <a:rPr lang="en-US" sz="1400" b="1" dirty="0">
                <a:solidFill>
                  <a:srgbClr val="0000FF"/>
                </a:solidFill>
                <a:latin typeface="Courier New" charset="0"/>
                <a:cs typeface="Courier New" charset="0"/>
              </a:rPr>
              <a:t>GENERATE</a:t>
            </a:r>
          </a:p>
          <a:p>
            <a:pPr>
              <a:lnSpc>
                <a:spcPct val="83000"/>
              </a:lnSpc>
            </a:pPr>
            <a:r>
              <a:rPr lang="en-US" sz="1400" dirty="0">
                <a:latin typeface="Courier New" charset="0"/>
                <a:cs typeface="Courier New" charset="0"/>
              </a:rPr>
              <a:t>	</a:t>
            </a:r>
            <a:r>
              <a:rPr lang="en-US" sz="1400" dirty="0" smtClean="0">
                <a:latin typeface="Courier New" charset="0"/>
                <a:cs typeface="Courier New" charset="0"/>
              </a:rPr>
              <a:t>      user</a:t>
            </a:r>
            <a:r>
              <a:rPr lang="en-US" sz="1400" dirty="0">
                <a:latin typeface="Courier New" charset="0"/>
                <a:cs typeface="Courier New" charset="0"/>
              </a:rPr>
              <a:t>, time,</a:t>
            </a:r>
          </a:p>
          <a:p>
            <a:pPr>
              <a:lnSpc>
                <a:spcPct val="83000"/>
              </a:lnSpc>
            </a:pPr>
            <a:r>
              <a:rPr lang="en-US" sz="1400" dirty="0">
                <a:latin typeface="Courier New" charset="0"/>
                <a:cs typeface="Courier New" charset="0"/>
              </a:rPr>
              <a:t>	</a:t>
            </a:r>
            <a:r>
              <a:rPr lang="en-US" sz="1400" dirty="0" smtClean="0">
                <a:latin typeface="Courier New" charset="0"/>
                <a:cs typeface="Courier New" charset="0"/>
              </a:rPr>
              <a:t>      </a:t>
            </a:r>
            <a:r>
              <a:rPr lang="en-US" sz="1400" dirty="0" err="1" smtClean="0">
                <a:latin typeface="Courier New" charset="0"/>
                <a:cs typeface="Courier New" charset="0"/>
              </a:rPr>
              <a:t>org.apache.pig.tutorial.sanitze</a:t>
            </a:r>
            <a:r>
              <a:rPr lang="en-US" sz="1400" dirty="0">
                <a:latin typeface="Courier New" charset="0"/>
                <a:cs typeface="Courier New" charset="0"/>
              </a:rPr>
              <a:t>(query) as query;</a:t>
            </a:r>
          </a:p>
          <a:p>
            <a:pPr>
              <a:lnSpc>
                <a:spcPct val="83000"/>
              </a:lnSpc>
            </a:pPr>
            <a:endParaRPr lang="en-US" sz="1400" dirty="0">
              <a:latin typeface="Courier New" charset="0"/>
              <a:cs typeface="Courier New" charset="0"/>
            </a:endParaRPr>
          </a:p>
          <a:p>
            <a:pPr>
              <a:lnSpc>
                <a:spcPct val="83000"/>
              </a:lnSpc>
            </a:pPr>
            <a:r>
              <a:rPr lang="en-US" sz="1400" dirty="0" err="1">
                <a:latin typeface="Courier New" charset="0"/>
                <a:cs typeface="Courier New" charset="0"/>
              </a:rPr>
              <a:t>user_groups</a:t>
            </a:r>
            <a:r>
              <a:rPr lang="en-US" sz="1400" dirty="0">
                <a:latin typeface="Courier New" charset="0"/>
                <a:cs typeface="Courier New" charset="0"/>
              </a:rPr>
              <a:t> = </a:t>
            </a:r>
            <a:r>
              <a:rPr lang="en-US" sz="1400" b="1" dirty="0">
                <a:solidFill>
                  <a:srgbClr val="0000FF"/>
                </a:solidFill>
                <a:latin typeface="Courier New" charset="0"/>
                <a:cs typeface="Courier New" charset="0"/>
              </a:rPr>
              <a:t>GROUP</a:t>
            </a:r>
            <a:r>
              <a:rPr lang="en-US" sz="1400" dirty="0">
                <a:solidFill>
                  <a:srgbClr val="0000FF"/>
                </a:solidFill>
                <a:latin typeface="Courier New" charset="0"/>
                <a:cs typeface="Courier New" charset="0"/>
              </a:rPr>
              <a:t> </a:t>
            </a:r>
            <a:r>
              <a:rPr lang="en-US" sz="1400" dirty="0">
                <a:latin typeface="Courier New" charset="0"/>
                <a:cs typeface="Courier New" charset="0"/>
              </a:rPr>
              <a:t>clean2 </a:t>
            </a:r>
            <a:r>
              <a:rPr lang="en-US" sz="1400" b="1" dirty="0">
                <a:solidFill>
                  <a:srgbClr val="0000FF"/>
                </a:solidFill>
                <a:latin typeface="Courier New" charset="0"/>
                <a:cs typeface="Courier New" charset="0"/>
              </a:rPr>
              <a:t>BY</a:t>
            </a:r>
            <a:r>
              <a:rPr lang="en-US" sz="1400" dirty="0">
                <a:latin typeface="Courier New" charset="0"/>
                <a:cs typeface="Courier New" charset="0"/>
              </a:rPr>
              <a:t> (user, query);</a:t>
            </a:r>
          </a:p>
          <a:p>
            <a:pPr>
              <a:lnSpc>
                <a:spcPct val="83000"/>
              </a:lnSpc>
            </a:pPr>
            <a:endParaRPr lang="en-US" sz="1400" dirty="0">
              <a:latin typeface="Courier New" charset="0"/>
              <a:cs typeface="Courier New" charset="0"/>
            </a:endParaRPr>
          </a:p>
          <a:p>
            <a:pPr>
              <a:lnSpc>
                <a:spcPct val="83000"/>
              </a:lnSpc>
            </a:pPr>
            <a:r>
              <a:rPr lang="en-US" sz="1400" dirty="0" err="1">
                <a:latin typeface="Courier New" charset="0"/>
                <a:cs typeface="Courier New" charset="0"/>
              </a:rPr>
              <a:t>user_query_counts</a:t>
            </a:r>
            <a:r>
              <a:rPr lang="en-US" sz="1400" dirty="0">
                <a:latin typeface="Courier New" charset="0"/>
                <a:cs typeface="Courier New" charset="0"/>
              </a:rPr>
              <a:t> = </a:t>
            </a:r>
            <a:r>
              <a:rPr lang="en-US" sz="1400" b="1" dirty="0">
                <a:solidFill>
                  <a:srgbClr val="0000FF"/>
                </a:solidFill>
                <a:latin typeface="Courier New" charset="0"/>
                <a:cs typeface="Courier New" charset="0"/>
              </a:rPr>
              <a:t>FOREACH</a:t>
            </a:r>
            <a:r>
              <a:rPr lang="en-US" sz="1400" dirty="0">
                <a:solidFill>
                  <a:srgbClr val="0000FF"/>
                </a:solidFill>
                <a:latin typeface="Courier New" charset="0"/>
                <a:cs typeface="Courier New" charset="0"/>
              </a:rPr>
              <a:t> </a:t>
            </a:r>
            <a:r>
              <a:rPr lang="en-US" sz="1400" dirty="0" err="1">
                <a:latin typeface="Courier New" charset="0"/>
                <a:cs typeface="Courier New" charset="0"/>
              </a:rPr>
              <a:t>user_groups</a:t>
            </a:r>
            <a:endParaRPr lang="en-US" sz="1400" dirty="0">
              <a:latin typeface="Courier New" charset="0"/>
              <a:cs typeface="Courier New" charset="0"/>
            </a:endParaRPr>
          </a:p>
          <a:p>
            <a:pPr>
              <a:lnSpc>
                <a:spcPct val="83000"/>
              </a:lnSpc>
            </a:pPr>
            <a:r>
              <a:rPr lang="en-US" sz="1400" dirty="0">
                <a:latin typeface="Courier New" charset="0"/>
                <a:cs typeface="Courier New" charset="0"/>
              </a:rPr>
              <a:t>	</a:t>
            </a:r>
            <a:r>
              <a:rPr lang="en-US" sz="1400" b="1" dirty="0">
                <a:solidFill>
                  <a:srgbClr val="0000FF"/>
                </a:solidFill>
                <a:latin typeface="Courier New" charset="0"/>
                <a:cs typeface="Courier New" charset="0"/>
              </a:rPr>
              <a:t>GENERATE</a:t>
            </a:r>
            <a:r>
              <a:rPr lang="en-US" sz="1400" dirty="0">
                <a:latin typeface="Courier New" charset="0"/>
                <a:cs typeface="Courier New" charset="0"/>
              </a:rPr>
              <a:t> </a:t>
            </a:r>
            <a:r>
              <a:rPr lang="en-US" sz="1400" dirty="0" smtClean="0">
                <a:latin typeface="Courier New" charset="0"/>
                <a:cs typeface="Courier New" charset="0"/>
              </a:rPr>
              <a:t>group, </a:t>
            </a:r>
            <a:r>
              <a:rPr lang="en-US" sz="1400" dirty="0">
                <a:latin typeface="Courier New" charset="0"/>
                <a:cs typeface="Courier New" charset="0"/>
              </a:rPr>
              <a:t>COUNT(clean2), MIN(clean2.time), MAX(clean2.time);</a:t>
            </a:r>
          </a:p>
          <a:p>
            <a:pPr>
              <a:lnSpc>
                <a:spcPct val="83000"/>
              </a:lnSpc>
            </a:pPr>
            <a:endParaRPr lang="en-US" sz="1400" dirty="0">
              <a:latin typeface="Courier New" charset="0"/>
              <a:cs typeface="Courier New" charset="0"/>
            </a:endParaRPr>
          </a:p>
          <a:p>
            <a:pPr>
              <a:lnSpc>
                <a:spcPct val="83000"/>
              </a:lnSpc>
            </a:pPr>
            <a:r>
              <a:rPr lang="en-US" sz="1400" b="1" dirty="0">
                <a:solidFill>
                  <a:srgbClr val="0000FF"/>
                </a:solidFill>
                <a:latin typeface="Courier New" charset="0"/>
                <a:cs typeface="Courier New" charset="0"/>
              </a:rPr>
              <a:t>STORE</a:t>
            </a:r>
            <a:r>
              <a:rPr lang="en-US" sz="1400" dirty="0">
                <a:solidFill>
                  <a:srgbClr val="0000FF"/>
                </a:solidFill>
                <a:latin typeface="Courier New" charset="0"/>
                <a:cs typeface="Courier New" charset="0"/>
              </a:rPr>
              <a:t> </a:t>
            </a:r>
            <a:r>
              <a:rPr lang="en-US" sz="1400" dirty="0" err="1">
                <a:latin typeface="Courier New" charset="0"/>
                <a:cs typeface="Courier New" charset="0"/>
              </a:rPr>
              <a:t>user_query_counts</a:t>
            </a:r>
            <a:r>
              <a:rPr lang="en-US" sz="1400" dirty="0">
                <a:latin typeface="Courier New" charset="0"/>
                <a:cs typeface="Courier New" charset="0"/>
              </a:rPr>
              <a:t> </a:t>
            </a:r>
            <a:r>
              <a:rPr lang="en-US" sz="1400" b="1" dirty="0">
                <a:solidFill>
                  <a:srgbClr val="0000FF"/>
                </a:solidFill>
                <a:latin typeface="Courier New" charset="0"/>
                <a:cs typeface="Courier New" charset="0"/>
              </a:rPr>
              <a:t>INTO</a:t>
            </a:r>
            <a:r>
              <a:rPr lang="en-US" sz="1400" dirty="0">
                <a:latin typeface="Courier New" charset="0"/>
                <a:cs typeface="Courier New" charset="0"/>
              </a:rPr>
              <a:t> '</a:t>
            </a:r>
            <a:r>
              <a:rPr lang="en-US" sz="1400" dirty="0" err="1">
                <a:latin typeface="Courier New" charset="0"/>
                <a:cs typeface="Courier New" charset="0"/>
              </a:rPr>
              <a:t>uq_counts.csv</a:t>
            </a:r>
            <a:r>
              <a:rPr lang="en-US" sz="1400" dirty="0">
                <a:latin typeface="Courier New" charset="0"/>
                <a:cs typeface="Courier New" charset="0"/>
              </a:rPr>
              <a:t>' </a:t>
            </a:r>
            <a:r>
              <a:rPr lang="en-US" sz="1400" b="1" dirty="0">
                <a:solidFill>
                  <a:srgbClr val="0000FF"/>
                </a:solidFill>
                <a:latin typeface="Courier New" charset="0"/>
                <a:cs typeface="Courier New" charset="0"/>
              </a:rPr>
              <a:t>USING</a:t>
            </a:r>
            <a:r>
              <a:rPr lang="en-US" sz="1400" dirty="0">
                <a:latin typeface="Courier New" charset="0"/>
                <a:cs typeface="Courier New" charset="0"/>
              </a:rPr>
              <a:t> </a:t>
            </a:r>
            <a:r>
              <a:rPr lang="en-US" sz="1400" dirty="0" err="1">
                <a:solidFill>
                  <a:srgbClr val="FF0000"/>
                </a:solidFill>
                <a:latin typeface="Courier New" charset="0"/>
                <a:cs typeface="Courier New" charset="0"/>
              </a:rPr>
              <a:t>PigStorage</a:t>
            </a:r>
            <a:r>
              <a:rPr lang="en-US" sz="1400" dirty="0">
                <a:latin typeface="Courier New" charset="0"/>
                <a:cs typeface="Courier New" charset="0"/>
              </a:rPr>
              <a:t>(',');</a:t>
            </a:r>
          </a:p>
          <a:p>
            <a:pPr>
              <a:lnSpc>
                <a:spcPct val="83000"/>
              </a:lnSpc>
            </a:pPr>
            <a:endParaRPr lang="en-US" sz="1400" dirty="0">
              <a:latin typeface="Courier New" charset="0"/>
              <a:cs typeface="Courier New" charset="0"/>
            </a:endParaRPr>
          </a:p>
          <a:p>
            <a:pPr>
              <a:lnSpc>
                <a:spcPct val="83000"/>
              </a:lnSpc>
            </a:pPr>
            <a:endParaRPr lang="en-US" sz="1400" dirty="0">
              <a:latin typeface="Courier New" charset="0"/>
              <a:cs typeface="Courier New" charset="0"/>
            </a:endParaRPr>
          </a:p>
          <a:p>
            <a:pPr>
              <a:lnSpc>
                <a:spcPct val="83000"/>
              </a:lnSpc>
            </a:pPr>
            <a:endParaRPr lang="en-US" sz="1400" dirty="0">
              <a:latin typeface="Courier New" charset="0"/>
              <a:cs typeface="Courier New" charset="0"/>
            </a:endParaRPr>
          </a:p>
          <a:p>
            <a:pPr>
              <a:lnSpc>
                <a:spcPct val="83000"/>
              </a:lnSpc>
            </a:pPr>
            <a:endParaRPr lang="en-US" sz="1400" dirty="0">
              <a:latin typeface="Courier New" charset="0"/>
              <a:cs typeface="Courier New" charset="0"/>
            </a:endParaRPr>
          </a:p>
          <a:p>
            <a:pPr>
              <a:lnSpc>
                <a:spcPct val="83000"/>
              </a:lnSpc>
            </a:pPr>
            <a:endParaRPr lang="en-US" sz="1400" dirty="0">
              <a:latin typeface="Courier New" charset="0"/>
              <a:cs typeface="Courier New" charset="0"/>
            </a:endParaRPr>
          </a:p>
          <a:p>
            <a:pPr>
              <a:lnSpc>
                <a:spcPct val="83000"/>
              </a:lnSpc>
            </a:pPr>
            <a:endParaRPr lang="en-US" sz="1400" dirty="0">
              <a:latin typeface="Courier New" charset="0"/>
              <a:cs typeface="Courier New" charset="0"/>
            </a:endParaRPr>
          </a:p>
        </p:txBody>
      </p:sp>
      <p:grpSp>
        <p:nvGrpSpPr>
          <p:cNvPr id="3" name="Group 2"/>
          <p:cNvGrpSpPr/>
          <p:nvPr/>
        </p:nvGrpSpPr>
        <p:grpSpPr>
          <a:xfrm>
            <a:off x="556219" y="1904768"/>
            <a:ext cx="7363065" cy="765193"/>
            <a:chOff x="556219" y="1904768"/>
            <a:chExt cx="7363065" cy="765193"/>
          </a:xfrm>
        </p:grpSpPr>
        <p:cxnSp>
          <p:nvCxnSpPr>
            <p:cNvPr id="6" name="Straight Arrow Connector 5"/>
            <p:cNvCxnSpPr/>
            <p:nvPr/>
          </p:nvCxnSpPr>
          <p:spPr>
            <a:xfrm>
              <a:off x="1288573" y="2271321"/>
              <a:ext cx="417164" cy="3986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56219" y="1978933"/>
              <a:ext cx="1700136" cy="292388"/>
            </a:xfrm>
            <a:prstGeom prst="rect">
              <a:avLst/>
            </a:prstGeom>
            <a:solidFill>
              <a:srgbClr val="CCFFCC"/>
            </a:solidFill>
          </p:spPr>
          <p:txBody>
            <a:bodyPr wrap="none" rtlCol="0">
              <a:spAutoFit/>
            </a:bodyPr>
            <a:lstStyle/>
            <a:p>
              <a:r>
                <a:rPr lang="en-US" sz="1300" dirty="0" smtClean="0"/>
                <a:t>Read file from HDFS</a:t>
              </a:r>
              <a:endParaRPr lang="en-US" sz="1300" dirty="0"/>
            </a:p>
          </p:txBody>
        </p:sp>
        <p:cxnSp>
          <p:nvCxnSpPr>
            <p:cNvPr id="9" name="Straight Arrow Connector 8"/>
            <p:cNvCxnSpPr/>
            <p:nvPr/>
          </p:nvCxnSpPr>
          <p:spPr>
            <a:xfrm>
              <a:off x="3893529" y="2197156"/>
              <a:ext cx="139055" cy="3986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783243" y="1904768"/>
              <a:ext cx="2815513" cy="292388"/>
            </a:xfrm>
            <a:prstGeom prst="rect">
              <a:avLst/>
            </a:prstGeom>
            <a:solidFill>
              <a:srgbClr val="CCFFCC"/>
            </a:solidFill>
          </p:spPr>
          <p:txBody>
            <a:bodyPr wrap="none" rtlCol="0">
              <a:spAutoFit/>
            </a:bodyPr>
            <a:lstStyle/>
            <a:p>
              <a:r>
                <a:rPr lang="en-US" sz="1300" dirty="0" smtClean="0"/>
                <a:t>The input format (text, tab delimited)</a:t>
              </a:r>
              <a:endParaRPr lang="en-US" sz="1300" dirty="0"/>
            </a:p>
          </p:txBody>
        </p:sp>
        <p:cxnSp>
          <p:nvCxnSpPr>
            <p:cNvPr id="13" name="Straight Arrow Connector 12"/>
            <p:cNvCxnSpPr/>
            <p:nvPr/>
          </p:nvCxnSpPr>
          <p:spPr>
            <a:xfrm flipH="1">
              <a:off x="6521102" y="2271321"/>
              <a:ext cx="357466" cy="3986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031922" y="1997475"/>
              <a:ext cx="1887362" cy="292388"/>
            </a:xfrm>
            <a:prstGeom prst="rect">
              <a:avLst/>
            </a:prstGeom>
            <a:solidFill>
              <a:srgbClr val="CCFFCC"/>
            </a:solidFill>
          </p:spPr>
          <p:txBody>
            <a:bodyPr wrap="none" rtlCol="0">
              <a:spAutoFit/>
            </a:bodyPr>
            <a:lstStyle/>
            <a:p>
              <a:r>
                <a:rPr lang="en-US" sz="1300" dirty="0" smtClean="0"/>
                <a:t>Define run-time schema</a:t>
              </a:r>
              <a:endParaRPr lang="en-US" sz="1300" dirty="0"/>
            </a:p>
          </p:txBody>
        </p:sp>
      </p:grpSp>
      <p:grpSp>
        <p:nvGrpSpPr>
          <p:cNvPr id="7" name="Group 6"/>
          <p:cNvGrpSpPr/>
          <p:nvPr/>
        </p:nvGrpSpPr>
        <p:grpSpPr>
          <a:xfrm>
            <a:off x="4097476" y="2931677"/>
            <a:ext cx="4116729" cy="672487"/>
            <a:chOff x="4097476" y="2931677"/>
            <a:chExt cx="4116729" cy="672487"/>
          </a:xfrm>
        </p:grpSpPr>
        <p:cxnSp>
          <p:nvCxnSpPr>
            <p:cNvPr id="16" name="Straight Arrow Connector 15"/>
            <p:cNvCxnSpPr/>
            <p:nvPr/>
          </p:nvCxnSpPr>
          <p:spPr>
            <a:xfrm flipH="1">
              <a:off x="5302616" y="3077871"/>
              <a:ext cx="7293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031922" y="2931677"/>
              <a:ext cx="2182283" cy="292388"/>
            </a:xfrm>
            <a:prstGeom prst="rect">
              <a:avLst/>
            </a:prstGeom>
            <a:solidFill>
              <a:srgbClr val="CCFFCC"/>
            </a:solidFill>
          </p:spPr>
          <p:txBody>
            <a:bodyPr wrap="none" rtlCol="0">
              <a:spAutoFit/>
            </a:bodyPr>
            <a:lstStyle/>
            <a:p>
              <a:r>
                <a:rPr lang="en-US" sz="1300" dirty="0" smtClean="0"/>
                <a:t>Filter the rows on predicates</a:t>
              </a:r>
              <a:endParaRPr lang="en-US" sz="1300" dirty="0"/>
            </a:p>
          </p:txBody>
        </p:sp>
        <p:cxnSp>
          <p:nvCxnSpPr>
            <p:cNvPr id="20" name="Straight Arrow Connector 19"/>
            <p:cNvCxnSpPr/>
            <p:nvPr/>
          </p:nvCxnSpPr>
          <p:spPr>
            <a:xfrm flipH="1">
              <a:off x="4097476" y="3485783"/>
              <a:ext cx="111243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246996" y="3311776"/>
              <a:ext cx="2870623" cy="292388"/>
            </a:xfrm>
            <a:prstGeom prst="rect">
              <a:avLst/>
            </a:prstGeom>
            <a:solidFill>
              <a:srgbClr val="CCFFCC"/>
            </a:solidFill>
          </p:spPr>
          <p:txBody>
            <a:bodyPr wrap="none" rtlCol="0">
              <a:spAutoFit/>
            </a:bodyPr>
            <a:lstStyle/>
            <a:p>
              <a:r>
                <a:rPr lang="en-US" sz="1300" dirty="0" smtClean="0"/>
                <a:t>For each row, do some transformation</a:t>
              </a:r>
              <a:endParaRPr lang="en-US" sz="1300" dirty="0"/>
            </a:p>
          </p:txBody>
        </p:sp>
      </p:grpSp>
      <p:grpSp>
        <p:nvGrpSpPr>
          <p:cNvPr id="11" name="Group 10"/>
          <p:cNvGrpSpPr/>
          <p:nvPr/>
        </p:nvGrpSpPr>
        <p:grpSpPr>
          <a:xfrm>
            <a:off x="4953000" y="3946253"/>
            <a:ext cx="3538099" cy="608392"/>
            <a:chOff x="4953000" y="3946253"/>
            <a:chExt cx="3538099" cy="608392"/>
          </a:xfrm>
        </p:grpSpPr>
        <p:cxnSp>
          <p:nvCxnSpPr>
            <p:cNvPr id="24" name="Straight Arrow Connector 23"/>
            <p:cNvCxnSpPr/>
            <p:nvPr/>
          </p:nvCxnSpPr>
          <p:spPr>
            <a:xfrm flipH="1">
              <a:off x="5302617" y="4120260"/>
              <a:ext cx="72930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6063706" y="3946253"/>
              <a:ext cx="1629723" cy="292388"/>
            </a:xfrm>
            <a:prstGeom prst="rect">
              <a:avLst/>
            </a:prstGeom>
            <a:solidFill>
              <a:srgbClr val="CCFFCC"/>
            </a:solidFill>
          </p:spPr>
          <p:txBody>
            <a:bodyPr wrap="none" rtlCol="0">
              <a:spAutoFit/>
            </a:bodyPr>
            <a:lstStyle/>
            <a:p>
              <a:r>
                <a:rPr lang="en-US" sz="1300" dirty="0" smtClean="0"/>
                <a:t>Grouping of records</a:t>
              </a:r>
              <a:endParaRPr lang="en-US" sz="1300" dirty="0"/>
            </a:p>
          </p:txBody>
        </p:sp>
        <p:cxnSp>
          <p:nvCxnSpPr>
            <p:cNvPr id="27" name="Straight Arrow Connector 26"/>
            <p:cNvCxnSpPr/>
            <p:nvPr/>
          </p:nvCxnSpPr>
          <p:spPr>
            <a:xfrm flipH="1">
              <a:off x="4953000" y="4436264"/>
              <a:ext cx="72930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5714089" y="4262257"/>
              <a:ext cx="2777010" cy="292388"/>
            </a:xfrm>
            <a:prstGeom prst="rect">
              <a:avLst/>
            </a:prstGeom>
            <a:solidFill>
              <a:srgbClr val="CCFFCC"/>
            </a:solidFill>
          </p:spPr>
          <p:txBody>
            <a:bodyPr wrap="none" rtlCol="0">
              <a:spAutoFit/>
            </a:bodyPr>
            <a:lstStyle/>
            <a:p>
              <a:r>
                <a:rPr lang="en-US" sz="1300" dirty="0" smtClean="0"/>
                <a:t>Compute aggregation for each group</a:t>
              </a:r>
              <a:endParaRPr lang="en-US" sz="1300" dirty="0"/>
            </a:p>
          </p:txBody>
        </p:sp>
      </p:grpSp>
      <p:grpSp>
        <p:nvGrpSpPr>
          <p:cNvPr id="12" name="Group 11"/>
          <p:cNvGrpSpPr/>
          <p:nvPr/>
        </p:nvGrpSpPr>
        <p:grpSpPr>
          <a:xfrm>
            <a:off x="1532464" y="5145239"/>
            <a:ext cx="5573574" cy="839359"/>
            <a:chOff x="1532464" y="5145239"/>
            <a:chExt cx="5573574" cy="839359"/>
          </a:xfrm>
        </p:grpSpPr>
        <p:cxnSp>
          <p:nvCxnSpPr>
            <p:cNvPr id="32" name="Straight Arrow Connector 31"/>
            <p:cNvCxnSpPr/>
            <p:nvPr/>
          </p:nvCxnSpPr>
          <p:spPr>
            <a:xfrm flipV="1">
              <a:off x="2502983" y="5191593"/>
              <a:ext cx="417986" cy="5006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532464" y="5692210"/>
              <a:ext cx="1886385" cy="292388"/>
            </a:xfrm>
            <a:prstGeom prst="rect">
              <a:avLst/>
            </a:prstGeom>
            <a:solidFill>
              <a:srgbClr val="CCFFCC"/>
            </a:solidFill>
          </p:spPr>
          <p:txBody>
            <a:bodyPr wrap="none" rtlCol="0">
              <a:spAutoFit/>
            </a:bodyPr>
            <a:lstStyle/>
            <a:p>
              <a:r>
                <a:rPr lang="en-US" sz="1300" dirty="0" smtClean="0"/>
                <a:t>Store the output in a file</a:t>
              </a:r>
              <a:endParaRPr lang="en-US" sz="1300" dirty="0"/>
            </a:p>
          </p:txBody>
        </p:sp>
        <p:cxnSp>
          <p:nvCxnSpPr>
            <p:cNvPr id="36" name="Straight Arrow Connector 35"/>
            <p:cNvCxnSpPr/>
            <p:nvPr/>
          </p:nvCxnSpPr>
          <p:spPr>
            <a:xfrm flipV="1">
              <a:off x="6218337" y="5145239"/>
              <a:ext cx="417986" cy="5006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247818" y="5645856"/>
              <a:ext cx="1858220" cy="292388"/>
            </a:xfrm>
            <a:prstGeom prst="rect">
              <a:avLst/>
            </a:prstGeom>
            <a:solidFill>
              <a:srgbClr val="CCFFCC"/>
            </a:solidFill>
          </p:spPr>
          <p:txBody>
            <a:bodyPr wrap="none" rtlCol="0">
              <a:spAutoFit/>
            </a:bodyPr>
            <a:lstStyle/>
            <a:p>
              <a:r>
                <a:rPr lang="en-US" sz="1300" dirty="0" smtClean="0"/>
                <a:t>Text, Comma delimited</a:t>
              </a:r>
              <a:endParaRPr lang="en-US" sz="1300" dirty="0"/>
            </a:p>
          </p:txBody>
        </p:sp>
      </p:grpSp>
    </p:spTree>
    <p:extLst>
      <p:ext uri="{BB962C8B-B14F-4D97-AF65-F5344CB8AC3E}">
        <p14:creationId xmlns:p14="http://schemas.microsoft.com/office/powerpoint/2010/main" val="337652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 Language</a:t>
            </a:r>
            <a:endParaRPr lang="en-US" dirty="0"/>
          </a:p>
        </p:txBody>
      </p:sp>
      <p:sp>
        <p:nvSpPr>
          <p:cNvPr id="3" name="Content Placeholder 2"/>
          <p:cNvSpPr>
            <a:spLocks noGrp="1"/>
          </p:cNvSpPr>
          <p:nvPr>
            <p:ph idx="1"/>
          </p:nvPr>
        </p:nvSpPr>
        <p:spPr>
          <a:xfrm>
            <a:off x="407894" y="1807786"/>
            <a:ext cx="8130060" cy="4257735"/>
          </a:xfrm>
        </p:spPr>
        <p:txBody>
          <a:bodyPr>
            <a:normAutofit/>
          </a:bodyPr>
          <a:lstStyle/>
          <a:p>
            <a:r>
              <a:rPr lang="en-US" b="1" dirty="0" smtClean="0">
                <a:solidFill>
                  <a:srgbClr val="800000"/>
                </a:solidFill>
              </a:rPr>
              <a:t>Keywords</a:t>
            </a:r>
          </a:p>
          <a:p>
            <a:pPr lvl="1"/>
            <a:r>
              <a:rPr lang="en-US" dirty="0" smtClean="0"/>
              <a:t>Load, Filter, Foreach Generate, Group By, Store, Join, Distinct, Order By, …</a:t>
            </a:r>
          </a:p>
          <a:p>
            <a:r>
              <a:rPr lang="en-US" b="1" dirty="0" smtClean="0">
                <a:solidFill>
                  <a:srgbClr val="800000"/>
                </a:solidFill>
              </a:rPr>
              <a:t>Aggregations</a:t>
            </a:r>
            <a:endParaRPr lang="en-US" b="1" dirty="0">
              <a:solidFill>
                <a:srgbClr val="800000"/>
              </a:solidFill>
            </a:endParaRPr>
          </a:p>
          <a:p>
            <a:pPr lvl="1"/>
            <a:r>
              <a:rPr lang="en-US" dirty="0" smtClean="0"/>
              <a:t>Count, Avg, Sum, Max, Min</a:t>
            </a:r>
          </a:p>
          <a:p>
            <a:r>
              <a:rPr lang="en-US" b="1" dirty="0" smtClean="0">
                <a:solidFill>
                  <a:srgbClr val="800000"/>
                </a:solidFill>
              </a:rPr>
              <a:t>Schema</a:t>
            </a:r>
          </a:p>
          <a:p>
            <a:pPr lvl="1"/>
            <a:r>
              <a:rPr lang="en-US" dirty="0" smtClean="0"/>
              <a:t>Defines at query-time and not  when files are loaded</a:t>
            </a:r>
          </a:p>
          <a:p>
            <a:r>
              <a:rPr lang="en-US" b="1" dirty="0" smtClean="0">
                <a:solidFill>
                  <a:srgbClr val="800000"/>
                </a:solidFill>
              </a:rPr>
              <a:t>Extension of Logic </a:t>
            </a:r>
            <a:endParaRPr lang="en-US" b="1" dirty="0">
              <a:solidFill>
                <a:srgbClr val="800000"/>
              </a:solidFill>
            </a:endParaRPr>
          </a:p>
          <a:p>
            <a:pPr lvl="1"/>
            <a:r>
              <a:rPr lang="en-US" dirty="0" smtClean="0">
                <a:solidFill>
                  <a:schemeClr val="tx1"/>
                </a:solidFill>
              </a:rPr>
              <a:t>UDFs</a:t>
            </a:r>
            <a:endParaRPr lang="en-US" dirty="0">
              <a:solidFill>
                <a:schemeClr val="tx1"/>
              </a:solidFill>
            </a:endParaRPr>
          </a:p>
          <a:p>
            <a:r>
              <a:rPr lang="en-US" b="1" dirty="0" smtClean="0">
                <a:solidFill>
                  <a:srgbClr val="800000"/>
                </a:solidFill>
              </a:rPr>
              <a:t>Data</a:t>
            </a:r>
            <a:endParaRPr lang="en-US" dirty="0" smtClean="0"/>
          </a:p>
          <a:p>
            <a:pPr lvl="1"/>
            <a:r>
              <a:rPr lang="en-US" dirty="0" smtClean="0"/>
              <a:t>Packages </a:t>
            </a:r>
            <a:r>
              <a:rPr lang="en-US" dirty="0"/>
              <a:t>for common input/output formats</a:t>
            </a:r>
          </a:p>
          <a:p>
            <a:pPr lvl="1"/>
            <a:endParaRPr lang="en-US" dirty="0"/>
          </a:p>
        </p:txBody>
      </p:sp>
      <p:sp>
        <p:nvSpPr>
          <p:cNvPr id="4" name="Slide Number Placeholder 3"/>
          <p:cNvSpPr>
            <a:spLocks noGrp="1"/>
          </p:cNvSpPr>
          <p:nvPr>
            <p:ph type="sldNum" sz="quarter" idx="12"/>
          </p:nvPr>
        </p:nvSpPr>
        <p:spPr/>
        <p:txBody>
          <a:bodyPr/>
          <a:lstStyle/>
          <a:p>
            <a:fld id="{EBFB1032-EA64-7144-B003-9BCC9D94B503}" type="slidenum">
              <a:rPr lang="en-US" smtClean="0"/>
              <a:t>21</a:t>
            </a:fld>
            <a:endParaRPr lang="en-US" dirty="0"/>
          </a:p>
        </p:txBody>
      </p:sp>
    </p:spTree>
    <p:extLst>
      <p:ext uri="{BB962C8B-B14F-4D97-AF65-F5344CB8AC3E}">
        <p14:creationId xmlns:p14="http://schemas.microsoft.com/office/powerpoint/2010/main" val="1448105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 Latin vs. SQL</a:t>
            </a:r>
            <a:endParaRPr lang="en-US" dirty="0"/>
          </a:p>
        </p:txBody>
      </p:sp>
      <p:sp>
        <p:nvSpPr>
          <p:cNvPr id="3" name="Content Placeholder 2"/>
          <p:cNvSpPr>
            <a:spLocks noGrp="1"/>
          </p:cNvSpPr>
          <p:nvPr>
            <p:ph idx="1"/>
          </p:nvPr>
        </p:nvSpPr>
        <p:spPr>
          <a:xfrm>
            <a:off x="533756" y="1840457"/>
            <a:ext cx="7711720" cy="1159488"/>
          </a:xfrm>
        </p:spPr>
        <p:txBody>
          <a:bodyPr>
            <a:normAutofit/>
          </a:bodyPr>
          <a:lstStyle/>
          <a:p>
            <a:r>
              <a:rPr lang="en-US" altLang="zh-CN" dirty="0">
                <a:solidFill>
                  <a:schemeClr val="tx1"/>
                </a:solidFill>
              </a:rPr>
              <a:t>Pig Latin is </a:t>
            </a:r>
            <a:r>
              <a:rPr lang="en-US" altLang="zh-CN" dirty="0" smtClean="0">
                <a:solidFill>
                  <a:schemeClr val="tx1"/>
                </a:solidFill>
              </a:rPr>
              <a:t>dataflow </a:t>
            </a:r>
            <a:r>
              <a:rPr lang="en-US" altLang="zh-CN" dirty="0">
                <a:solidFill>
                  <a:schemeClr val="tx1"/>
                </a:solidFill>
              </a:rPr>
              <a:t>programming </a:t>
            </a:r>
            <a:r>
              <a:rPr lang="en-US" altLang="zh-CN" dirty="0" smtClean="0">
                <a:solidFill>
                  <a:schemeClr val="tx1"/>
                </a:solidFill>
              </a:rPr>
              <a:t>model (</a:t>
            </a:r>
            <a:r>
              <a:rPr lang="en-US" altLang="zh-CN" dirty="0">
                <a:solidFill>
                  <a:srgbClr val="000000"/>
                </a:solidFill>
              </a:rPr>
              <a:t>s</a:t>
            </a:r>
            <a:r>
              <a:rPr lang="en-US" altLang="zh-CN" dirty="0" smtClean="0">
                <a:solidFill>
                  <a:srgbClr val="000000"/>
                </a:solidFill>
              </a:rPr>
              <a:t>tep-by-step)</a:t>
            </a:r>
          </a:p>
          <a:p>
            <a:r>
              <a:rPr lang="en-US" altLang="zh-CN" dirty="0" smtClean="0">
                <a:solidFill>
                  <a:srgbClr val="000000"/>
                </a:solidFill>
              </a:rPr>
              <a:t>SQL is declarative (set-based approach)</a:t>
            </a:r>
          </a:p>
        </p:txBody>
      </p:sp>
      <p:sp>
        <p:nvSpPr>
          <p:cNvPr id="4" name="Slide Number Placeholder 3"/>
          <p:cNvSpPr>
            <a:spLocks noGrp="1"/>
          </p:cNvSpPr>
          <p:nvPr>
            <p:ph type="sldNum" sz="quarter" idx="12"/>
          </p:nvPr>
        </p:nvSpPr>
        <p:spPr/>
        <p:txBody>
          <a:bodyPr/>
          <a:lstStyle/>
          <a:p>
            <a:fld id="{EBFB1032-EA64-7144-B003-9BCC9D94B503}" type="slidenum">
              <a:rPr lang="en-US" smtClean="0"/>
              <a:t>22</a:t>
            </a:fld>
            <a:endParaRPr 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436" y="3086266"/>
            <a:ext cx="7008812" cy="1460500"/>
          </a:xfrm>
          <a:prstGeom prst="rect">
            <a:avLst/>
          </a:prstGeom>
          <a:noFill/>
          <a:ln>
            <a:solidFill>
              <a:schemeClr val="tx1"/>
            </a:solidFill>
          </a:ln>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436" y="4623821"/>
            <a:ext cx="6907213" cy="1612900"/>
          </a:xfrm>
          <a:prstGeom prst="rect">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70535" y="3542878"/>
            <a:ext cx="659155" cy="369332"/>
          </a:xfrm>
          <a:prstGeom prst="rect">
            <a:avLst/>
          </a:prstGeom>
          <a:noFill/>
        </p:spPr>
        <p:txBody>
          <a:bodyPr wrap="none" rtlCol="0">
            <a:spAutoFit/>
          </a:bodyPr>
          <a:lstStyle/>
          <a:p>
            <a:r>
              <a:rPr lang="en-US" b="1" dirty="0" smtClean="0">
                <a:solidFill>
                  <a:srgbClr val="0000FF"/>
                </a:solidFill>
              </a:rPr>
              <a:t>SQL</a:t>
            </a:r>
            <a:endParaRPr lang="en-US" b="1" dirty="0">
              <a:solidFill>
                <a:srgbClr val="0000FF"/>
              </a:solidFill>
            </a:endParaRPr>
          </a:p>
        </p:txBody>
      </p:sp>
      <p:sp>
        <p:nvSpPr>
          <p:cNvPr id="8" name="TextBox 7"/>
          <p:cNvSpPr txBox="1"/>
          <p:nvPr/>
        </p:nvSpPr>
        <p:spPr>
          <a:xfrm>
            <a:off x="533756" y="5048013"/>
            <a:ext cx="736099" cy="646331"/>
          </a:xfrm>
          <a:prstGeom prst="rect">
            <a:avLst/>
          </a:prstGeom>
          <a:noFill/>
        </p:spPr>
        <p:txBody>
          <a:bodyPr wrap="none" rtlCol="0">
            <a:spAutoFit/>
          </a:bodyPr>
          <a:lstStyle/>
          <a:p>
            <a:r>
              <a:rPr lang="en-US" b="1" dirty="0" smtClean="0">
                <a:solidFill>
                  <a:srgbClr val="0000FF"/>
                </a:solidFill>
              </a:rPr>
              <a:t>Pig </a:t>
            </a:r>
          </a:p>
          <a:p>
            <a:r>
              <a:rPr lang="en-US" b="1" dirty="0" smtClean="0">
                <a:solidFill>
                  <a:srgbClr val="0000FF"/>
                </a:solidFill>
              </a:rPr>
              <a:t>Latin</a:t>
            </a:r>
            <a:endParaRPr lang="en-US" b="1" dirty="0">
              <a:solidFill>
                <a:srgbClr val="0000FF"/>
              </a:solidFill>
            </a:endParaRPr>
          </a:p>
        </p:txBody>
      </p:sp>
    </p:spTree>
    <p:extLst>
      <p:ext uri="{BB962C8B-B14F-4D97-AF65-F5344CB8AC3E}">
        <p14:creationId xmlns:p14="http://schemas.microsoft.com/office/powerpoint/2010/main" val="200296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5"/>
                                        </p:tgtEl>
                                        <p:attrNameLst>
                                          <p:attrName>style.visibility</p:attrName>
                                        </p:attrNameLst>
                                      </p:cBhvr>
                                      <p:to>
                                        <p:strVal val="visible"/>
                                      </p:to>
                                    </p:set>
                                  </p:childTnLst>
                                </p:cTn>
                              </p:par>
                              <p:par>
                                <p:cTn id="7" presetID="5" presetClass="entr" presetSubtype="1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checkerboard(across)">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fill="hold" nodeType="clickEffect">
                                  <p:stCondLst>
                                    <p:cond delay="0"/>
                                  </p:stCondLst>
                                  <p:childTnLst>
                                    <p:set>
                                      <p:cBhvr additive="repl">
                                        <p:cTn id="13" dur="1" fill="hold">
                                          <p:stCondLst>
                                            <p:cond delay="0"/>
                                          </p:stCondLst>
                                        </p:cTn>
                                        <p:tgtEl>
                                          <p:spTgt spid="6"/>
                                        </p:tgtEl>
                                        <p:attrNameLst>
                                          <p:attrName>style.visibility</p:attrName>
                                        </p:attrNameLst>
                                      </p:cBhvr>
                                      <p:to>
                                        <p:strVal val="visible"/>
                                      </p:to>
                                    </p:set>
                                  </p:childTnLst>
                                </p:cTn>
                              </p:par>
                              <p:par>
                                <p:cTn id="14" presetID="5"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heckerboard(across)">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
          <p:cNvSpPr>
            <a:spLocks noGrp="1" noChangeArrowheads="1"/>
          </p:cNvSpPr>
          <p:nvPr>
            <p:ph type="title"/>
          </p:nvPr>
        </p:nvSpPr>
        <p:spPr>
          <a:xfrm>
            <a:off x="455613" y="312738"/>
            <a:ext cx="8228012" cy="1063625"/>
          </a:xfrm>
        </p:spPr>
        <p:txBody>
          <a:bodyPr lIns="0" tIns="0" rIns="0" bIns="0"/>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a:latin typeface="Calibri" charset="0"/>
                <a:ea typeface="ＭＳ Ｐゴシック" charset="0"/>
              </a:rPr>
              <a:t>Logic Plan</a:t>
            </a:r>
          </a:p>
        </p:txBody>
      </p:sp>
      <p:sp>
        <p:nvSpPr>
          <p:cNvPr id="15362" name="Rectangle 2"/>
          <p:cNvSpPr>
            <a:spLocks noGrp="1" noChangeArrowheads="1"/>
          </p:cNvSpPr>
          <p:nvPr>
            <p:ph idx="1"/>
          </p:nvPr>
        </p:nvSpPr>
        <p:spPr>
          <a:xfrm>
            <a:off x="457200" y="1888637"/>
            <a:ext cx="3690938" cy="3890387"/>
          </a:xfrm>
          <a:solidFill>
            <a:srgbClr val="FFFFE9"/>
          </a:solidFill>
          <a:ln>
            <a:solidFill>
              <a:schemeClr val="tx1"/>
            </a:solidFill>
          </a:ln>
        </p:spPr>
        <p:txBody>
          <a:bodyPr lIns="0" tIns="0" rIns="0" bIns="0"/>
          <a:lstStyle/>
          <a:p>
            <a:pPr eaLnBrk="1" hangingPunct="1">
              <a:spcBef>
                <a:spcPct val="0"/>
              </a:spcBef>
              <a:spcAft>
                <a:spcPts val="1425"/>
              </a:spcAft>
              <a:buFont typeface="Times New Roman" charset="0"/>
              <a:buNone/>
              <a:tabLst>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Lst>
            </a:pPr>
            <a:r>
              <a:rPr lang="en-US" altLang="zh-CN" sz="2000" dirty="0">
                <a:latin typeface="Calibri" charset="0"/>
                <a:ea typeface="ＭＳ Ｐゴシック" charset="0"/>
              </a:rPr>
              <a:t>A=</a:t>
            </a:r>
            <a:r>
              <a:rPr lang="en-US" altLang="zh-CN" sz="2000" b="1" dirty="0">
                <a:solidFill>
                  <a:srgbClr val="0000FF"/>
                </a:solidFill>
                <a:latin typeface="Calibri" charset="0"/>
                <a:ea typeface="ＭＳ Ｐゴシック" charset="0"/>
              </a:rPr>
              <a:t>LOAD</a:t>
            </a:r>
            <a:r>
              <a:rPr lang="en-US" altLang="zh-CN" sz="2000" dirty="0">
                <a:latin typeface="Calibri" charset="0"/>
                <a:ea typeface="ＭＳ Ｐゴシック" charset="0"/>
              </a:rPr>
              <a:t> 'file1' </a:t>
            </a:r>
            <a:r>
              <a:rPr lang="en-US" altLang="zh-CN" sz="2000" b="1" dirty="0">
                <a:solidFill>
                  <a:srgbClr val="0000FF"/>
                </a:solidFill>
                <a:latin typeface="Calibri" charset="0"/>
                <a:ea typeface="ＭＳ Ｐゴシック" charset="0"/>
              </a:rPr>
              <a:t>AS</a:t>
            </a:r>
            <a:r>
              <a:rPr lang="en-US" altLang="zh-CN" sz="2000" dirty="0">
                <a:latin typeface="Calibri" charset="0"/>
                <a:ea typeface="ＭＳ Ｐゴシック" charset="0"/>
              </a:rPr>
              <a:t> (x, y, z);</a:t>
            </a:r>
          </a:p>
          <a:p>
            <a:pPr eaLnBrk="1" hangingPunct="1">
              <a:spcBef>
                <a:spcPct val="0"/>
              </a:spcBef>
              <a:spcAft>
                <a:spcPts val="1425"/>
              </a:spcAft>
              <a:buFont typeface="Times New Roman" charset="0"/>
              <a:buNone/>
              <a:tabLst>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Lst>
            </a:pPr>
            <a:r>
              <a:rPr lang="en-US" altLang="zh-CN" sz="2000" dirty="0">
                <a:latin typeface="Calibri" charset="0"/>
                <a:ea typeface="ＭＳ Ｐゴシック" charset="0"/>
              </a:rPr>
              <a:t>B=</a:t>
            </a:r>
            <a:r>
              <a:rPr lang="en-US" altLang="zh-CN" sz="2000" b="1" dirty="0">
                <a:solidFill>
                  <a:srgbClr val="0000FF"/>
                </a:solidFill>
                <a:latin typeface="Calibri" charset="0"/>
                <a:ea typeface="ＭＳ Ｐゴシック" charset="0"/>
              </a:rPr>
              <a:t>LOAD</a:t>
            </a:r>
            <a:r>
              <a:rPr lang="en-US" altLang="zh-CN" sz="2000" dirty="0">
                <a:latin typeface="Calibri" charset="0"/>
                <a:ea typeface="ＭＳ Ｐゴシック" charset="0"/>
              </a:rPr>
              <a:t> 'file2' </a:t>
            </a:r>
            <a:r>
              <a:rPr lang="en-US" altLang="zh-CN" sz="2000" b="1" dirty="0">
                <a:solidFill>
                  <a:srgbClr val="0000FF"/>
                </a:solidFill>
                <a:latin typeface="Calibri" charset="0"/>
                <a:ea typeface="ＭＳ Ｐゴシック" charset="0"/>
              </a:rPr>
              <a:t>AS</a:t>
            </a:r>
            <a:r>
              <a:rPr lang="en-US" altLang="zh-CN" sz="2000" dirty="0">
                <a:latin typeface="Calibri" charset="0"/>
                <a:ea typeface="ＭＳ Ｐゴシック" charset="0"/>
              </a:rPr>
              <a:t> (t, u, v);</a:t>
            </a:r>
          </a:p>
          <a:p>
            <a:pPr eaLnBrk="1" hangingPunct="1">
              <a:spcBef>
                <a:spcPct val="0"/>
              </a:spcBef>
              <a:spcAft>
                <a:spcPts val="1425"/>
              </a:spcAft>
              <a:buFont typeface="Times New Roman" charset="0"/>
              <a:buNone/>
              <a:tabLst>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Lst>
            </a:pPr>
            <a:r>
              <a:rPr lang="en-US" altLang="zh-CN" sz="2000" dirty="0">
                <a:latin typeface="Calibri" charset="0"/>
                <a:ea typeface="ＭＳ Ｐゴシック" charset="0"/>
              </a:rPr>
              <a:t>C=</a:t>
            </a:r>
            <a:r>
              <a:rPr lang="en-US" altLang="zh-CN" sz="2000" b="1" dirty="0">
                <a:solidFill>
                  <a:srgbClr val="0000FF"/>
                </a:solidFill>
                <a:latin typeface="Calibri" charset="0"/>
                <a:ea typeface="ＭＳ Ｐゴシック" charset="0"/>
              </a:rPr>
              <a:t>FILTER</a:t>
            </a:r>
            <a:r>
              <a:rPr lang="en-US" altLang="zh-CN" sz="2000" dirty="0">
                <a:solidFill>
                  <a:srgbClr val="0000FF"/>
                </a:solidFill>
                <a:latin typeface="Calibri" charset="0"/>
                <a:ea typeface="ＭＳ Ｐゴシック" charset="0"/>
              </a:rPr>
              <a:t> </a:t>
            </a:r>
            <a:r>
              <a:rPr lang="en-US" altLang="zh-CN" sz="2000" dirty="0">
                <a:latin typeface="Calibri" charset="0"/>
                <a:ea typeface="ＭＳ Ｐゴシック" charset="0"/>
              </a:rPr>
              <a:t>A </a:t>
            </a:r>
            <a:r>
              <a:rPr lang="en-US" altLang="zh-CN" sz="2000" b="1" dirty="0">
                <a:solidFill>
                  <a:srgbClr val="0000FF"/>
                </a:solidFill>
                <a:latin typeface="Calibri" charset="0"/>
                <a:ea typeface="ＭＳ Ｐゴシック" charset="0"/>
              </a:rPr>
              <a:t>by</a:t>
            </a:r>
            <a:r>
              <a:rPr lang="en-US" altLang="zh-CN" sz="2000" dirty="0">
                <a:latin typeface="Calibri" charset="0"/>
                <a:ea typeface="ＭＳ Ｐゴシック" charset="0"/>
              </a:rPr>
              <a:t> y &gt; 0;</a:t>
            </a:r>
          </a:p>
          <a:p>
            <a:pPr eaLnBrk="1" hangingPunct="1">
              <a:spcBef>
                <a:spcPct val="0"/>
              </a:spcBef>
              <a:spcAft>
                <a:spcPts val="1425"/>
              </a:spcAft>
              <a:buFont typeface="Times New Roman" charset="0"/>
              <a:buNone/>
              <a:tabLst>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Lst>
            </a:pPr>
            <a:r>
              <a:rPr lang="en-US" altLang="zh-CN" sz="2000" dirty="0">
                <a:latin typeface="Calibri" charset="0"/>
                <a:ea typeface="ＭＳ Ｐゴシック" charset="0"/>
              </a:rPr>
              <a:t>D=</a:t>
            </a:r>
            <a:r>
              <a:rPr lang="en-US" altLang="zh-CN" sz="2000" b="1" dirty="0">
                <a:solidFill>
                  <a:srgbClr val="0000FF"/>
                </a:solidFill>
                <a:latin typeface="Calibri" charset="0"/>
                <a:ea typeface="ＭＳ Ｐゴシック" charset="0"/>
              </a:rPr>
              <a:t>JOIN</a:t>
            </a:r>
            <a:r>
              <a:rPr lang="en-US" altLang="zh-CN" sz="2000" dirty="0">
                <a:latin typeface="Calibri" charset="0"/>
                <a:ea typeface="ＭＳ Ｐゴシック" charset="0"/>
              </a:rPr>
              <a:t> C </a:t>
            </a:r>
            <a:r>
              <a:rPr lang="en-US" altLang="zh-CN" sz="2000" b="1" dirty="0">
                <a:solidFill>
                  <a:srgbClr val="0000FF"/>
                </a:solidFill>
                <a:latin typeface="Calibri" charset="0"/>
                <a:ea typeface="ＭＳ Ｐゴシック" charset="0"/>
              </a:rPr>
              <a:t>BY</a:t>
            </a:r>
            <a:r>
              <a:rPr lang="en-US" altLang="zh-CN" sz="2000" dirty="0">
                <a:latin typeface="Calibri" charset="0"/>
                <a:ea typeface="ＭＳ Ｐゴシック" charset="0"/>
              </a:rPr>
              <a:t> x, B </a:t>
            </a:r>
            <a:r>
              <a:rPr lang="en-US" altLang="zh-CN" sz="2000" b="1" dirty="0">
                <a:solidFill>
                  <a:srgbClr val="0000FF"/>
                </a:solidFill>
                <a:latin typeface="Calibri" charset="0"/>
                <a:ea typeface="ＭＳ Ｐゴシック" charset="0"/>
              </a:rPr>
              <a:t>BY</a:t>
            </a:r>
            <a:r>
              <a:rPr lang="en-US" altLang="zh-CN" sz="2000" dirty="0">
                <a:latin typeface="Calibri" charset="0"/>
                <a:ea typeface="ＭＳ Ｐゴシック" charset="0"/>
              </a:rPr>
              <a:t> u;</a:t>
            </a:r>
          </a:p>
          <a:p>
            <a:pPr eaLnBrk="1" hangingPunct="1">
              <a:spcBef>
                <a:spcPct val="0"/>
              </a:spcBef>
              <a:spcAft>
                <a:spcPts val="1425"/>
              </a:spcAft>
              <a:buFont typeface="Times New Roman" charset="0"/>
              <a:buNone/>
              <a:tabLst>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Lst>
            </a:pPr>
            <a:r>
              <a:rPr lang="en-US" altLang="zh-CN" sz="2000" dirty="0">
                <a:latin typeface="Calibri" charset="0"/>
                <a:ea typeface="ＭＳ Ｐゴシック" charset="0"/>
              </a:rPr>
              <a:t>E=</a:t>
            </a:r>
            <a:r>
              <a:rPr lang="en-US" altLang="zh-CN" sz="2000" b="1" dirty="0">
                <a:solidFill>
                  <a:srgbClr val="0000FF"/>
                </a:solidFill>
                <a:latin typeface="Calibri" charset="0"/>
                <a:ea typeface="ＭＳ Ｐゴシック" charset="0"/>
              </a:rPr>
              <a:t>GROUP</a:t>
            </a:r>
            <a:r>
              <a:rPr lang="en-US" altLang="zh-CN" sz="2000" dirty="0">
                <a:latin typeface="Calibri" charset="0"/>
                <a:ea typeface="ＭＳ Ｐゴシック" charset="0"/>
              </a:rPr>
              <a:t> D </a:t>
            </a:r>
            <a:r>
              <a:rPr lang="en-US" altLang="zh-CN" sz="2000" b="1" dirty="0">
                <a:solidFill>
                  <a:srgbClr val="0000FF"/>
                </a:solidFill>
                <a:latin typeface="Calibri" charset="0"/>
                <a:ea typeface="ＭＳ Ｐゴシック" charset="0"/>
              </a:rPr>
              <a:t>BY</a:t>
            </a:r>
            <a:r>
              <a:rPr lang="en-US" altLang="zh-CN" sz="2000" dirty="0">
                <a:latin typeface="Calibri" charset="0"/>
                <a:ea typeface="ＭＳ Ｐゴシック" charset="0"/>
              </a:rPr>
              <a:t> z;</a:t>
            </a:r>
          </a:p>
          <a:p>
            <a:pPr eaLnBrk="1" hangingPunct="1">
              <a:spcBef>
                <a:spcPct val="0"/>
              </a:spcBef>
              <a:spcAft>
                <a:spcPts val="1425"/>
              </a:spcAft>
              <a:buFont typeface="Times New Roman" charset="0"/>
              <a:buNone/>
              <a:tabLst>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Lst>
            </a:pPr>
            <a:r>
              <a:rPr lang="en-US" altLang="zh-CN" sz="2000" dirty="0">
                <a:latin typeface="Calibri" charset="0"/>
                <a:ea typeface="ＭＳ Ｐゴシック" charset="0"/>
              </a:rPr>
              <a:t>F=</a:t>
            </a:r>
            <a:r>
              <a:rPr lang="en-US" altLang="zh-CN" sz="2000" b="1" dirty="0">
                <a:solidFill>
                  <a:srgbClr val="0000FF"/>
                </a:solidFill>
                <a:latin typeface="Calibri" charset="0"/>
                <a:ea typeface="ＭＳ Ｐゴシック" charset="0"/>
              </a:rPr>
              <a:t>FOREACH</a:t>
            </a:r>
            <a:r>
              <a:rPr lang="en-US" altLang="zh-CN" sz="2000" dirty="0">
                <a:latin typeface="Calibri" charset="0"/>
                <a:ea typeface="ＭＳ Ｐゴシック" charset="0"/>
              </a:rPr>
              <a:t> E </a:t>
            </a:r>
            <a:r>
              <a:rPr lang="en-US" altLang="zh-CN" sz="2000" b="1" dirty="0">
                <a:solidFill>
                  <a:srgbClr val="0000FF"/>
                </a:solidFill>
                <a:latin typeface="Calibri" charset="0"/>
                <a:ea typeface="ＭＳ Ｐゴシック" charset="0"/>
              </a:rPr>
              <a:t>GENERATE</a:t>
            </a:r>
            <a:r>
              <a:rPr lang="en-US" altLang="zh-CN" sz="2000" dirty="0">
                <a:latin typeface="Calibri" charset="0"/>
                <a:ea typeface="ＭＳ Ｐゴシック" charset="0"/>
              </a:rPr>
              <a:t>     	group, COUNT(D);</a:t>
            </a:r>
          </a:p>
          <a:p>
            <a:pPr eaLnBrk="1" hangingPunct="1">
              <a:spcBef>
                <a:spcPct val="0"/>
              </a:spcBef>
              <a:spcAft>
                <a:spcPts val="1425"/>
              </a:spcAft>
              <a:buFont typeface="Times New Roman" charset="0"/>
              <a:buNone/>
              <a:tabLst>
                <a:tab pos="544513" algn="l"/>
                <a:tab pos="1001713" algn="l"/>
                <a:tab pos="1458913" algn="l"/>
                <a:tab pos="1916113" algn="l"/>
                <a:tab pos="2373313" algn="l"/>
                <a:tab pos="2830513" algn="l"/>
                <a:tab pos="3287713" algn="l"/>
                <a:tab pos="3744913" algn="l"/>
                <a:tab pos="4202113" algn="l"/>
                <a:tab pos="4659313" algn="l"/>
                <a:tab pos="5116513" algn="l"/>
                <a:tab pos="5573713" algn="l"/>
                <a:tab pos="6030913" algn="l"/>
                <a:tab pos="6488113" algn="l"/>
                <a:tab pos="6945313" algn="l"/>
                <a:tab pos="7402513" algn="l"/>
                <a:tab pos="7859713" algn="l"/>
                <a:tab pos="8316913" algn="l"/>
                <a:tab pos="8774113" algn="l"/>
                <a:tab pos="9231313" algn="l"/>
              </a:tabLst>
            </a:pPr>
            <a:r>
              <a:rPr lang="en-US" altLang="zh-CN" sz="2000" b="1" dirty="0">
                <a:solidFill>
                  <a:srgbClr val="0000FF"/>
                </a:solidFill>
                <a:latin typeface="Calibri" charset="0"/>
                <a:ea typeface="ＭＳ Ｐゴシック" charset="0"/>
              </a:rPr>
              <a:t>STORE</a:t>
            </a:r>
            <a:r>
              <a:rPr lang="en-US" altLang="zh-CN" sz="2000" dirty="0">
                <a:latin typeface="Calibri" charset="0"/>
                <a:ea typeface="ＭＳ Ｐゴシック" charset="0"/>
              </a:rPr>
              <a:t> F </a:t>
            </a:r>
            <a:r>
              <a:rPr lang="en-US" altLang="zh-CN" sz="2000" b="1" dirty="0">
                <a:solidFill>
                  <a:srgbClr val="0000FF"/>
                </a:solidFill>
                <a:latin typeface="Calibri" charset="0"/>
                <a:ea typeface="ＭＳ Ｐゴシック" charset="0"/>
              </a:rPr>
              <a:t>INTO</a:t>
            </a:r>
            <a:r>
              <a:rPr lang="en-US" altLang="zh-CN" sz="2000" dirty="0">
                <a:latin typeface="Calibri" charset="0"/>
                <a:ea typeface="ＭＳ Ｐゴシック" charset="0"/>
              </a:rPr>
              <a:t> 'output';</a:t>
            </a:r>
          </a:p>
        </p:txBody>
      </p:sp>
      <p:grpSp>
        <p:nvGrpSpPr>
          <p:cNvPr id="2" name="Group 1"/>
          <p:cNvGrpSpPr/>
          <p:nvPr/>
        </p:nvGrpSpPr>
        <p:grpSpPr>
          <a:xfrm>
            <a:off x="4976813" y="1754641"/>
            <a:ext cx="2487612" cy="4562475"/>
            <a:chOff x="4976813" y="1754641"/>
            <a:chExt cx="2487612" cy="4562475"/>
          </a:xfrm>
        </p:grpSpPr>
        <p:sp>
          <p:nvSpPr>
            <p:cNvPr id="15363" name="AutoShape 3"/>
            <p:cNvSpPr>
              <a:spLocks noChangeArrowheads="1"/>
            </p:cNvSpPr>
            <p:nvPr/>
          </p:nvSpPr>
          <p:spPr bwMode="auto">
            <a:xfrm>
              <a:off x="4976813" y="1754641"/>
              <a:ext cx="828675" cy="414338"/>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rPr>
                <a:t>LOAD</a:t>
              </a:r>
            </a:p>
          </p:txBody>
        </p:sp>
        <p:sp>
          <p:nvSpPr>
            <p:cNvPr id="15364" name="AutoShape 4"/>
            <p:cNvSpPr>
              <a:spLocks noChangeArrowheads="1"/>
            </p:cNvSpPr>
            <p:nvPr/>
          </p:nvSpPr>
          <p:spPr bwMode="auto">
            <a:xfrm>
              <a:off x="4976813" y="2584904"/>
              <a:ext cx="828675" cy="414337"/>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rPr>
                <a:t>FILTER</a:t>
              </a:r>
            </a:p>
          </p:txBody>
        </p:sp>
        <p:sp>
          <p:nvSpPr>
            <p:cNvPr id="15365" name="AutoShape 5"/>
            <p:cNvSpPr>
              <a:spLocks noChangeArrowheads="1"/>
            </p:cNvSpPr>
            <p:nvPr/>
          </p:nvSpPr>
          <p:spPr bwMode="auto">
            <a:xfrm>
              <a:off x="6635750" y="2170566"/>
              <a:ext cx="828675" cy="414338"/>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rPr>
                <a:t>LOAD</a:t>
              </a:r>
            </a:p>
          </p:txBody>
        </p:sp>
        <p:sp>
          <p:nvSpPr>
            <p:cNvPr id="15366" name="Line 6"/>
            <p:cNvSpPr>
              <a:spLocks noChangeShapeType="1"/>
            </p:cNvSpPr>
            <p:nvPr/>
          </p:nvSpPr>
          <p:spPr bwMode="auto">
            <a:xfrm>
              <a:off x="5391150" y="2170566"/>
              <a:ext cx="1588" cy="414338"/>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67" name="AutoShape 7"/>
            <p:cNvSpPr>
              <a:spLocks noChangeArrowheads="1"/>
            </p:cNvSpPr>
            <p:nvPr/>
          </p:nvSpPr>
          <p:spPr bwMode="auto">
            <a:xfrm>
              <a:off x="5807075" y="3413579"/>
              <a:ext cx="828675" cy="414337"/>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rPr>
                <a:t>JOIN</a:t>
              </a:r>
            </a:p>
          </p:txBody>
        </p:sp>
        <p:sp>
          <p:nvSpPr>
            <p:cNvPr id="15368" name="AutoShape 8"/>
            <p:cNvSpPr>
              <a:spLocks noChangeArrowheads="1"/>
            </p:cNvSpPr>
            <p:nvPr/>
          </p:nvSpPr>
          <p:spPr bwMode="auto">
            <a:xfrm>
              <a:off x="5807075" y="4243841"/>
              <a:ext cx="828675" cy="414338"/>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rPr>
                <a:t>GROUP</a:t>
              </a:r>
            </a:p>
          </p:txBody>
        </p:sp>
        <p:sp>
          <p:nvSpPr>
            <p:cNvPr id="15369" name="AutoShape 9"/>
            <p:cNvSpPr>
              <a:spLocks noChangeArrowheads="1"/>
            </p:cNvSpPr>
            <p:nvPr/>
          </p:nvSpPr>
          <p:spPr bwMode="auto">
            <a:xfrm>
              <a:off x="5599113" y="5072516"/>
              <a:ext cx="1244600" cy="414338"/>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dirty="0">
                  <a:solidFill>
                    <a:srgbClr val="000000"/>
                  </a:solidFill>
                </a:rPr>
                <a:t>FOREACH</a:t>
              </a:r>
            </a:p>
          </p:txBody>
        </p:sp>
        <p:sp>
          <p:nvSpPr>
            <p:cNvPr id="15370" name="AutoShape 10"/>
            <p:cNvSpPr>
              <a:spLocks noChangeArrowheads="1"/>
            </p:cNvSpPr>
            <p:nvPr/>
          </p:nvSpPr>
          <p:spPr bwMode="auto">
            <a:xfrm>
              <a:off x="5807075" y="5902779"/>
              <a:ext cx="828675" cy="414337"/>
            </a:xfrm>
            <a:prstGeom prst="roundRect">
              <a:avLst>
                <a:gd name="adj" fmla="val 16667"/>
              </a:avLst>
            </a:prstGeom>
            <a:solidFill>
              <a:srgbClr val="99CCFF"/>
            </a:solidFill>
            <a:ln w="9360">
              <a:solidFill>
                <a:srgbClr val="000000"/>
              </a:solidFill>
              <a:miter lim="800000"/>
              <a:headEnd/>
              <a:tailEnd/>
            </a:ln>
          </p:spPr>
          <p:txBody>
            <a:bodyPr wrap="none"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1600">
                  <a:solidFill>
                    <a:srgbClr val="000000"/>
                  </a:solidFill>
                </a:rPr>
                <a:t>STORE</a:t>
              </a:r>
            </a:p>
          </p:txBody>
        </p:sp>
        <p:sp>
          <p:nvSpPr>
            <p:cNvPr id="15371" name="Line 11"/>
            <p:cNvSpPr>
              <a:spLocks noChangeShapeType="1"/>
            </p:cNvSpPr>
            <p:nvPr/>
          </p:nvSpPr>
          <p:spPr bwMode="auto">
            <a:xfrm>
              <a:off x="5391150" y="2999241"/>
              <a:ext cx="830263" cy="414338"/>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2" name="Line 12"/>
            <p:cNvSpPr>
              <a:spLocks noChangeShapeType="1"/>
            </p:cNvSpPr>
            <p:nvPr/>
          </p:nvSpPr>
          <p:spPr bwMode="auto">
            <a:xfrm flipH="1">
              <a:off x="6218238" y="2584904"/>
              <a:ext cx="835025" cy="828675"/>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3" name="Line 13"/>
            <p:cNvSpPr>
              <a:spLocks noChangeShapeType="1"/>
            </p:cNvSpPr>
            <p:nvPr/>
          </p:nvSpPr>
          <p:spPr bwMode="auto">
            <a:xfrm>
              <a:off x="6221413" y="3829504"/>
              <a:ext cx="1587" cy="414337"/>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4" name="Line 14"/>
            <p:cNvSpPr>
              <a:spLocks noChangeShapeType="1"/>
            </p:cNvSpPr>
            <p:nvPr/>
          </p:nvSpPr>
          <p:spPr bwMode="auto">
            <a:xfrm>
              <a:off x="6221413" y="4658179"/>
              <a:ext cx="1587" cy="414337"/>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5" name="Line 15"/>
            <p:cNvSpPr>
              <a:spLocks noChangeShapeType="1"/>
            </p:cNvSpPr>
            <p:nvPr/>
          </p:nvSpPr>
          <p:spPr bwMode="auto">
            <a:xfrm>
              <a:off x="6221413" y="5488441"/>
              <a:ext cx="1587" cy="414338"/>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41025538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vs. Pig Latin</a:t>
            </a:r>
            <a:endParaRPr lang="en-US" dirty="0"/>
          </a:p>
        </p:txBody>
      </p:sp>
      <p:graphicFrame>
        <p:nvGraphicFramePr>
          <p:cNvPr id="3" name="Object 2"/>
          <p:cNvGraphicFramePr>
            <a:graphicFrameLocks noChangeAspect="1"/>
          </p:cNvGraphicFramePr>
          <p:nvPr/>
        </p:nvGraphicFramePr>
        <p:xfrm>
          <a:off x="434975" y="1908175"/>
          <a:ext cx="3886200" cy="2851150"/>
        </p:xfrm>
        <a:graphic>
          <a:graphicData uri="http://schemas.openxmlformats.org/presentationml/2006/ole">
            <mc:AlternateContent xmlns:mc="http://schemas.openxmlformats.org/markup-compatibility/2006">
              <mc:Choice xmlns:v="urn:schemas-microsoft-com:vml" Requires="v">
                <p:oleObj spid="_x0000_s1048" name="Worksheet" r:id="rId3" imgW="9576816" imgH="7022592" progId="Excel.Sheet.8">
                  <p:embed/>
                </p:oleObj>
              </mc:Choice>
              <mc:Fallback>
                <p:oleObj name="Worksheet" r:id="rId3" imgW="9576816" imgH="7022592"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975" y="1908175"/>
                        <a:ext cx="3886200" cy="285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 Box 7"/>
          <p:cNvSpPr txBox="1">
            <a:spLocks noChangeArrowheads="1"/>
          </p:cNvSpPr>
          <p:nvPr/>
        </p:nvSpPr>
        <p:spPr bwMode="auto">
          <a:xfrm>
            <a:off x="1273175" y="1487488"/>
            <a:ext cx="2519363" cy="36988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none">
            <a:spAutoFit/>
          </a:bodyPr>
          <a:lstStyle/>
          <a:p>
            <a:pPr eaLnBrk="0" fontAlgn="base" hangingPunct="0">
              <a:spcBef>
                <a:spcPct val="0"/>
              </a:spcBef>
              <a:spcAft>
                <a:spcPct val="0"/>
              </a:spcAft>
            </a:pPr>
            <a:r>
              <a:rPr lang="en-US" b="1" dirty="0">
                <a:solidFill>
                  <a:srgbClr val="000000"/>
                </a:solidFill>
              </a:rPr>
              <a:t>1/20 the lines of code</a:t>
            </a:r>
          </a:p>
        </p:txBody>
      </p:sp>
      <p:graphicFrame>
        <p:nvGraphicFramePr>
          <p:cNvPr id="5" name="Object 3"/>
          <p:cNvGraphicFramePr>
            <a:graphicFrameLocks noChangeAspect="1"/>
          </p:cNvGraphicFramePr>
          <p:nvPr/>
        </p:nvGraphicFramePr>
        <p:xfrm>
          <a:off x="4702175" y="1908175"/>
          <a:ext cx="3886200" cy="2849563"/>
        </p:xfrm>
        <a:graphic>
          <a:graphicData uri="http://schemas.openxmlformats.org/presentationml/2006/ole">
            <mc:AlternateContent xmlns:mc="http://schemas.openxmlformats.org/markup-compatibility/2006">
              <mc:Choice xmlns:v="urn:schemas-microsoft-com:vml" Requires="v">
                <p:oleObj spid="_x0000_s1049" name="Worksheet" r:id="rId5" imgW="9576816" imgH="7022592" progId="Excel.Sheet.8">
                  <p:embed/>
                </p:oleObj>
              </mc:Choice>
              <mc:Fallback>
                <p:oleObj name="Worksheet" r:id="rId5" imgW="9576816" imgH="7022592"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2175" y="1908175"/>
                        <a:ext cx="3886200" cy="284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10"/>
          <p:cNvSpPr txBox="1">
            <a:spLocks noChangeArrowheads="1"/>
          </p:cNvSpPr>
          <p:nvPr/>
        </p:nvSpPr>
        <p:spPr bwMode="auto">
          <a:xfrm>
            <a:off x="5616575" y="1487488"/>
            <a:ext cx="3070225" cy="369887"/>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none">
            <a:spAutoFit/>
          </a:bodyPr>
          <a:lstStyle/>
          <a:p>
            <a:pPr eaLnBrk="0" fontAlgn="base" hangingPunct="0">
              <a:spcBef>
                <a:spcPct val="0"/>
              </a:spcBef>
              <a:spcAft>
                <a:spcPct val="0"/>
              </a:spcAft>
            </a:pPr>
            <a:r>
              <a:rPr lang="en-US" b="1">
                <a:solidFill>
                  <a:srgbClr val="000000"/>
                </a:solidFill>
              </a:rPr>
              <a:t>1/16 the development time</a:t>
            </a:r>
          </a:p>
        </p:txBody>
      </p:sp>
      <p:sp>
        <p:nvSpPr>
          <p:cNvPr id="7" name="Text Box 11"/>
          <p:cNvSpPr txBox="1">
            <a:spLocks noChangeArrowheads="1"/>
          </p:cNvSpPr>
          <p:nvPr/>
        </p:nvSpPr>
        <p:spPr bwMode="auto">
          <a:xfrm>
            <a:off x="2133600" y="5650468"/>
            <a:ext cx="4648200" cy="369332"/>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eaLnBrk="0" fontAlgn="base" hangingPunct="0">
              <a:spcBef>
                <a:spcPct val="0"/>
              </a:spcBef>
              <a:spcAft>
                <a:spcPct val="0"/>
              </a:spcAft>
            </a:pPr>
            <a:r>
              <a:rPr lang="en-US" b="1" dirty="0">
                <a:solidFill>
                  <a:srgbClr val="000000"/>
                </a:solidFill>
              </a:rPr>
              <a:t>Performance on par with raw Hadoop!</a:t>
            </a:r>
          </a:p>
        </p:txBody>
      </p:sp>
      <p:sp>
        <p:nvSpPr>
          <p:cNvPr id="8" name="TextBox 3"/>
          <p:cNvSpPr txBox="1">
            <a:spLocks noChangeArrowheads="1"/>
          </p:cNvSpPr>
          <p:nvPr/>
        </p:nvSpPr>
        <p:spPr bwMode="auto">
          <a:xfrm>
            <a:off x="0" y="6611938"/>
            <a:ext cx="3429000" cy="246221"/>
          </a:xfrm>
          <a:prstGeom prst="rect">
            <a:avLst/>
          </a:prstGeom>
          <a:noFill/>
          <a:ln w="9525">
            <a:noFill/>
            <a:miter lim="800000"/>
            <a:headEnd/>
            <a:tailEnd/>
          </a:ln>
        </p:spPr>
        <p:txBody>
          <a:bodyPr wrap="square">
            <a:spAutoFit/>
          </a:bodyPr>
          <a:lstStyle/>
          <a:p>
            <a:pPr eaLnBrk="0" fontAlgn="base" hangingPunct="0">
              <a:spcBef>
                <a:spcPct val="0"/>
              </a:spcBef>
              <a:spcAft>
                <a:spcPct val="0"/>
              </a:spcAft>
            </a:pPr>
            <a:r>
              <a:rPr lang="da-DK" sz="1000" dirty="0">
                <a:solidFill>
                  <a:srgbClr val="000000"/>
                </a:solidFill>
              </a:rPr>
              <a:t>Pig Slides adapted from Olston et al.</a:t>
            </a:r>
          </a:p>
        </p:txBody>
      </p:sp>
    </p:spTree>
    <p:extLst>
      <p:ext uri="{BB962C8B-B14F-4D97-AF65-F5344CB8AC3E}">
        <p14:creationId xmlns:p14="http://schemas.microsoft.com/office/powerpoint/2010/main" val="3301840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 takes care of…</a:t>
            </a:r>
            <a:endParaRPr lang="en-US" dirty="0"/>
          </a:p>
        </p:txBody>
      </p:sp>
      <p:sp>
        <p:nvSpPr>
          <p:cNvPr id="3" name="Content Placeholder 2"/>
          <p:cNvSpPr>
            <a:spLocks noGrp="1"/>
          </p:cNvSpPr>
          <p:nvPr>
            <p:ph idx="1"/>
          </p:nvPr>
        </p:nvSpPr>
        <p:spPr/>
        <p:txBody>
          <a:bodyPr/>
          <a:lstStyle/>
          <a:p>
            <a:r>
              <a:rPr lang="en-US" dirty="0" smtClean="0"/>
              <a:t>Schema and type checking</a:t>
            </a:r>
          </a:p>
          <a:p>
            <a:r>
              <a:rPr lang="en-US" dirty="0" smtClean="0"/>
              <a:t>Translating into efficient physical dataflow</a:t>
            </a:r>
          </a:p>
          <a:p>
            <a:pPr lvl="1"/>
            <a:r>
              <a:rPr lang="en-US" dirty="0" smtClean="0"/>
              <a:t>(i.e., sequence of one or more MapReduce jobs)</a:t>
            </a:r>
          </a:p>
          <a:p>
            <a:r>
              <a:rPr lang="en-US" dirty="0" smtClean="0"/>
              <a:t>Exploiting data reduction opportunities</a:t>
            </a:r>
          </a:p>
          <a:p>
            <a:pPr lvl="1"/>
            <a:r>
              <a:rPr lang="en-US" dirty="0" smtClean="0"/>
              <a:t>(e.g., early partial aggregation via a combiner)</a:t>
            </a:r>
          </a:p>
          <a:p>
            <a:r>
              <a:rPr lang="en-US" dirty="0" smtClean="0"/>
              <a:t>Executing the system-level dataflow</a:t>
            </a:r>
          </a:p>
          <a:p>
            <a:pPr lvl="1"/>
            <a:r>
              <a:rPr lang="en-US" dirty="0" smtClean="0"/>
              <a:t>(i.e., running the MapReduce jobs)</a:t>
            </a:r>
          </a:p>
          <a:p>
            <a:r>
              <a:rPr lang="en-US" dirty="0" smtClean="0"/>
              <a:t>Tracking progress, errors, etc.</a:t>
            </a:r>
          </a:p>
          <a:p>
            <a:endParaRPr lang="en-US" dirty="0"/>
          </a:p>
        </p:txBody>
      </p:sp>
    </p:spTree>
    <p:extLst>
      <p:ext uri="{BB962C8B-B14F-4D97-AF65-F5344CB8AC3E}">
        <p14:creationId xmlns:p14="http://schemas.microsoft.com/office/powerpoint/2010/main" val="2883094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112" y="2895578"/>
            <a:ext cx="7345362" cy="1339850"/>
          </a:xfrm>
        </p:spPr>
        <p:txBody>
          <a:bodyPr/>
          <a:lstStyle/>
          <a:p>
            <a:r>
              <a:rPr lang="en-US" b="1" dirty="0" smtClean="0">
                <a:solidFill>
                  <a:schemeClr val="tx1"/>
                </a:solidFill>
              </a:rPr>
              <a:t>Hive</a:t>
            </a:r>
            <a:endParaRPr lang="en-US" b="1" dirty="0">
              <a:solidFill>
                <a:schemeClr val="tx1"/>
              </a:solidFill>
            </a:endParaRPr>
          </a:p>
        </p:txBody>
      </p:sp>
      <p:sp>
        <p:nvSpPr>
          <p:cNvPr id="4" name="Slide Number Placeholder 3"/>
          <p:cNvSpPr>
            <a:spLocks noGrp="1"/>
          </p:cNvSpPr>
          <p:nvPr>
            <p:ph type="sldNum" sz="quarter" idx="12"/>
          </p:nvPr>
        </p:nvSpPr>
        <p:spPr/>
        <p:txBody>
          <a:bodyPr/>
          <a:lstStyle/>
          <a:p>
            <a:fld id="{EBFB1032-EA64-7144-B003-9BCC9D94B503}" type="slidenum">
              <a:rPr lang="en-US" smtClean="0"/>
              <a:t>26</a:t>
            </a:fld>
            <a:endParaRPr lang="en-US" dirty="0"/>
          </a:p>
        </p:txBody>
      </p:sp>
    </p:spTree>
    <p:extLst>
      <p:ext uri="{BB962C8B-B14F-4D97-AF65-F5344CB8AC3E}">
        <p14:creationId xmlns:p14="http://schemas.microsoft.com/office/powerpoint/2010/main" val="9460190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728" y="116632"/>
            <a:ext cx="8502712" cy="6408712"/>
          </a:xfrm>
        </p:spPr>
        <p:txBody>
          <a:bodyPr>
            <a:normAutofit fontScale="62500" lnSpcReduction="20000"/>
          </a:bodyPr>
          <a:lstStyle/>
          <a:p>
            <a:pPr algn="ctr">
              <a:lnSpc>
                <a:spcPct val="150000"/>
              </a:lnSpc>
            </a:pPr>
            <a:r>
              <a:rPr lang="en-US" sz="4100" b="1" u="sng" dirty="0">
                <a:solidFill>
                  <a:schemeClr val="tx1"/>
                </a:solidFill>
                <a:cs typeface="Times New Roman" pitchFamily="18" charset="0"/>
              </a:rPr>
              <a:t>History of Hive</a:t>
            </a:r>
          </a:p>
          <a:p>
            <a:pPr marL="342900" indent="-342900">
              <a:lnSpc>
                <a:spcPct val="150000"/>
              </a:lnSpc>
              <a:buFont typeface="Wingdings" pitchFamily="2" charset="2"/>
              <a:buChar char="Ø"/>
            </a:pPr>
            <a:r>
              <a:rPr lang="en-US" sz="2400" b="1" dirty="0">
                <a:solidFill>
                  <a:schemeClr val="tx1"/>
                </a:solidFill>
                <a:cs typeface="Times New Roman" pitchFamily="18" charset="0"/>
              </a:rPr>
              <a:t>Before 2007 Facebook was using Oracle </a:t>
            </a:r>
          </a:p>
          <a:p>
            <a:pPr marL="342900" indent="-342900">
              <a:buFont typeface="Wingdings" pitchFamily="2" charset="2"/>
              <a:buChar char="Ø"/>
            </a:pPr>
            <a:r>
              <a:rPr lang="en-US" sz="2400" b="1" dirty="0">
                <a:solidFill>
                  <a:schemeClr val="tx1"/>
                </a:solidFill>
              </a:rPr>
              <a:t>Data was stored in Oracle database every night</a:t>
            </a:r>
          </a:p>
          <a:p>
            <a:pPr marL="342900" indent="-342900">
              <a:buFont typeface="Wingdings" pitchFamily="2" charset="2"/>
              <a:buChar char="Ø"/>
            </a:pPr>
            <a:r>
              <a:rPr lang="en-US" sz="2400" b="1" dirty="0">
                <a:solidFill>
                  <a:schemeClr val="tx1"/>
                </a:solidFill>
              </a:rPr>
              <a:t>ETL(Extract, Transform, Load)was performed on data</a:t>
            </a:r>
          </a:p>
          <a:p>
            <a:r>
              <a:rPr lang="en-US" sz="2400" b="1" dirty="0">
                <a:solidFill>
                  <a:schemeClr val="tx1"/>
                </a:solidFill>
              </a:rPr>
              <a:t> </a:t>
            </a:r>
          </a:p>
          <a:p>
            <a:r>
              <a:rPr lang="en-US" sz="2400" b="1" dirty="0">
                <a:solidFill>
                  <a:schemeClr val="tx1"/>
                </a:solidFill>
              </a:rPr>
              <a:t>The data growth was exponential </a:t>
            </a:r>
          </a:p>
          <a:p>
            <a:r>
              <a:rPr lang="en-US" sz="2400" b="1" dirty="0">
                <a:solidFill>
                  <a:schemeClr val="tx1"/>
                </a:solidFill>
              </a:rPr>
              <a:t>In 2006  -1 TB per day</a:t>
            </a:r>
          </a:p>
          <a:p>
            <a:r>
              <a:rPr lang="en-US" sz="2400" b="1" dirty="0">
                <a:solidFill>
                  <a:schemeClr val="tx1"/>
                </a:solidFill>
              </a:rPr>
              <a:t>In 2008- 10 TB per day </a:t>
            </a:r>
          </a:p>
          <a:p>
            <a:r>
              <a:rPr lang="en-US" sz="2400" b="1" dirty="0">
                <a:solidFill>
                  <a:schemeClr val="tx1"/>
                </a:solidFill>
              </a:rPr>
              <a:t>In 2013- 5000000000  TB per day</a:t>
            </a:r>
          </a:p>
          <a:p>
            <a:r>
              <a:rPr lang="en-US" sz="2400" b="1" dirty="0">
                <a:solidFill>
                  <a:schemeClr val="tx1"/>
                </a:solidFill>
              </a:rPr>
              <a:t>And there was a need to find some way to manage the data “effectively”</a:t>
            </a:r>
          </a:p>
          <a:p>
            <a:endParaRPr lang="en-US" sz="2400" b="1" dirty="0">
              <a:solidFill>
                <a:schemeClr val="tx1"/>
              </a:solidFill>
            </a:endParaRPr>
          </a:p>
          <a:p>
            <a:pPr marL="342900" indent="-342900">
              <a:buFont typeface="Wingdings" pitchFamily="2" charset="2"/>
              <a:buChar char="Ø"/>
            </a:pPr>
            <a:r>
              <a:rPr lang="en-US" sz="2400" b="1" dirty="0">
                <a:solidFill>
                  <a:schemeClr val="tx1"/>
                </a:solidFill>
                <a:cs typeface="Times New Roman" pitchFamily="18" charset="0"/>
              </a:rPr>
              <a:t>RDBMS was not Suitable for Huge data they generate per day, so they shifted to Hadoop</a:t>
            </a:r>
          </a:p>
          <a:p>
            <a:pPr marL="342900" indent="-342900">
              <a:buFont typeface="Wingdings" pitchFamily="2" charset="2"/>
              <a:buChar char="Ø"/>
            </a:pPr>
            <a:r>
              <a:rPr lang="en-US" sz="2400" b="1" dirty="0">
                <a:solidFill>
                  <a:schemeClr val="tx1"/>
                </a:solidFill>
                <a:cs typeface="Times New Roman" pitchFamily="18" charset="0"/>
              </a:rPr>
              <a:t>Hadoop was good for data storage and Management ,but was hard to program</a:t>
            </a:r>
          </a:p>
          <a:p>
            <a:pPr marL="342900" indent="-342900">
              <a:buFont typeface="Wingdings" pitchFamily="2" charset="2"/>
              <a:buChar char="Ø"/>
            </a:pPr>
            <a:r>
              <a:rPr lang="en-US" sz="2400" b="1" dirty="0">
                <a:solidFill>
                  <a:schemeClr val="tx1"/>
                </a:solidFill>
              </a:rPr>
              <a:t>SQL was the interface used widely by the engineers and analysts</a:t>
            </a:r>
          </a:p>
          <a:p>
            <a:pPr marL="342900" indent="-342900">
              <a:buFont typeface="Wingdings" pitchFamily="2" charset="2"/>
              <a:buChar char="Ø"/>
            </a:pPr>
            <a:r>
              <a:rPr lang="en-US" sz="2400" b="1" dirty="0">
                <a:solidFill>
                  <a:schemeClr val="tx1"/>
                </a:solidFill>
              </a:rPr>
              <a:t>Apache Hive was </a:t>
            </a:r>
            <a:r>
              <a:rPr lang="en-US" sz="2400" b="1" dirty="0">
                <a:solidFill>
                  <a:schemeClr val="tx1"/>
                </a:solidFill>
                <a:cs typeface="Times New Roman" pitchFamily="18" charset="0"/>
              </a:rPr>
              <a:t>developed by Facebook in 2007</a:t>
            </a:r>
          </a:p>
          <a:p>
            <a:pPr marL="342900" indent="-342900">
              <a:buFont typeface="Wingdings" pitchFamily="2" charset="2"/>
              <a:buChar char="Ø"/>
            </a:pPr>
            <a:endParaRPr lang="en-US" sz="2400" b="1" dirty="0">
              <a:solidFill>
                <a:schemeClr val="tx1"/>
              </a:solidFill>
            </a:endParaRPr>
          </a:p>
          <a:p>
            <a:pPr>
              <a:lnSpc>
                <a:spcPct val="150000"/>
              </a:lnSpc>
            </a:pPr>
            <a:r>
              <a:rPr lang="en-US" sz="2400" b="1" dirty="0">
                <a:solidFill>
                  <a:schemeClr val="tx1"/>
                </a:solidFill>
              </a:rPr>
              <a:t>Apache Hive was co-created by </a:t>
            </a:r>
            <a:r>
              <a:rPr lang="en-US" sz="2400" b="1" dirty="0" err="1">
                <a:solidFill>
                  <a:schemeClr val="tx1"/>
                </a:solidFill>
              </a:rPr>
              <a:t>Joydeep</a:t>
            </a:r>
            <a:r>
              <a:rPr lang="en-US" sz="2400" b="1" dirty="0">
                <a:solidFill>
                  <a:schemeClr val="tx1"/>
                </a:solidFill>
              </a:rPr>
              <a:t>  </a:t>
            </a:r>
            <a:r>
              <a:rPr lang="en-US" sz="2400" b="1" dirty="0" err="1">
                <a:solidFill>
                  <a:schemeClr val="tx1"/>
                </a:solidFill>
              </a:rPr>
              <a:t>Sen</a:t>
            </a:r>
            <a:r>
              <a:rPr lang="en-US" sz="2400" b="1" dirty="0">
                <a:solidFill>
                  <a:schemeClr val="tx1"/>
                </a:solidFill>
              </a:rPr>
              <a:t> </a:t>
            </a:r>
            <a:r>
              <a:rPr lang="en-US" sz="2400" b="1" dirty="0" err="1">
                <a:solidFill>
                  <a:schemeClr val="tx1"/>
                </a:solidFill>
              </a:rPr>
              <a:t>Sarma</a:t>
            </a:r>
            <a:r>
              <a:rPr lang="en-US" sz="2400" b="1" dirty="0">
                <a:solidFill>
                  <a:schemeClr val="tx1"/>
                </a:solidFill>
              </a:rPr>
              <a:t> and Ashish </a:t>
            </a:r>
            <a:r>
              <a:rPr lang="en-US" sz="2400" b="1" dirty="0" err="1">
                <a:solidFill>
                  <a:schemeClr val="tx1"/>
                </a:solidFill>
              </a:rPr>
              <a:t>Thusoo</a:t>
            </a:r>
            <a:r>
              <a:rPr lang="en-US" sz="2400" b="1" dirty="0">
                <a:solidFill>
                  <a:schemeClr val="tx1"/>
                </a:solidFill>
              </a:rPr>
              <a:t> during their stint at Facebook</a:t>
            </a:r>
            <a:endParaRPr lang="en-US" sz="2400" b="1" dirty="0">
              <a:solidFill>
                <a:schemeClr val="tx1"/>
              </a:solidFill>
              <a:cs typeface="Times New Roman" pitchFamily="18" charset="0"/>
            </a:endParaRPr>
          </a:p>
          <a:p>
            <a:pPr marL="342900" indent="-342900">
              <a:buFont typeface="Wingdings" pitchFamily="2" charset="2"/>
              <a:buChar char="Ø"/>
            </a:pPr>
            <a:endParaRPr lang="en-US" sz="2400" b="1" dirty="0">
              <a:solidFill>
                <a:schemeClr val="tx1"/>
              </a:solidFill>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28" y="20187"/>
            <a:ext cx="2448272"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29273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Hive (Facebook)</a:t>
            </a:r>
            <a:endParaRPr lang="en-US" dirty="0"/>
          </a:p>
        </p:txBody>
      </p:sp>
      <p:sp>
        <p:nvSpPr>
          <p:cNvPr id="3" name="Content Placeholder 2"/>
          <p:cNvSpPr>
            <a:spLocks noGrp="1"/>
          </p:cNvSpPr>
          <p:nvPr>
            <p:ph idx="1"/>
          </p:nvPr>
        </p:nvSpPr>
        <p:spPr>
          <a:xfrm>
            <a:off x="423324" y="1776040"/>
            <a:ext cx="7822152" cy="4289481"/>
          </a:xfrm>
        </p:spPr>
        <p:txBody>
          <a:bodyPr>
            <a:normAutofit fontScale="92500" lnSpcReduction="10000"/>
          </a:bodyPr>
          <a:lstStyle/>
          <a:p>
            <a:pPr>
              <a:lnSpc>
                <a:spcPct val="120000"/>
              </a:lnSpc>
            </a:pPr>
            <a:r>
              <a:rPr lang="en-US" dirty="0"/>
              <a:t>A data warehouse infrastructure built on top of Hadoop for providing data summarization, </a:t>
            </a:r>
            <a:r>
              <a:rPr lang="en-US" dirty="0" smtClean="0"/>
              <a:t>retrieval, </a:t>
            </a:r>
            <a:r>
              <a:rPr lang="en-US" dirty="0"/>
              <a:t>and </a:t>
            </a:r>
            <a:r>
              <a:rPr lang="en-US" dirty="0" smtClean="0"/>
              <a:t>analysis</a:t>
            </a:r>
          </a:p>
          <a:p>
            <a:pPr>
              <a:lnSpc>
                <a:spcPct val="120000"/>
              </a:lnSpc>
            </a:pPr>
            <a:r>
              <a:rPr lang="en-US" b="1" dirty="0" smtClean="0">
                <a:solidFill>
                  <a:srgbClr val="800000"/>
                </a:solidFill>
              </a:rPr>
              <a:t>Hive Provides :</a:t>
            </a:r>
            <a:endParaRPr lang="en-US" dirty="0" smtClean="0"/>
          </a:p>
          <a:p>
            <a:pPr lvl="1">
              <a:lnSpc>
                <a:spcPct val="120000"/>
              </a:lnSpc>
            </a:pPr>
            <a:r>
              <a:rPr lang="en-US" dirty="0" smtClean="0"/>
              <a:t>Structure</a:t>
            </a:r>
          </a:p>
          <a:p>
            <a:pPr lvl="1">
              <a:lnSpc>
                <a:spcPct val="120000"/>
              </a:lnSpc>
            </a:pPr>
            <a:r>
              <a:rPr lang="en-US" dirty="0" smtClean="0"/>
              <a:t>ETL</a:t>
            </a:r>
          </a:p>
          <a:p>
            <a:pPr lvl="1">
              <a:lnSpc>
                <a:spcPct val="120000"/>
              </a:lnSpc>
            </a:pPr>
            <a:r>
              <a:rPr lang="en-US" dirty="0" smtClean="0"/>
              <a:t>Access to different storage (HDFS or HBase)</a:t>
            </a:r>
          </a:p>
          <a:p>
            <a:pPr lvl="1">
              <a:lnSpc>
                <a:spcPct val="120000"/>
              </a:lnSpc>
            </a:pPr>
            <a:r>
              <a:rPr lang="en-US" dirty="0" smtClean="0"/>
              <a:t>Query execution via Map Reduce</a:t>
            </a:r>
          </a:p>
          <a:p>
            <a:pPr>
              <a:lnSpc>
                <a:spcPct val="120000"/>
              </a:lnSpc>
            </a:pPr>
            <a:r>
              <a:rPr lang="en-US" b="1" dirty="0" smtClean="0">
                <a:solidFill>
                  <a:srgbClr val="800000"/>
                </a:solidFill>
              </a:rPr>
              <a:t>Key Principles :</a:t>
            </a:r>
            <a:endParaRPr lang="en-US" b="1" dirty="0">
              <a:solidFill>
                <a:srgbClr val="800000"/>
              </a:solidFill>
            </a:endParaRPr>
          </a:p>
          <a:p>
            <a:pPr lvl="1">
              <a:lnSpc>
                <a:spcPct val="120000"/>
              </a:lnSpc>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smtClean="0"/>
              <a:t> </a:t>
            </a:r>
            <a:r>
              <a:rPr lang="en-US" dirty="0"/>
              <a:t>SQL is a familiar language</a:t>
            </a:r>
          </a:p>
          <a:p>
            <a:pPr lvl="1">
              <a:lnSpc>
                <a:spcPct val="120000"/>
              </a:lnSpc>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a:t>Extensibility – Types, Functions, Formats, Scripts</a:t>
            </a:r>
          </a:p>
          <a:p>
            <a:pPr lvl="1">
              <a:lnSpc>
                <a:spcPct val="120000"/>
              </a:lnSpc>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dirty="0"/>
              <a:t>Performance</a:t>
            </a:r>
          </a:p>
          <a:p>
            <a:pPr>
              <a:lnSpc>
                <a:spcPct val="120000"/>
              </a:lnSpc>
            </a:pPr>
            <a:endParaRPr lang="en-US" dirty="0"/>
          </a:p>
        </p:txBody>
      </p:sp>
      <p:sp>
        <p:nvSpPr>
          <p:cNvPr id="4" name="Slide Number Placeholder 3"/>
          <p:cNvSpPr>
            <a:spLocks noGrp="1"/>
          </p:cNvSpPr>
          <p:nvPr>
            <p:ph type="sldNum" sz="quarter" idx="12"/>
          </p:nvPr>
        </p:nvSpPr>
        <p:spPr/>
        <p:txBody>
          <a:bodyPr/>
          <a:lstStyle/>
          <a:p>
            <a:fld id="{EBFB1032-EA64-7144-B003-9BCC9D94B503}" type="slidenum">
              <a:rPr lang="en-US" smtClean="0">
                <a:solidFill>
                  <a:srgbClr val="7C8F97">
                    <a:lumMod val="60000"/>
                    <a:lumOff val="40000"/>
                  </a:srgbClr>
                </a:solidFill>
              </a:rPr>
              <a:pPr/>
              <a:t>28</a:t>
            </a:fld>
            <a:endParaRPr lang="en-US" dirty="0">
              <a:solidFill>
                <a:srgbClr val="7C8F97">
                  <a:lumMod val="60000"/>
                  <a:lumOff val="40000"/>
                </a:srgbClr>
              </a:solidFill>
            </a:endParaRPr>
          </a:p>
        </p:txBody>
      </p:sp>
    </p:spTree>
    <p:extLst>
      <p:ext uri="{BB962C8B-B14F-4D97-AF65-F5344CB8AC3E}">
        <p14:creationId xmlns:p14="http://schemas.microsoft.com/office/powerpoint/2010/main" val="2340178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dissolve">
                                      <p:cBhvr>
                                        <p:cTn id="7" dur="500"/>
                                        <p:tgtEl>
                                          <p:spTgt spid="3">
                                            <p:txEl>
                                              <p:pRg st="6" end="6"/>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dissolve">
                                      <p:cBhvr>
                                        <p:cTn id="10" dur="500"/>
                                        <p:tgtEl>
                                          <p:spTgt spid="3">
                                            <p:txEl>
                                              <p:pRg st="7" end="7"/>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dissolve">
                                      <p:cBhvr>
                                        <p:cTn id="13" dur="500"/>
                                        <p:tgtEl>
                                          <p:spTgt spid="3">
                                            <p:txEl>
                                              <p:pRg st="8" end="8"/>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dissolve">
                                      <p:cBhvr>
                                        <p:cTn id="1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Key Principles</a:t>
            </a:r>
            <a:endParaRPr lang="en-US" dirty="0"/>
          </a:p>
        </p:txBody>
      </p:sp>
      <p:pic>
        <p:nvPicPr>
          <p:cNvPr id="8" name="Content Placeholder 7" descr="Screen Shot 2015-02-14 at 6.30.14 PM.png"/>
          <p:cNvPicPr>
            <a:picLocks noGrp="1" noChangeAspect="1"/>
          </p:cNvPicPr>
          <p:nvPr>
            <p:ph idx="1"/>
          </p:nvPr>
        </p:nvPicPr>
        <p:blipFill>
          <a:blip r:embed="rId3">
            <a:extLst>
              <a:ext uri="{28A0092B-C50C-407E-A947-70E740481C1C}">
                <a14:useLocalDpi xmlns:a14="http://schemas.microsoft.com/office/drawing/2010/main" val="0"/>
              </a:ext>
            </a:extLst>
          </a:blip>
          <a:srcRect l="1881" r="1881"/>
          <a:stretch>
            <a:fillRect/>
          </a:stretch>
        </p:blipFill>
        <p:spPr/>
      </p:pic>
    </p:spTree>
    <p:extLst>
      <p:ext uri="{BB962C8B-B14F-4D97-AF65-F5344CB8AC3E}">
        <p14:creationId xmlns:p14="http://schemas.microsoft.com/office/powerpoint/2010/main" val="5286646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Challenges that Data Analysts faced	</a:t>
            </a:r>
            <a:endParaRPr lang="en-US" dirty="0"/>
          </a:p>
        </p:txBody>
      </p:sp>
      <p:sp>
        <p:nvSpPr>
          <p:cNvPr id="3" name="Content Placeholder 2"/>
          <p:cNvSpPr>
            <a:spLocks noGrp="1"/>
          </p:cNvSpPr>
          <p:nvPr>
            <p:ph idx="1"/>
          </p:nvPr>
        </p:nvSpPr>
        <p:spPr/>
        <p:txBody>
          <a:bodyPr>
            <a:normAutofit/>
          </a:bodyPr>
          <a:lstStyle/>
          <a:p>
            <a:r>
              <a:rPr lang="en-US" dirty="0" smtClean="0"/>
              <a:t>Data Explosion</a:t>
            </a:r>
          </a:p>
          <a:p>
            <a:pPr marL="0" indent="0">
              <a:buNone/>
            </a:pPr>
            <a:r>
              <a:rPr lang="en-US" dirty="0" smtClean="0"/>
              <a:t>	- TBs of data </a:t>
            </a:r>
            <a:r>
              <a:rPr lang="en-US" dirty="0"/>
              <a:t>g</a:t>
            </a:r>
            <a:r>
              <a:rPr lang="en-US" dirty="0" smtClean="0"/>
              <a:t>enerated everyday</a:t>
            </a:r>
          </a:p>
          <a:p>
            <a:pPr marL="0" indent="0">
              <a:buNone/>
            </a:pPr>
            <a:r>
              <a:rPr lang="en-US" dirty="0" smtClean="0"/>
              <a:t>Solution – HDFS to store data and Hadoop Map-Reduce framework to parallelize processing of Data</a:t>
            </a:r>
          </a:p>
          <a:p>
            <a:pPr marL="0" indent="0">
              <a:buNone/>
            </a:pPr>
            <a:r>
              <a:rPr lang="en-US" dirty="0" smtClean="0"/>
              <a:t>What is the catch?</a:t>
            </a:r>
          </a:p>
          <a:p>
            <a:pPr>
              <a:buFontTx/>
              <a:buChar char="-"/>
            </a:pPr>
            <a:r>
              <a:rPr lang="en-US" dirty="0" smtClean="0"/>
              <a:t>Hadoop Map Reduce is Java intensive</a:t>
            </a:r>
          </a:p>
          <a:p>
            <a:pPr>
              <a:buFontTx/>
              <a:buChar char="-"/>
            </a:pPr>
            <a:r>
              <a:rPr lang="en-US" dirty="0" smtClean="0"/>
              <a:t>Thinking in Map Reduce paradigm can get tricky </a:t>
            </a:r>
          </a:p>
          <a:p>
            <a:pPr>
              <a:buFontTx/>
              <a:buChar char="-"/>
            </a:pPr>
            <a:endParaRPr lang="en-US" dirty="0" smtClean="0"/>
          </a:p>
          <a:p>
            <a:pPr marL="0" indent="0">
              <a:buNone/>
            </a:pPr>
            <a:endParaRPr lang="en-US" dirty="0" smtClean="0"/>
          </a:p>
        </p:txBody>
      </p:sp>
    </p:spTree>
    <p:extLst>
      <p:ext uri="{BB962C8B-B14F-4D97-AF65-F5344CB8AC3E}">
        <p14:creationId xmlns:p14="http://schemas.microsoft.com/office/powerpoint/2010/main" val="305989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HiveQL</a:t>
            </a:r>
            <a:r>
              <a:rPr lang="en-US" dirty="0" smtClean="0"/>
              <a:t> to </a:t>
            </a:r>
            <a:r>
              <a:rPr lang="en-US" dirty="0" err="1" smtClean="0"/>
              <a:t>MapReduce</a:t>
            </a:r>
            <a:endParaRPr lang="en-US" dirty="0"/>
          </a:p>
        </p:txBody>
      </p:sp>
      <p:pic>
        <p:nvPicPr>
          <p:cNvPr id="6" name="Picture 5"/>
          <p:cNvPicPr>
            <a:picLocks noChangeAspect="1"/>
          </p:cNvPicPr>
          <p:nvPr/>
        </p:nvPicPr>
        <p:blipFill>
          <a:blip r:embed="rId2"/>
          <a:stretch>
            <a:fillRect/>
          </a:stretch>
        </p:blipFill>
        <p:spPr>
          <a:xfrm>
            <a:off x="573245" y="1600200"/>
            <a:ext cx="899367" cy="1359245"/>
          </a:xfrm>
          <a:prstGeom prst="rect">
            <a:avLst/>
          </a:prstGeom>
        </p:spPr>
      </p:pic>
      <p:sp>
        <p:nvSpPr>
          <p:cNvPr id="8" name="TextBox 7"/>
          <p:cNvSpPr txBox="1"/>
          <p:nvPr/>
        </p:nvSpPr>
        <p:spPr>
          <a:xfrm>
            <a:off x="331337" y="3073562"/>
            <a:ext cx="1492716" cy="369332"/>
          </a:xfrm>
          <a:prstGeom prst="rect">
            <a:avLst/>
          </a:prstGeom>
          <a:noFill/>
        </p:spPr>
        <p:txBody>
          <a:bodyPr wrap="none" rtlCol="0">
            <a:spAutoFit/>
          </a:bodyPr>
          <a:lstStyle/>
          <a:p>
            <a:r>
              <a:rPr lang="en-US" dirty="0" smtClean="0"/>
              <a:t>Data Analyst</a:t>
            </a:r>
            <a:endParaRPr lang="en-US" dirty="0"/>
          </a:p>
        </p:txBody>
      </p:sp>
      <p:sp>
        <p:nvSpPr>
          <p:cNvPr id="12" name="Rectangle 11"/>
          <p:cNvSpPr/>
          <p:nvPr/>
        </p:nvSpPr>
        <p:spPr>
          <a:xfrm>
            <a:off x="4104905" y="1781553"/>
            <a:ext cx="4435092" cy="18426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10" name="Picture 9" descr="Screen Shot 2015-02-15 at 2.20.3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9867" y="1880962"/>
            <a:ext cx="3865608" cy="1638031"/>
          </a:xfrm>
          <a:prstGeom prst="rect">
            <a:avLst/>
          </a:prstGeom>
        </p:spPr>
      </p:pic>
      <p:sp>
        <p:nvSpPr>
          <p:cNvPr id="13" name="TextBox 12"/>
          <p:cNvSpPr txBox="1"/>
          <p:nvPr/>
        </p:nvSpPr>
        <p:spPr>
          <a:xfrm>
            <a:off x="4850539" y="1230868"/>
            <a:ext cx="1832390" cy="369332"/>
          </a:xfrm>
          <a:prstGeom prst="rect">
            <a:avLst/>
          </a:prstGeom>
          <a:noFill/>
        </p:spPr>
        <p:txBody>
          <a:bodyPr wrap="none" rtlCol="0">
            <a:spAutoFit/>
          </a:bodyPr>
          <a:lstStyle/>
          <a:p>
            <a:r>
              <a:rPr lang="en-US" dirty="0" smtClean="0"/>
              <a:t>Hive Framework</a:t>
            </a:r>
            <a:endParaRPr lang="en-US" dirty="0"/>
          </a:p>
        </p:txBody>
      </p:sp>
      <p:sp>
        <p:nvSpPr>
          <p:cNvPr id="14" name="Rectangle 13"/>
          <p:cNvSpPr/>
          <p:nvPr/>
        </p:nvSpPr>
        <p:spPr>
          <a:xfrm>
            <a:off x="573245" y="4142267"/>
            <a:ext cx="3672850" cy="58770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1" name="TextBox 10"/>
          <p:cNvSpPr txBox="1"/>
          <p:nvPr/>
        </p:nvSpPr>
        <p:spPr>
          <a:xfrm>
            <a:off x="573245" y="4218366"/>
            <a:ext cx="3672850" cy="369332"/>
          </a:xfrm>
          <a:prstGeom prst="rect">
            <a:avLst/>
          </a:prstGeom>
          <a:noFill/>
        </p:spPr>
        <p:txBody>
          <a:bodyPr wrap="none" rtlCol="0">
            <a:spAutoFit/>
          </a:bodyPr>
          <a:lstStyle/>
          <a:p>
            <a:r>
              <a:rPr lang="en-US" dirty="0" smtClean="0"/>
              <a:t>SELECT COUNT(1) FROM Sales;</a:t>
            </a:r>
            <a:endParaRPr lang="en-US" dirty="0"/>
          </a:p>
        </p:txBody>
      </p:sp>
      <p:cxnSp>
        <p:nvCxnSpPr>
          <p:cNvPr id="18" name="Curved Connector 17"/>
          <p:cNvCxnSpPr>
            <a:stCxn id="6" idx="2"/>
            <a:endCxn id="14" idx="0"/>
          </p:cNvCxnSpPr>
          <p:nvPr/>
        </p:nvCxnSpPr>
        <p:spPr>
          <a:xfrm rot="16200000" flipH="1">
            <a:off x="1124888" y="2857485"/>
            <a:ext cx="1182822" cy="1386741"/>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urved Connector 19"/>
          <p:cNvCxnSpPr>
            <a:stCxn id="14" idx="0"/>
            <a:endCxn id="12" idx="1"/>
          </p:cNvCxnSpPr>
          <p:nvPr/>
        </p:nvCxnSpPr>
        <p:spPr>
          <a:xfrm rot="5400000" flipH="1" flipV="1">
            <a:off x="2537604" y="2574967"/>
            <a:ext cx="1439367" cy="1695235"/>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5" name="Rectangle 4"/>
          <p:cNvSpPr/>
          <p:nvPr/>
        </p:nvSpPr>
        <p:spPr>
          <a:xfrm>
            <a:off x="4379867" y="4037015"/>
            <a:ext cx="4160130" cy="211837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4" name="Oval 23"/>
          <p:cNvSpPr/>
          <p:nvPr/>
        </p:nvSpPr>
        <p:spPr>
          <a:xfrm>
            <a:off x="5965031" y="4314110"/>
            <a:ext cx="717898" cy="5471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Oval 25"/>
          <p:cNvSpPr/>
          <p:nvPr/>
        </p:nvSpPr>
        <p:spPr>
          <a:xfrm>
            <a:off x="5831286" y="5423547"/>
            <a:ext cx="717898" cy="54717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5" name="Oval 24"/>
          <p:cNvSpPr/>
          <p:nvPr/>
        </p:nvSpPr>
        <p:spPr>
          <a:xfrm>
            <a:off x="7458498" y="4314110"/>
            <a:ext cx="717898" cy="5471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Oval 20"/>
          <p:cNvSpPr/>
          <p:nvPr/>
        </p:nvSpPr>
        <p:spPr>
          <a:xfrm>
            <a:off x="4546209" y="4314110"/>
            <a:ext cx="717898" cy="5471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TextBox 39"/>
          <p:cNvSpPr txBox="1"/>
          <p:nvPr/>
        </p:nvSpPr>
        <p:spPr>
          <a:xfrm>
            <a:off x="7211827" y="5135493"/>
            <a:ext cx="1290588" cy="369332"/>
          </a:xfrm>
          <a:prstGeom prst="rect">
            <a:avLst/>
          </a:prstGeom>
          <a:noFill/>
        </p:spPr>
        <p:txBody>
          <a:bodyPr wrap="none" rtlCol="0">
            <a:spAutoFit/>
          </a:bodyPr>
          <a:lstStyle/>
          <a:p>
            <a:r>
              <a:rPr lang="en-US" dirty="0" smtClean="0"/>
              <a:t>rowcount,1</a:t>
            </a:r>
            <a:endParaRPr lang="en-US" dirty="0"/>
          </a:p>
        </p:txBody>
      </p:sp>
      <p:sp>
        <p:nvSpPr>
          <p:cNvPr id="51" name="Down Arrow 50"/>
          <p:cNvSpPr/>
          <p:nvPr/>
        </p:nvSpPr>
        <p:spPr>
          <a:xfrm>
            <a:off x="5951884" y="3518993"/>
            <a:ext cx="322133" cy="518022"/>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cxnSp>
        <p:nvCxnSpPr>
          <p:cNvPr id="53" name="Curved Connector 52"/>
          <p:cNvCxnSpPr/>
          <p:nvPr/>
        </p:nvCxnSpPr>
        <p:spPr>
          <a:xfrm rot="10800000">
            <a:off x="4132641" y="2702901"/>
            <a:ext cx="1698645" cy="2994235"/>
          </a:xfrm>
          <a:prstGeom prst="curvedConnector3">
            <a:avLst>
              <a:gd name="adj1" fmla="val 151386"/>
            </a:avLst>
          </a:prstGeom>
          <a:ln>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5513509" y="6339751"/>
            <a:ext cx="1944989" cy="369332"/>
          </a:xfrm>
          <a:prstGeom prst="rect">
            <a:avLst/>
          </a:prstGeom>
          <a:noFill/>
        </p:spPr>
        <p:txBody>
          <a:bodyPr wrap="none" rtlCol="0">
            <a:spAutoFit/>
          </a:bodyPr>
          <a:lstStyle/>
          <a:p>
            <a:r>
              <a:rPr lang="en-US" dirty="0" smtClean="0"/>
              <a:t>MR JOB Instance</a:t>
            </a:r>
            <a:endParaRPr lang="en-US" dirty="0"/>
          </a:p>
        </p:txBody>
      </p:sp>
      <p:sp>
        <p:nvSpPr>
          <p:cNvPr id="73" name="TextBox 72"/>
          <p:cNvSpPr txBox="1"/>
          <p:nvPr/>
        </p:nvSpPr>
        <p:spPr>
          <a:xfrm>
            <a:off x="2190510" y="4950827"/>
            <a:ext cx="1752500" cy="369332"/>
          </a:xfrm>
          <a:prstGeom prst="rect">
            <a:avLst/>
          </a:prstGeom>
          <a:noFill/>
        </p:spPr>
        <p:txBody>
          <a:bodyPr wrap="square" rtlCol="0">
            <a:spAutoFit/>
          </a:bodyPr>
          <a:lstStyle/>
          <a:p>
            <a:r>
              <a:rPr lang="en-US" dirty="0" err="1" smtClean="0"/>
              <a:t>rowcount</a:t>
            </a:r>
            <a:r>
              <a:rPr lang="en-US" dirty="0" smtClean="0"/>
              <a:t>,  N</a:t>
            </a:r>
            <a:endParaRPr lang="en-US" dirty="0"/>
          </a:p>
        </p:txBody>
      </p:sp>
      <p:sp>
        <p:nvSpPr>
          <p:cNvPr id="74" name="Left Arrow 73"/>
          <p:cNvSpPr/>
          <p:nvPr/>
        </p:nvSpPr>
        <p:spPr>
          <a:xfrm>
            <a:off x="1801065" y="2226952"/>
            <a:ext cx="2485032" cy="276068"/>
          </a:xfrm>
          <a:prstGeom prst="lef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75" name="TextBox 74"/>
          <p:cNvSpPr txBox="1"/>
          <p:nvPr/>
        </p:nvSpPr>
        <p:spPr>
          <a:xfrm>
            <a:off x="589045" y="5999887"/>
            <a:ext cx="1794407" cy="369332"/>
          </a:xfrm>
          <a:prstGeom prst="rect">
            <a:avLst/>
          </a:prstGeom>
          <a:noFill/>
        </p:spPr>
        <p:txBody>
          <a:bodyPr wrap="none" rtlCol="0">
            <a:spAutoFit/>
          </a:bodyPr>
          <a:lstStyle/>
          <a:p>
            <a:r>
              <a:rPr lang="en-US" dirty="0" smtClean="0"/>
              <a:t>Sales: Hive table</a:t>
            </a:r>
            <a:endParaRPr lang="en-US" dirty="0"/>
          </a:p>
        </p:txBody>
      </p:sp>
      <p:cxnSp>
        <p:nvCxnSpPr>
          <p:cNvPr id="9" name="Straight Arrow Connector 8"/>
          <p:cNvCxnSpPr/>
          <p:nvPr/>
        </p:nvCxnSpPr>
        <p:spPr>
          <a:xfrm>
            <a:off x="4850539" y="4861285"/>
            <a:ext cx="1339696" cy="5622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24" idx="4"/>
            <a:endCxn id="26" idx="0"/>
          </p:cNvCxnSpPr>
          <p:nvPr/>
        </p:nvCxnSpPr>
        <p:spPr>
          <a:xfrm flipH="1">
            <a:off x="6190235" y="4861285"/>
            <a:ext cx="133745" cy="5622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25" idx="4"/>
            <a:endCxn id="26" idx="0"/>
          </p:cNvCxnSpPr>
          <p:nvPr/>
        </p:nvCxnSpPr>
        <p:spPr>
          <a:xfrm flipH="1">
            <a:off x="6190235" y="4861285"/>
            <a:ext cx="1627212" cy="5622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4379867" y="5164235"/>
            <a:ext cx="1290588" cy="369332"/>
          </a:xfrm>
          <a:prstGeom prst="rect">
            <a:avLst/>
          </a:prstGeom>
          <a:noFill/>
        </p:spPr>
        <p:txBody>
          <a:bodyPr wrap="none" rtlCol="0">
            <a:spAutoFit/>
          </a:bodyPr>
          <a:lstStyle/>
          <a:p>
            <a:r>
              <a:rPr lang="en-US" dirty="0" smtClean="0"/>
              <a:t>rowcount,1</a:t>
            </a:r>
            <a:endParaRPr lang="en-US" dirty="0"/>
          </a:p>
        </p:txBody>
      </p:sp>
      <p:sp>
        <p:nvSpPr>
          <p:cNvPr id="22" name="TextBox 21"/>
          <p:cNvSpPr txBox="1"/>
          <p:nvPr/>
        </p:nvSpPr>
        <p:spPr>
          <a:xfrm>
            <a:off x="2748650" y="1876827"/>
            <a:ext cx="377026" cy="369332"/>
          </a:xfrm>
          <a:prstGeom prst="rect">
            <a:avLst/>
          </a:prstGeom>
          <a:noFill/>
        </p:spPr>
        <p:txBody>
          <a:bodyPr wrap="none" rtlCol="0">
            <a:spAutoFit/>
          </a:bodyPr>
          <a:lstStyle/>
          <a:p>
            <a:r>
              <a:rPr lang="en-US" b="1" dirty="0" smtClean="0"/>
              <a:t>N</a:t>
            </a:r>
            <a:endParaRPr lang="en-US" b="1" dirty="0"/>
          </a:p>
        </p:txBody>
      </p:sp>
    </p:spTree>
    <p:extLst>
      <p:ext uri="{BB962C8B-B14F-4D97-AF65-F5344CB8AC3E}">
        <p14:creationId xmlns:p14="http://schemas.microsoft.com/office/powerpoint/2010/main" val="327481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xit" presetSubtype="10" fill="hold" grpId="1" nodeType="clickEffect">
                                  <p:stCondLst>
                                    <p:cond delay="0"/>
                                  </p:stCondLst>
                                  <p:childTnLst>
                                    <p:animEffect transition="out" filter="blinds(horizontal)">
                                      <p:cBhvr>
                                        <p:cTn id="20" dur="500"/>
                                        <p:tgtEl>
                                          <p:spTgt spid="11"/>
                                        </p:tgtEl>
                                      </p:cBhvr>
                                    </p:animEffect>
                                    <p:set>
                                      <p:cBhvr>
                                        <p:cTn id="21" dur="1" fill="hold">
                                          <p:stCondLst>
                                            <p:cond delay="499"/>
                                          </p:stCondLst>
                                        </p:cTn>
                                        <p:tgtEl>
                                          <p:spTgt spid="11"/>
                                        </p:tgtEl>
                                        <p:attrNameLst>
                                          <p:attrName>style.visibility</p:attrName>
                                        </p:attrNameLst>
                                      </p:cBhvr>
                                      <p:to>
                                        <p:strVal val="hidden"/>
                                      </p:to>
                                    </p:set>
                                  </p:childTnLst>
                                </p:cTn>
                              </p:par>
                              <p:par>
                                <p:cTn id="22" presetID="3" presetClass="exit" presetSubtype="10" fill="hold" grpId="1" nodeType="withEffect">
                                  <p:stCondLst>
                                    <p:cond delay="0"/>
                                  </p:stCondLst>
                                  <p:childTnLst>
                                    <p:animEffect transition="out" filter="blinds(horizontal)">
                                      <p:cBhvr>
                                        <p:cTn id="23" dur="500"/>
                                        <p:tgtEl>
                                          <p:spTgt spid="14"/>
                                        </p:tgtEl>
                                      </p:cBhvr>
                                    </p:animEffect>
                                    <p:set>
                                      <p:cBhvr>
                                        <p:cTn id="24" dur="1" fill="hold">
                                          <p:stCondLst>
                                            <p:cond delay="499"/>
                                          </p:stCondLst>
                                        </p:cTn>
                                        <p:tgtEl>
                                          <p:spTgt spid="14"/>
                                        </p:tgtEl>
                                        <p:attrNameLst>
                                          <p:attrName>style.visibility</p:attrName>
                                        </p:attrNameLst>
                                      </p:cBhvr>
                                      <p:to>
                                        <p:strVal val="hidden"/>
                                      </p:to>
                                    </p:set>
                                  </p:childTnLst>
                                </p:cTn>
                              </p:par>
                              <p:par>
                                <p:cTn id="25" presetID="3" presetClass="exit" presetSubtype="10" fill="hold" grpId="1" nodeType="withEffect">
                                  <p:stCondLst>
                                    <p:cond delay="0"/>
                                  </p:stCondLst>
                                  <p:childTnLst>
                                    <p:animEffect transition="out" filter="blinds(horizontal)">
                                      <p:cBhvr>
                                        <p:cTn id="26" dur="500"/>
                                        <p:tgtEl>
                                          <p:spTgt spid="75"/>
                                        </p:tgtEl>
                                      </p:cBhvr>
                                    </p:animEffect>
                                    <p:set>
                                      <p:cBhvr>
                                        <p:cTn id="27" dur="1" fill="hold">
                                          <p:stCondLst>
                                            <p:cond delay="499"/>
                                          </p:stCondLst>
                                        </p:cTn>
                                        <p:tgtEl>
                                          <p:spTgt spid="75"/>
                                        </p:tgtEl>
                                        <p:attrNameLst>
                                          <p:attrName>style.visibility</p:attrName>
                                        </p:attrNameLst>
                                      </p:cBhvr>
                                      <p:to>
                                        <p:strVal val="hidden"/>
                                      </p:to>
                                    </p:set>
                                  </p:childTnLst>
                                </p:cTn>
                              </p:par>
                              <p:par>
                                <p:cTn id="28" presetID="3" presetClass="exit" presetSubtype="10" fill="hold" nodeType="withEffect">
                                  <p:stCondLst>
                                    <p:cond delay="0"/>
                                  </p:stCondLst>
                                  <p:childTnLst>
                                    <p:animEffect transition="out" filter="blinds(horizontal)">
                                      <p:cBhvr>
                                        <p:cTn id="29" dur="500"/>
                                        <p:tgtEl>
                                          <p:spTgt spid="18"/>
                                        </p:tgtEl>
                                      </p:cBhvr>
                                    </p:animEffect>
                                    <p:set>
                                      <p:cBhvr>
                                        <p:cTn id="30" dur="1" fill="hold">
                                          <p:stCondLst>
                                            <p:cond delay="499"/>
                                          </p:stCondLst>
                                        </p:cTn>
                                        <p:tgtEl>
                                          <p:spTgt spid="18"/>
                                        </p:tgtEl>
                                        <p:attrNameLst>
                                          <p:attrName>style.visibility</p:attrName>
                                        </p:attrNameLst>
                                      </p:cBhvr>
                                      <p:to>
                                        <p:strVal val="hidden"/>
                                      </p:to>
                                    </p:set>
                                  </p:childTnLst>
                                </p:cTn>
                              </p:par>
                              <p:par>
                                <p:cTn id="31" presetID="3" presetClass="exit" presetSubtype="10" fill="hold" nodeType="withEffect">
                                  <p:stCondLst>
                                    <p:cond delay="0"/>
                                  </p:stCondLst>
                                  <p:childTnLst>
                                    <p:animEffect transition="out" filter="blinds(horizontal)">
                                      <p:cBhvr>
                                        <p:cTn id="32" dur="500"/>
                                        <p:tgtEl>
                                          <p:spTgt spid="20"/>
                                        </p:tgtEl>
                                      </p:cBhvr>
                                    </p:animEffect>
                                    <p:set>
                                      <p:cBhvr>
                                        <p:cTn id="33" dur="1" fill="hold">
                                          <p:stCondLst>
                                            <p:cond delay="499"/>
                                          </p:stCondLst>
                                        </p:cTn>
                                        <p:tgtEl>
                                          <p:spTgt spid="20"/>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5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9"/>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36"/>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3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40"/>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73"/>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53"/>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74"/>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1" grpId="0"/>
      <p:bldP spid="11" grpId="1"/>
      <p:bldP spid="5" grpId="0" animBg="1"/>
      <p:bldP spid="24" grpId="0" animBg="1"/>
      <p:bldP spid="26" grpId="0" animBg="1"/>
      <p:bldP spid="25" grpId="0" animBg="1"/>
      <p:bldP spid="21" grpId="0" animBg="1"/>
      <p:bldP spid="40" grpId="0"/>
      <p:bldP spid="51" grpId="0" animBg="1"/>
      <p:bldP spid="57" grpId="0"/>
      <p:bldP spid="73" grpId="0"/>
      <p:bldP spid="74" grpId="0" animBg="1"/>
      <p:bldP spid="75" grpId="0"/>
      <p:bldP spid="75" grpId="1"/>
      <p:bldP spid="35" grpId="0"/>
      <p:bldP spid="2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Hive Data Model : Structured</a:t>
            </a:r>
            <a:endParaRPr lang="en-US" dirty="0"/>
          </a:p>
        </p:txBody>
      </p:sp>
      <p:sp>
        <p:nvSpPr>
          <p:cNvPr id="3" name="Content Placeholder 2"/>
          <p:cNvSpPr>
            <a:spLocks noGrp="1"/>
          </p:cNvSpPr>
          <p:nvPr>
            <p:ph idx="1"/>
          </p:nvPr>
        </p:nvSpPr>
        <p:spPr>
          <a:xfrm>
            <a:off x="706424" y="1860727"/>
            <a:ext cx="7539051" cy="4389782"/>
          </a:xfrm>
        </p:spPr>
        <p:txBody>
          <a:bodyPr>
            <a:normAutofit/>
          </a:bodyPr>
          <a:lstStyle/>
          <a:p>
            <a:pPr marL="0" indent="0">
              <a:lnSpc>
                <a:spcPct val="120000"/>
              </a:lnSpc>
              <a:buNone/>
            </a:pPr>
            <a:r>
              <a:rPr lang="en-US" b="1" u="sng" dirty="0" smtClean="0">
                <a:solidFill>
                  <a:schemeClr val="tx1"/>
                </a:solidFill>
              </a:rPr>
              <a:t>3-Levels: </a:t>
            </a:r>
            <a:r>
              <a:rPr lang="en-US" b="1" u="sng" dirty="0" smtClean="0"/>
              <a:t>Tables </a:t>
            </a:r>
            <a:r>
              <a:rPr lang="en-US" b="1" u="sng" dirty="0" smtClean="0">
                <a:sym typeface="Wingdings"/>
              </a:rPr>
              <a:t> Partitions  Buckets</a:t>
            </a:r>
          </a:p>
          <a:p>
            <a:pPr>
              <a:lnSpc>
                <a:spcPct val="120000"/>
              </a:lnSpc>
            </a:pPr>
            <a:endParaRPr lang="en-US" b="1" dirty="0" smtClean="0">
              <a:sym typeface="Wingdings"/>
            </a:endParaRPr>
          </a:p>
          <a:p>
            <a:pPr>
              <a:lnSpc>
                <a:spcPct val="120000"/>
              </a:lnSpc>
            </a:pPr>
            <a:r>
              <a:rPr lang="en-US" b="1" dirty="0" smtClean="0">
                <a:solidFill>
                  <a:srgbClr val="800000"/>
                </a:solidFill>
                <a:sym typeface="Wingdings"/>
              </a:rPr>
              <a:t>Table: maps to a HDFS directory</a:t>
            </a:r>
          </a:p>
          <a:p>
            <a:pPr lvl="1">
              <a:lnSpc>
                <a:spcPct val="120000"/>
              </a:lnSpc>
            </a:pPr>
            <a:r>
              <a:rPr lang="en-US" dirty="0" smtClean="0">
                <a:sym typeface="Wingdings"/>
              </a:rPr>
              <a:t>Table R: Users all over the world</a:t>
            </a:r>
          </a:p>
          <a:p>
            <a:pPr>
              <a:lnSpc>
                <a:spcPct val="120000"/>
              </a:lnSpc>
            </a:pPr>
            <a:r>
              <a:rPr lang="en-US" b="1" dirty="0" smtClean="0">
                <a:solidFill>
                  <a:srgbClr val="800000"/>
                </a:solidFill>
                <a:sym typeface="Wingdings"/>
              </a:rPr>
              <a:t>Partition: maps to sub-directories under the table</a:t>
            </a:r>
          </a:p>
          <a:p>
            <a:pPr lvl="1">
              <a:lnSpc>
                <a:spcPct val="120000"/>
              </a:lnSpc>
            </a:pPr>
            <a:r>
              <a:rPr lang="en-US" dirty="0" smtClean="0"/>
              <a:t>Partition R:   by country name</a:t>
            </a:r>
          </a:p>
          <a:p>
            <a:pPr>
              <a:lnSpc>
                <a:spcPct val="120000"/>
              </a:lnSpc>
            </a:pPr>
            <a:r>
              <a:rPr lang="en-US" b="1" dirty="0" smtClean="0">
                <a:solidFill>
                  <a:srgbClr val="800000"/>
                </a:solidFill>
              </a:rPr>
              <a:t>Bucket: maps to files under each partition</a:t>
            </a:r>
          </a:p>
          <a:p>
            <a:pPr lvl="1">
              <a:lnSpc>
                <a:spcPct val="120000"/>
              </a:lnSpc>
            </a:pPr>
            <a:r>
              <a:rPr lang="en-US" dirty="0" smtClean="0"/>
              <a:t>Divide a partition into buckets based on a hash</a:t>
            </a:r>
            <a:r>
              <a:rPr lang="en-US" dirty="0"/>
              <a:t> </a:t>
            </a:r>
            <a:r>
              <a:rPr lang="en-US" dirty="0" smtClean="0"/>
              <a:t>function</a:t>
            </a:r>
            <a:endParaRPr lang="en-US" dirty="0"/>
          </a:p>
        </p:txBody>
      </p:sp>
      <p:sp>
        <p:nvSpPr>
          <p:cNvPr id="4" name="Slide Number Placeholder 3"/>
          <p:cNvSpPr>
            <a:spLocks noGrp="1"/>
          </p:cNvSpPr>
          <p:nvPr>
            <p:ph type="sldNum" sz="quarter" idx="12"/>
          </p:nvPr>
        </p:nvSpPr>
        <p:spPr/>
        <p:txBody>
          <a:bodyPr/>
          <a:lstStyle/>
          <a:p>
            <a:fld id="{EBFB1032-EA64-7144-B003-9BCC9D94B503}" type="slidenum">
              <a:rPr lang="en-US" smtClean="0">
                <a:solidFill>
                  <a:srgbClr val="7C8F97">
                    <a:lumMod val="60000"/>
                    <a:lumOff val="40000"/>
                  </a:srgbClr>
                </a:solidFill>
              </a:rPr>
              <a:pPr/>
              <a:t>31</a:t>
            </a:fld>
            <a:endParaRPr lang="en-US" dirty="0">
              <a:solidFill>
                <a:srgbClr val="7C8F97">
                  <a:lumMod val="60000"/>
                  <a:lumOff val="40000"/>
                </a:srgbClr>
              </a:solidFill>
            </a:endParaRPr>
          </a:p>
        </p:txBody>
      </p:sp>
    </p:spTree>
    <p:extLst>
      <p:ext uri="{BB962C8B-B14F-4D97-AF65-F5344CB8AC3E}">
        <p14:creationId xmlns:p14="http://schemas.microsoft.com/office/powerpoint/2010/main" val="14289764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Data Model Contd.</a:t>
            </a:r>
            <a:endParaRPr lang="en-US" dirty="0"/>
          </a:p>
        </p:txBody>
      </p:sp>
      <p:sp>
        <p:nvSpPr>
          <p:cNvPr id="3" name="Content Placeholder 2"/>
          <p:cNvSpPr>
            <a:spLocks noGrp="1"/>
          </p:cNvSpPr>
          <p:nvPr>
            <p:ph idx="1"/>
          </p:nvPr>
        </p:nvSpPr>
        <p:spPr/>
        <p:txBody>
          <a:bodyPr>
            <a:normAutofit/>
          </a:bodyPr>
          <a:lstStyle/>
          <a:p>
            <a:r>
              <a:rPr lang="en-US" sz="3500" dirty="0" smtClean="0"/>
              <a:t>Tables</a:t>
            </a:r>
          </a:p>
          <a:p>
            <a:pPr marL="0" indent="0">
              <a:buNone/>
            </a:pPr>
            <a:r>
              <a:rPr lang="en-US" dirty="0" smtClean="0"/>
              <a:t>-   Analogous to relational tables</a:t>
            </a:r>
          </a:p>
          <a:p>
            <a:pPr>
              <a:buFontTx/>
              <a:buChar char="-"/>
            </a:pPr>
            <a:r>
              <a:rPr lang="en-US" dirty="0" smtClean="0"/>
              <a:t>Each table has a corresponding directory in HDFS</a:t>
            </a:r>
          </a:p>
          <a:p>
            <a:pPr>
              <a:buFontTx/>
              <a:buChar char="-"/>
            </a:pPr>
            <a:r>
              <a:rPr lang="en-US" dirty="0" smtClean="0"/>
              <a:t>Data serialized and stored as files within that directory</a:t>
            </a:r>
          </a:p>
          <a:p>
            <a:pPr marL="0" indent="0">
              <a:buNone/>
            </a:pPr>
            <a:r>
              <a:rPr lang="en-US" dirty="0" smtClean="0"/>
              <a:t>- Hive has default serialization built in which supports compression and lazy deserialization</a:t>
            </a:r>
          </a:p>
          <a:p>
            <a:pPr marL="0" indent="0">
              <a:buNone/>
            </a:pPr>
            <a:r>
              <a:rPr lang="en-US" dirty="0" smtClean="0"/>
              <a:t>- Users can specify custom serialization –deserialization schemes (</a:t>
            </a:r>
            <a:r>
              <a:rPr lang="en-US" b="1" dirty="0" err="1" smtClean="0"/>
              <a:t>SerDe’s</a:t>
            </a:r>
            <a:r>
              <a:rPr lang="en-US" dirty="0" smtClean="0"/>
              <a:t>)</a:t>
            </a:r>
            <a:endParaRPr lang="en-US" dirty="0"/>
          </a:p>
        </p:txBody>
      </p:sp>
    </p:spTree>
    <p:extLst>
      <p:ext uri="{BB962C8B-B14F-4D97-AF65-F5344CB8AC3E}">
        <p14:creationId xmlns:p14="http://schemas.microsoft.com/office/powerpoint/2010/main" val="11332873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Data Model Contd.</a:t>
            </a:r>
          </a:p>
        </p:txBody>
      </p:sp>
      <p:sp>
        <p:nvSpPr>
          <p:cNvPr id="3" name="Content Placeholder 2"/>
          <p:cNvSpPr>
            <a:spLocks noGrp="1"/>
          </p:cNvSpPr>
          <p:nvPr>
            <p:ph idx="1"/>
          </p:nvPr>
        </p:nvSpPr>
        <p:spPr/>
        <p:txBody>
          <a:bodyPr>
            <a:normAutofit/>
          </a:bodyPr>
          <a:lstStyle/>
          <a:p>
            <a:r>
              <a:rPr lang="en-US" sz="3800" dirty="0" smtClean="0"/>
              <a:t>Partitions</a:t>
            </a:r>
          </a:p>
          <a:p>
            <a:pPr>
              <a:buFontTx/>
              <a:buChar char="-"/>
            </a:pPr>
            <a:r>
              <a:rPr lang="en-US" dirty="0" smtClean="0"/>
              <a:t>Each table can be broken into partitions</a:t>
            </a:r>
          </a:p>
          <a:p>
            <a:pPr>
              <a:buFontTx/>
              <a:buChar char="-"/>
            </a:pPr>
            <a:r>
              <a:rPr lang="en-US" dirty="0" smtClean="0"/>
              <a:t>Partitions determine distribution of data within subdirectories</a:t>
            </a:r>
          </a:p>
          <a:p>
            <a:pPr marL="0" indent="0">
              <a:buNone/>
            </a:pPr>
            <a:r>
              <a:rPr lang="en-US" dirty="0" smtClean="0"/>
              <a:t>Example - </a:t>
            </a:r>
          </a:p>
          <a:p>
            <a:pPr marL="0" indent="0">
              <a:buNone/>
            </a:pPr>
            <a:r>
              <a:rPr lang="en-US" b="1" dirty="0" smtClean="0"/>
              <a:t>CREATE_TABLE </a:t>
            </a:r>
            <a:r>
              <a:rPr lang="en-US" dirty="0" smtClean="0"/>
              <a:t>Sales (</a:t>
            </a:r>
            <a:r>
              <a:rPr lang="en-US" dirty="0" err="1" smtClean="0"/>
              <a:t>sale_id</a:t>
            </a:r>
            <a:r>
              <a:rPr lang="en-US" dirty="0" smtClean="0"/>
              <a:t> INT, amount FLOAT)</a:t>
            </a:r>
          </a:p>
          <a:p>
            <a:pPr marL="0" indent="0">
              <a:buNone/>
            </a:pPr>
            <a:r>
              <a:rPr lang="en-US" b="1" dirty="0" smtClean="0"/>
              <a:t>PARTITIONED BY </a:t>
            </a:r>
            <a:r>
              <a:rPr lang="en-US" dirty="0" smtClean="0"/>
              <a:t>(country STRING, year INT, month INT)</a:t>
            </a:r>
          </a:p>
          <a:p>
            <a:pPr marL="0" indent="0">
              <a:buNone/>
            </a:pPr>
            <a:r>
              <a:rPr lang="en-US" dirty="0" smtClean="0"/>
              <a:t>So each partition will be split out into different folders like</a:t>
            </a:r>
          </a:p>
          <a:p>
            <a:pPr marL="0" indent="0">
              <a:buNone/>
            </a:pPr>
            <a:r>
              <a:rPr lang="en-US" b="1" dirty="0" smtClean="0"/>
              <a:t>Sales/country=US/year=2012/month=12</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91340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Hierarchy of Hive Partitions</a:t>
            </a:r>
            <a:endParaRPr lang="en-US" dirty="0"/>
          </a:p>
        </p:txBody>
      </p:sp>
      <p:sp>
        <p:nvSpPr>
          <p:cNvPr id="3" name="Content Placeholder 2"/>
          <p:cNvSpPr>
            <a:spLocks noGrp="1"/>
          </p:cNvSpPr>
          <p:nvPr>
            <p:ph idx="1"/>
          </p:nvPr>
        </p:nvSpPr>
        <p:spPr/>
        <p:txBody>
          <a:bodyPr/>
          <a:lstStyle/>
          <a:p>
            <a:pPr marL="1946275" lvl="8" indent="0">
              <a:buNone/>
            </a:pPr>
            <a:endParaRPr lang="en-US" dirty="0"/>
          </a:p>
        </p:txBody>
      </p:sp>
      <p:sp>
        <p:nvSpPr>
          <p:cNvPr id="4" name="Rectangle 3"/>
          <p:cNvSpPr/>
          <p:nvPr/>
        </p:nvSpPr>
        <p:spPr>
          <a:xfrm>
            <a:off x="3772017" y="2133601"/>
            <a:ext cx="2072979" cy="5825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t>
            </a:r>
            <a:r>
              <a:rPr lang="en-US" dirty="0" err="1" smtClean="0"/>
              <a:t>hivebase</a:t>
            </a:r>
            <a:r>
              <a:rPr lang="en-US" dirty="0" smtClean="0"/>
              <a:t>/Sales</a:t>
            </a:r>
            <a:endParaRPr lang="en-US" dirty="0"/>
          </a:p>
        </p:txBody>
      </p:sp>
      <p:sp>
        <p:nvSpPr>
          <p:cNvPr id="5" name="Rectangle 4"/>
          <p:cNvSpPr/>
          <p:nvPr/>
        </p:nvSpPr>
        <p:spPr>
          <a:xfrm>
            <a:off x="2247231" y="3063066"/>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/country=US</a:t>
            </a:r>
            <a:endParaRPr lang="en-US" dirty="0"/>
          </a:p>
        </p:txBody>
      </p:sp>
      <p:sp>
        <p:nvSpPr>
          <p:cNvPr id="6" name="Rectangle 5"/>
          <p:cNvSpPr/>
          <p:nvPr/>
        </p:nvSpPr>
        <p:spPr>
          <a:xfrm>
            <a:off x="5698785" y="3384132"/>
            <a:ext cx="2247599"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/country=CANADA</a:t>
            </a:r>
            <a:endParaRPr lang="en-US" dirty="0"/>
          </a:p>
        </p:txBody>
      </p:sp>
      <p:sp>
        <p:nvSpPr>
          <p:cNvPr id="7" name="Rectangle 6"/>
          <p:cNvSpPr/>
          <p:nvPr/>
        </p:nvSpPr>
        <p:spPr>
          <a:xfrm>
            <a:off x="1194472" y="4111302"/>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/year=2012</a:t>
            </a:r>
            <a:endParaRPr lang="en-US" dirty="0"/>
          </a:p>
        </p:txBody>
      </p:sp>
      <p:sp>
        <p:nvSpPr>
          <p:cNvPr id="8" name="Rectangle 7"/>
          <p:cNvSpPr/>
          <p:nvPr/>
        </p:nvSpPr>
        <p:spPr>
          <a:xfrm>
            <a:off x="3220306" y="4589254"/>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/year=2015</a:t>
            </a:r>
            <a:endParaRPr lang="en-US" dirty="0"/>
          </a:p>
        </p:txBody>
      </p:sp>
      <p:sp>
        <p:nvSpPr>
          <p:cNvPr id="9" name="Rectangle 8"/>
          <p:cNvSpPr/>
          <p:nvPr/>
        </p:nvSpPr>
        <p:spPr>
          <a:xfrm>
            <a:off x="5112604" y="4193427"/>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/year=2012</a:t>
            </a:r>
            <a:endParaRPr lang="en-US" dirty="0"/>
          </a:p>
        </p:txBody>
      </p:sp>
      <p:sp>
        <p:nvSpPr>
          <p:cNvPr id="10" name="Rectangle 9"/>
          <p:cNvSpPr/>
          <p:nvPr/>
        </p:nvSpPr>
        <p:spPr>
          <a:xfrm>
            <a:off x="6535494" y="4811096"/>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/year=2014</a:t>
            </a:r>
            <a:endParaRPr lang="en-US" dirty="0"/>
          </a:p>
        </p:txBody>
      </p:sp>
      <p:sp>
        <p:nvSpPr>
          <p:cNvPr id="11" name="Rectangle 10"/>
          <p:cNvSpPr/>
          <p:nvPr/>
        </p:nvSpPr>
        <p:spPr>
          <a:xfrm>
            <a:off x="997855" y="5086240"/>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/month=12</a:t>
            </a:r>
            <a:endParaRPr lang="en-US" dirty="0"/>
          </a:p>
        </p:txBody>
      </p:sp>
      <p:sp>
        <p:nvSpPr>
          <p:cNvPr id="12" name="Rectangle 11"/>
          <p:cNvSpPr/>
          <p:nvPr/>
        </p:nvSpPr>
        <p:spPr>
          <a:xfrm>
            <a:off x="3096842" y="5439170"/>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/month=11</a:t>
            </a:r>
            <a:endParaRPr lang="en-US" dirty="0"/>
          </a:p>
        </p:txBody>
      </p:sp>
      <p:cxnSp>
        <p:nvCxnSpPr>
          <p:cNvPr id="14" name="Straight Arrow Connector 13"/>
          <p:cNvCxnSpPr>
            <a:stCxn id="4" idx="2"/>
            <a:endCxn id="5" idx="0"/>
          </p:cNvCxnSpPr>
          <p:nvPr/>
        </p:nvCxnSpPr>
        <p:spPr>
          <a:xfrm flipH="1">
            <a:off x="3102222" y="2716164"/>
            <a:ext cx="1706285" cy="3469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6" idx="0"/>
          </p:cNvCxnSpPr>
          <p:nvPr/>
        </p:nvCxnSpPr>
        <p:spPr>
          <a:xfrm>
            <a:off x="4627008" y="2716164"/>
            <a:ext cx="2195577" cy="6679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5" idx="2"/>
            <a:endCxn id="7" idx="0"/>
          </p:cNvCxnSpPr>
          <p:nvPr/>
        </p:nvCxnSpPr>
        <p:spPr>
          <a:xfrm flipH="1">
            <a:off x="2049463" y="3490610"/>
            <a:ext cx="1052759" cy="6206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endCxn id="8" idx="0"/>
          </p:cNvCxnSpPr>
          <p:nvPr/>
        </p:nvCxnSpPr>
        <p:spPr>
          <a:xfrm>
            <a:off x="3045799" y="3439146"/>
            <a:ext cx="1029498" cy="11501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7" idx="2"/>
            <a:endCxn id="11" idx="0"/>
          </p:cNvCxnSpPr>
          <p:nvPr/>
        </p:nvCxnSpPr>
        <p:spPr>
          <a:xfrm flipH="1">
            <a:off x="1852846" y="4538846"/>
            <a:ext cx="196617" cy="5473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7" idx="2"/>
            <a:endCxn id="12" idx="0"/>
          </p:cNvCxnSpPr>
          <p:nvPr/>
        </p:nvCxnSpPr>
        <p:spPr>
          <a:xfrm>
            <a:off x="2049463" y="4538846"/>
            <a:ext cx="1902370" cy="9003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6" idx="2"/>
            <a:endCxn id="9" idx="0"/>
          </p:cNvCxnSpPr>
          <p:nvPr/>
        </p:nvCxnSpPr>
        <p:spPr>
          <a:xfrm flipH="1">
            <a:off x="5967595" y="3811676"/>
            <a:ext cx="854990" cy="3817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endCxn id="10" idx="0"/>
          </p:cNvCxnSpPr>
          <p:nvPr/>
        </p:nvCxnSpPr>
        <p:spPr>
          <a:xfrm>
            <a:off x="6822585" y="3811676"/>
            <a:ext cx="567900" cy="9994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Rounded Rectangle 38"/>
          <p:cNvSpPr/>
          <p:nvPr/>
        </p:nvSpPr>
        <p:spPr>
          <a:xfrm>
            <a:off x="1079590" y="5932069"/>
            <a:ext cx="930431" cy="42754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a:t>
            </a:r>
            <a:endParaRPr lang="en-US" dirty="0"/>
          </a:p>
        </p:txBody>
      </p:sp>
      <p:sp>
        <p:nvSpPr>
          <p:cNvPr id="40" name="Rounded Rectangle 39"/>
          <p:cNvSpPr/>
          <p:nvPr/>
        </p:nvSpPr>
        <p:spPr>
          <a:xfrm>
            <a:off x="5037164" y="5969556"/>
            <a:ext cx="930431" cy="42754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a:t>
            </a:r>
            <a:endParaRPr lang="en-US" dirty="0"/>
          </a:p>
        </p:txBody>
      </p:sp>
      <p:sp>
        <p:nvSpPr>
          <p:cNvPr id="41" name="Rounded Rectangle 40"/>
          <p:cNvSpPr/>
          <p:nvPr/>
        </p:nvSpPr>
        <p:spPr>
          <a:xfrm>
            <a:off x="7946384" y="5921426"/>
            <a:ext cx="930431" cy="42754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a:t>
            </a:r>
            <a:endParaRPr lang="en-US" dirty="0"/>
          </a:p>
        </p:txBody>
      </p:sp>
      <p:cxnSp>
        <p:nvCxnSpPr>
          <p:cNvPr id="43" name="Straight Arrow Connector 42"/>
          <p:cNvCxnSpPr>
            <a:stCxn id="10" idx="2"/>
            <a:endCxn id="37" idx="0"/>
          </p:cNvCxnSpPr>
          <p:nvPr/>
        </p:nvCxnSpPr>
        <p:spPr>
          <a:xfrm flipH="1">
            <a:off x="6822585" y="5238640"/>
            <a:ext cx="567900" cy="2443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2" idx="2"/>
            <a:endCxn id="40" idx="1"/>
          </p:cNvCxnSpPr>
          <p:nvPr/>
        </p:nvCxnSpPr>
        <p:spPr>
          <a:xfrm>
            <a:off x="3951833" y="5866714"/>
            <a:ext cx="1085331" cy="3166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1" idx="2"/>
          </p:cNvCxnSpPr>
          <p:nvPr/>
        </p:nvCxnSpPr>
        <p:spPr>
          <a:xfrm flipH="1">
            <a:off x="1659688" y="5513784"/>
            <a:ext cx="193158" cy="4592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5967594" y="5482960"/>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/month=11</a:t>
            </a:r>
            <a:endParaRPr lang="en-US" dirty="0"/>
          </a:p>
        </p:txBody>
      </p:sp>
      <p:cxnSp>
        <p:nvCxnSpPr>
          <p:cNvPr id="42" name="Straight Arrow Connector 41"/>
          <p:cNvCxnSpPr>
            <a:stCxn id="37" idx="2"/>
            <a:endCxn id="41" idx="1"/>
          </p:cNvCxnSpPr>
          <p:nvPr/>
        </p:nvCxnSpPr>
        <p:spPr>
          <a:xfrm>
            <a:off x="6822585" y="5910504"/>
            <a:ext cx="1123799" cy="2246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95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39" grpId="0" animBg="1"/>
      <p:bldP spid="40" grpId="0" animBg="1"/>
      <p:bldP spid="41" grpId="0" animBg="1"/>
      <p:bldP spid="3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Data Model Contd.</a:t>
            </a:r>
          </a:p>
        </p:txBody>
      </p:sp>
      <p:sp>
        <p:nvSpPr>
          <p:cNvPr id="3" name="Content Placeholder 2"/>
          <p:cNvSpPr>
            <a:spLocks noGrp="1"/>
          </p:cNvSpPr>
          <p:nvPr>
            <p:ph idx="1"/>
          </p:nvPr>
        </p:nvSpPr>
        <p:spPr/>
        <p:txBody>
          <a:bodyPr/>
          <a:lstStyle/>
          <a:p>
            <a:r>
              <a:rPr lang="en-US" sz="3200" dirty="0" smtClean="0"/>
              <a:t>Buckets</a:t>
            </a:r>
          </a:p>
          <a:p>
            <a:pPr>
              <a:buFontTx/>
              <a:buChar char="-"/>
            </a:pPr>
            <a:r>
              <a:rPr lang="en-US" dirty="0" smtClean="0"/>
              <a:t>Data in each partition divided into buckets</a:t>
            </a:r>
          </a:p>
          <a:p>
            <a:pPr>
              <a:buFontTx/>
              <a:buChar char="-"/>
            </a:pPr>
            <a:r>
              <a:rPr lang="en-US" dirty="0" smtClean="0"/>
              <a:t>Based on a hash function of the column</a:t>
            </a:r>
          </a:p>
          <a:p>
            <a:pPr>
              <a:buFontTx/>
              <a:buChar char="-"/>
            </a:pPr>
            <a:r>
              <a:rPr lang="en-US" b="1" dirty="0" smtClean="0"/>
              <a:t>H(column) mod </a:t>
            </a:r>
            <a:r>
              <a:rPr lang="en-US" b="1" dirty="0" err="1" smtClean="0"/>
              <a:t>NumBuckets</a:t>
            </a:r>
            <a:r>
              <a:rPr lang="en-US" b="1" dirty="0" smtClean="0"/>
              <a:t> = bucket number</a:t>
            </a:r>
          </a:p>
          <a:p>
            <a:pPr>
              <a:buFontTx/>
              <a:buChar char="-"/>
            </a:pPr>
            <a:r>
              <a:rPr lang="en-US" dirty="0" smtClean="0"/>
              <a:t>Each bucket is stored as a file in partition directory</a:t>
            </a:r>
          </a:p>
          <a:p>
            <a:pPr>
              <a:buFontTx/>
              <a:buChar char="-"/>
            </a:pPr>
            <a:endParaRPr lang="en-US" dirty="0" smtClean="0"/>
          </a:p>
          <a:p>
            <a:pPr>
              <a:buFontTx/>
              <a:buChar char="-"/>
            </a:pPr>
            <a:endParaRPr lang="en-US" dirty="0"/>
          </a:p>
        </p:txBody>
      </p:sp>
    </p:spTree>
    <p:extLst>
      <p:ext uri="{BB962C8B-B14F-4D97-AF65-F5344CB8AC3E}">
        <p14:creationId xmlns:p14="http://schemas.microsoft.com/office/powerpoint/2010/main" val="75898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7" name="Picture 6" descr="Screen Shot 2015-02-15 at 1.58.2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7798" y="1898432"/>
            <a:ext cx="4025900" cy="3861661"/>
          </a:xfrm>
          <a:prstGeom prst="rect">
            <a:avLst/>
          </a:prstGeom>
        </p:spPr>
      </p:pic>
      <p:sp>
        <p:nvSpPr>
          <p:cNvPr id="8" name="TextBox 7"/>
          <p:cNvSpPr txBox="1"/>
          <p:nvPr/>
        </p:nvSpPr>
        <p:spPr>
          <a:xfrm>
            <a:off x="536566" y="1898432"/>
            <a:ext cx="4211231" cy="3139321"/>
          </a:xfrm>
          <a:prstGeom prst="rect">
            <a:avLst/>
          </a:prstGeom>
          <a:noFill/>
        </p:spPr>
        <p:txBody>
          <a:bodyPr wrap="square" rtlCol="0">
            <a:spAutoFit/>
          </a:bodyPr>
          <a:lstStyle/>
          <a:p>
            <a:r>
              <a:rPr lang="en-US" b="1" dirty="0" err="1" smtClean="0"/>
              <a:t>Externel</a:t>
            </a:r>
            <a:r>
              <a:rPr lang="en-US" b="1" dirty="0" smtClean="0"/>
              <a:t> Interfaces</a:t>
            </a:r>
            <a:r>
              <a:rPr lang="en-US" dirty="0" smtClean="0"/>
              <a:t>- CLI, </a:t>
            </a:r>
            <a:r>
              <a:rPr lang="en-US" dirty="0" err="1" smtClean="0"/>
              <a:t>WebUI</a:t>
            </a:r>
            <a:r>
              <a:rPr lang="en-US" dirty="0" smtClean="0"/>
              <a:t>, JDBC, ODBC programming interfaces</a:t>
            </a:r>
          </a:p>
          <a:p>
            <a:endParaRPr lang="en-US" dirty="0"/>
          </a:p>
          <a:p>
            <a:r>
              <a:rPr lang="en-US" b="1" dirty="0" smtClean="0"/>
              <a:t>Thrift Server </a:t>
            </a:r>
            <a:r>
              <a:rPr lang="en-US" dirty="0" smtClean="0"/>
              <a:t>– Cross Language service framework . </a:t>
            </a:r>
            <a:endParaRPr lang="en-US" dirty="0"/>
          </a:p>
          <a:p>
            <a:endParaRPr lang="en-US" dirty="0" smtClean="0"/>
          </a:p>
          <a:p>
            <a:r>
              <a:rPr lang="en-US" b="1" dirty="0" err="1" smtClean="0"/>
              <a:t>Metastore</a:t>
            </a:r>
            <a:r>
              <a:rPr lang="en-US" dirty="0" smtClean="0"/>
              <a:t> -  Meta data about the Hive tables, partitions</a:t>
            </a:r>
          </a:p>
          <a:p>
            <a:endParaRPr lang="en-US" dirty="0" smtClean="0"/>
          </a:p>
          <a:p>
            <a:r>
              <a:rPr lang="en-US" b="1" dirty="0" smtClean="0"/>
              <a:t>Driver</a:t>
            </a:r>
            <a:r>
              <a:rPr lang="en-US" dirty="0" smtClean="0"/>
              <a:t> -  Brain of Hive! Compiler, Optimizer and Execution engine</a:t>
            </a:r>
          </a:p>
        </p:txBody>
      </p:sp>
    </p:spTree>
    <p:extLst>
      <p:ext uri="{BB962C8B-B14F-4D97-AF65-F5344CB8AC3E}">
        <p14:creationId xmlns:p14="http://schemas.microsoft.com/office/powerpoint/2010/main" val="31937573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Components</a:t>
            </a:r>
            <a:endParaRPr lang="en-US" dirty="0"/>
          </a:p>
        </p:txBody>
      </p:sp>
      <p:sp>
        <p:nvSpPr>
          <p:cNvPr id="5" name="Content Placeholder 2"/>
          <p:cNvSpPr>
            <a:spLocks noGrp="1"/>
          </p:cNvSpPr>
          <p:nvPr>
            <p:ph idx="1"/>
          </p:nvPr>
        </p:nvSpPr>
        <p:spPr>
          <a:xfrm>
            <a:off x="4063848" y="1730148"/>
            <a:ext cx="3614527" cy="794247"/>
          </a:xfrm>
        </p:spPr>
        <p:txBody>
          <a:bodyPr>
            <a:normAutofit/>
          </a:bodyPr>
          <a:lstStyle/>
          <a:p>
            <a:r>
              <a:rPr lang="en-US" sz="1800" dirty="0" smtClean="0">
                <a:solidFill>
                  <a:srgbClr val="800000"/>
                </a:solidFill>
              </a:rPr>
              <a:t>High-level language (HiveQL)</a:t>
            </a:r>
          </a:p>
          <a:p>
            <a:pPr lvl="1"/>
            <a:r>
              <a:rPr lang="en-US" sz="1600" dirty="0" smtClean="0"/>
              <a:t>Set of commands</a:t>
            </a:r>
            <a:endParaRPr lang="en-US" sz="1600" dirty="0"/>
          </a:p>
        </p:txBody>
      </p:sp>
      <p:sp>
        <p:nvSpPr>
          <p:cNvPr id="4" name="Slide Number Placeholder 3"/>
          <p:cNvSpPr>
            <a:spLocks noGrp="1"/>
          </p:cNvSpPr>
          <p:nvPr>
            <p:ph type="sldNum" sz="quarter" idx="12"/>
          </p:nvPr>
        </p:nvSpPr>
        <p:spPr/>
        <p:txBody>
          <a:bodyPr/>
          <a:lstStyle/>
          <a:p>
            <a:fld id="{EBFB1032-EA64-7144-B003-9BCC9D94B503}" type="slidenum">
              <a:rPr lang="en-US" smtClean="0">
                <a:solidFill>
                  <a:srgbClr val="7C8F97">
                    <a:lumMod val="60000"/>
                    <a:lumOff val="40000"/>
                  </a:srgbClr>
                </a:solidFill>
              </a:rPr>
              <a:pPr/>
              <a:t>37</a:t>
            </a:fld>
            <a:endParaRPr lang="en-US" dirty="0">
              <a:solidFill>
                <a:srgbClr val="7C8F97">
                  <a:lumMod val="60000"/>
                  <a:lumOff val="40000"/>
                </a:srgbClr>
              </a:solidFill>
            </a:endParaRPr>
          </a:p>
        </p:txBody>
      </p:sp>
      <p:sp>
        <p:nvSpPr>
          <p:cNvPr id="6" name="Content Placeholder 2"/>
          <p:cNvSpPr txBox="1">
            <a:spLocks/>
          </p:cNvSpPr>
          <p:nvPr/>
        </p:nvSpPr>
        <p:spPr>
          <a:xfrm>
            <a:off x="4191000" y="2560552"/>
            <a:ext cx="4310418" cy="1368821"/>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a:buClr>
                <a:srgbClr val="000000">
                  <a:lumMod val="75000"/>
                  <a:lumOff val="25000"/>
                </a:srgbClr>
              </a:buClr>
            </a:pPr>
            <a:r>
              <a:rPr lang="en-US" sz="1800" dirty="0" smtClean="0">
                <a:solidFill>
                  <a:srgbClr val="800000"/>
                </a:solidFill>
              </a:rPr>
              <a:t>Two execution modes</a:t>
            </a:r>
          </a:p>
          <a:p>
            <a:pPr lvl="1">
              <a:buClr>
                <a:srgbClr val="7C8F97">
                  <a:lumMod val="60000"/>
                  <a:lumOff val="40000"/>
                </a:srgbClr>
              </a:buClr>
            </a:pPr>
            <a:r>
              <a:rPr lang="en-US" sz="1600" dirty="0" smtClean="0">
                <a:solidFill>
                  <a:srgbClr val="000000">
                    <a:lumMod val="75000"/>
                    <a:lumOff val="25000"/>
                  </a:srgbClr>
                </a:solidFill>
              </a:rPr>
              <a:t>Local: reads/write to local file system</a:t>
            </a:r>
          </a:p>
          <a:p>
            <a:pPr lvl="1">
              <a:buClr>
                <a:srgbClr val="7C8F97">
                  <a:lumMod val="60000"/>
                  <a:lumOff val="40000"/>
                </a:srgbClr>
              </a:buClr>
            </a:pPr>
            <a:r>
              <a:rPr lang="en-US" sz="1600" dirty="0" smtClean="0">
                <a:solidFill>
                  <a:srgbClr val="000000">
                    <a:lumMod val="75000"/>
                    <a:lumOff val="25000"/>
                  </a:srgbClr>
                </a:solidFill>
              </a:rPr>
              <a:t>Mapreduce: connects to Hadoop cluster and reads/writes to HDFS</a:t>
            </a:r>
            <a:endParaRPr lang="en-US" sz="1600" dirty="0">
              <a:solidFill>
                <a:srgbClr val="000000">
                  <a:lumMod val="75000"/>
                  <a:lumOff val="25000"/>
                </a:srgbClr>
              </a:solidFill>
            </a:endParaRPr>
          </a:p>
        </p:txBody>
      </p:sp>
      <p:sp>
        <p:nvSpPr>
          <p:cNvPr id="7" name="TextBox 6"/>
          <p:cNvSpPr txBox="1"/>
          <p:nvPr/>
        </p:nvSpPr>
        <p:spPr>
          <a:xfrm>
            <a:off x="427513" y="2201229"/>
            <a:ext cx="1641118" cy="646331"/>
          </a:xfrm>
          <a:prstGeom prst="rect">
            <a:avLst/>
          </a:prstGeom>
          <a:noFill/>
        </p:spPr>
        <p:txBody>
          <a:bodyPr wrap="square" rtlCol="0">
            <a:spAutoFit/>
          </a:bodyPr>
          <a:lstStyle/>
          <a:p>
            <a:r>
              <a:rPr lang="en-US" b="1" dirty="0" smtClean="0">
                <a:solidFill>
                  <a:srgbClr val="0000FF"/>
                </a:solidFill>
              </a:rPr>
              <a:t>Two Main Components</a:t>
            </a:r>
            <a:endParaRPr lang="en-US" b="1" dirty="0">
              <a:solidFill>
                <a:srgbClr val="0000FF"/>
              </a:solidFill>
            </a:endParaRPr>
          </a:p>
        </p:txBody>
      </p:sp>
      <p:cxnSp>
        <p:nvCxnSpPr>
          <p:cNvPr id="8" name="Straight Arrow Connector 7"/>
          <p:cNvCxnSpPr>
            <a:stCxn id="7" idx="3"/>
          </p:cNvCxnSpPr>
          <p:nvPr/>
        </p:nvCxnSpPr>
        <p:spPr>
          <a:xfrm flipV="1">
            <a:off x="2068631" y="1987693"/>
            <a:ext cx="2011657" cy="5367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2068631" y="2658110"/>
            <a:ext cx="2122369" cy="1894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27513" y="4915677"/>
            <a:ext cx="1641118" cy="369332"/>
          </a:xfrm>
          <a:prstGeom prst="rect">
            <a:avLst/>
          </a:prstGeom>
          <a:noFill/>
        </p:spPr>
        <p:txBody>
          <a:bodyPr wrap="square" rtlCol="0">
            <a:spAutoFit/>
          </a:bodyPr>
          <a:lstStyle/>
          <a:p>
            <a:r>
              <a:rPr lang="en-US" b="1" dirty="0" smtClean="0">
                <a:solidFill>
                  <a:srgbClr val="0000FF"/>
                </a:solidFill>
              </a:rPr>
              <a:t>Two modes</a:t>
            </a:r>
            <a:endParaRPr lang="en-US" b="1" dirty="0">
              <a:solidFill>
                <a:srgbClr val="0000FF"/>
              </a:solidFill>
            </a:endParaRPr>
          </a:p>
        </p:txBody>
      </p:sp>
      <p:cxnSp>
        <p:nvCxnSpPr>
          <p:cNvPr id="11" name="Straight Arrow Connector 10"/>
          <p:cNvCxnSpPr/>
          <p:nvPr/>
        </p:nvCxnSpPr>
        <p:spPr>
          <a:xfrm flipV="1">
            <a:off x="2068631" y="4702141"/>
            <a:ext cx="2011657" cy="2135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2068631" y="5276721"/>
            <a:ext cx="2122369" cy="3090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Content Placeholder 2"/>
          <p:cNvSpPr txBox="1">
            <a:spLocks/>
          </p:cNvSpPr>
          <p:nvPr/>
        </p:nvSpPr>
        <p:spPr>
          <a:xfrm>
            <a:off x="4080288" y="4481405"/>
            <a:ext cx="3614527" cy="794247"/>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a:buClr>
                <a:srgbClr val="000000">
                  <a:lumMod val="75000"/>
                  <a:lumOff val="25000"/>
                </a:srgbClr>
              </a:buClr>
            </a:pPr>
            <a:r>
              <a:rPr lang="en-US" sz="1800" dirty="0" smtClean="0">
                <a:solidFill>
                  <a:srgbClr val="800000"/>
                </a:solidFill>
              </a:rPr>
              <a:t>Interactive mode</a:t>
            </a:r>
          </a:p>
          <a:p>
            <a:pPr lvl="1">
              <a:buClr>
                <a:srgbClr val="7C8F97">
                  <a:lumMod val="60000"/>
                  <a:lumOff val="40000"/>
                </a:srgbClr>
              </a:buClr>
            </a:pPr>
            <a:r>
              <a:rPr lang="en-US" sz="1600" dirty="0" smtClean="0">
                <a:solidFill>
                  <a:srgbClr val="000000">
                    <a:lumMod val="75000"/>
                    <a:lumOff val="25000"/>
                  </a:srgbClr>
                </a:solidFill>
              </a:rPr>
              <a:t>Console </a:t>
            </a:r>
            <a:endParaRPr lang="en-US" sz="1600" dirty="0">
              <a:solidFill>
                <a:srgbClr val="000000">
                  <a:lumMod val="75000"/>
                  <a:lumOff val="25000"/>
                </a:srgbClr>
              </a:solidFill>
            </a:endParaRPr>
          </a:p>
        </p:txBody>
      </p:sp>
      <p:sp>
        <p:nvSpPr>
          <p:cNvPr id="14" name="Content Placeholder 2"/>
          <p:cNvSpPr txBox="1">
            <a:spLocks/>
          </p:cNvSpPr>
          <p:nvPr/>
        </p:nvSpPr>
        <p:spPr>
          <a:xfrm>
            <a:off x="4191000" y="5454365"/>
            <a:ext cx="3614527" cy="794247"/>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a:buClr>
                <a:srgbClr val="000000">
                  <a:lumMod val="75000"/>
                  <a:lumOff val="25000"/>
                </a:srgbClr>
              </a:buClr>
            </a:pPr>
            <a:r>
              <a:rPr lang="en-US" sz="1800" dirty="0" smtClean="0">
                <a:solidFill>
                  <a:srgbClr val="800000"/>
                </a:solidFill>
              </a:rPr>
              <a:t>Batch mode</a:t>
            </a:r>
          </a:p>
          <a:p>
            <a:pPr lvl="1">
              <a:buClr>
                <a:srgbClr val="7C8F97">
                  <a:lumMod val="60000"/>
                  <a:lumOff val="40000"/>
                </a:srgbClr>
              </a:buClr>
            </a:pPr>
            <a:r>
              <a:rPr lang="en-US" sz="1600" dirty="0" smtClean="0">
                <a:solidFill>
                  <a:srgbClr val="000000">
                    <a:lumMod val="75000"/>
                    <a:lumOff val="25000"/>
                  </a:srgbClr>
                </a:solidFill>
              </a:rPr>
              <a:t>Submit a script </a:t>
            </a:r>
            <a:endParaRPr lang="en-US" sz="1600" dirty="0">
              <a:solidFill>
                <a:srgbClr val="000000">
                  <a:lumMod val="75000"/>
                  <a:lumOff val="25000"/>
                </a:srgbClr>
              </a:solidFill>
            </a:endParaRPr>
          </a:p>
        </p:txBody>
      </p:sp>
    </p:spTree>
    <p:extLst>
      <p:ext uri="{BB962C8B-B14F-4D97-AF65-F5344CB8AC3E}">
        <p14:creationId xmlns:p14="http://schemas.microsoft.com/office/powerpoint/2010/main" val="463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Dell\Desktop\hiv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3663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HiveQL</a:t>
            </a:r>
            <a:endParaRPr lang="en-US" dirty="0"/>
          </a:p>
        </p:txBody>
      </p:sp>
      <p:sp>
        <p:nvSpPr>
          <p:cNvPr id="5" name="Rectangle 4"/>
          <p:cNvSpPr/>
          <p:nvPr/>
        </p:nvSpPr>
        <p:spPr>
          <a:xfrm>
            <a:off x="533212" y="1615583"/>
            <a:ext cx="7944549" cy="6186310"/>
          </a:xfrm>
          <a:prstGeom prst="rect">
            <a:avLst/>
          </a:prstGeom>
        </p:spPr>
        <p:txBody>
          <a:bodyPr wrap="square">
            <a:spAutoFit/>
          </a:bodyPr>
          <a:lstStyle/>
          <a:p>
            <a:r>
              <a:rPr lang="en-US" dirty="0" smtClean="0"/>
              <a:t>DDL :</a:t>
            </a:r>
          </a:p>
          <a:p>
            <a:r>
              <a:rPr lang="en-US" dirty="0"/>
              <a:t>	</a:t>
            </a:r>
            <a:r>
              <a:rPr lang="en-US" dirty="0" smtClean="0"/>
              <a:t>CREATE DATABASE</a:t>
            </a:r>
          </a:p>
          <a:p>
            <a:r>
              <a:rPr lang="en-US" dirty="0"/>
              <a:t>	</a:t>
            </a:r>
            <a:r>
              <a:rPr lang="en-US" dirty="0" smtClean="0"/>
              <a:t>CREATE TABLE</a:t>
            </a:r>
          </a:p>
          <a:p>
            <a:r>
              <a:rPr lang="en-US" dirty="0"/>
              <a:t>	</a:t>
            </a:r>
            <a:r>
              <a:rPr lang="en-US" dirty="0" smtClean="0"/>
              <a:t>ALTER TABLE</a:t>
            </a:r>
          </a:p>
          <a:p>
            <a:r>
              <a:rPr lang="en-US" dirty="0"/>
              <a:t>	</a:t>
            </a:r>
            <a:r>
              <a:rPr lang="en-US" dirty="0" smtClean="0"/>
              <a:t>SHOW TABLE</a:t>
            </a:r>
          </a:p>
          <a:p>
            <a:r>
              <a:rPr lang="en-US" dirty="0"/>
              <a:t>	</a:t>
            </a:r>
            <a:r>
              <a:rPr lang="en-US" dirty="0" smtClean="0"/>
              <a:t>DESCRIBE</a:t>
            </a:r>
          </a:p>
          <a:p>
            <a:r>
              <a:rPr lang="en-US" dirty="0"/>
              <a:t>	</a:t>
            </a:r>
          </a:p>
          <a:p>
            <a:r>
              <a:rPr lang="en-US" dirty="0" smtClean="0"/>
              <a:t>DML:</a:t>
            </a:r>
          </a:p>
          <a:p>
            <a:r>
              <a:rPr lang="en-US" dirty="0"/>
              <a:t>	LOAD </a:t>
            </a:r>
            <a:r>
              <a:rPr lang="en-US" dirty="0" smtClean="0"/>
              <a:t>TABLE</a:t>
            </a:r>
          </a:p>
          <a:p>
            <a:r>
              <a:rPr lang="en-US" dirty="0"/>
              <a:t>	</a:t>
            </a:r>
            <a:r>
              <a:rPr lang="en-US" dirty="0" smtClean="0"/>
              <a:t>INSERT</a:t>
            </a:r>
          </a:p>
          <a:p>
            <a:r>
              <a:rPr lang="en-US" dirty="0" smtClean="0"/>
              <a:t>QUERY:</a:t>
            </a:r>
          </a:p>
          <a:p>
            <a:r>
              <a:rPr lang="en-US" dirty="0"/>
              <a:t>	</a:t>
            </a:r>
            <a:r>
              <a:rPr lang="en-US" dirty="0" smtClean="0"/>
              <a:t>SELECT </a:t>
            </a:r>
          </a:p>
          <a:p>
            <a:r>
              <a:rPr lang="en-US" dirty="0"/>
              <a:t>	</a:t>
            </a:r>
            <a:r>
              <a:rPr lang="en-US" dirty="0" smtClean="0"/>
              <a:t>GROUP BY</a:t>
            </a:r>
          </a:p>
          <a:p>
            <a:r>
              <a:rPr lang="en-US" dirty="0"/>
              <a:t>	</a:t>
            </a:r>
            <a:r>
              <a:rPr lang="en-US" dirty="0" smtClean="0"/>
              <a:t>JOIN</a:t>
            </a:r>
          </a:p>
          <a:p>
            <a:r>
              <a:rPr lang="en-US" dirty="0" smtClean="0"/>
              <a:t>	MULTI TABLE INSERT</a:t>
            </a:r>
            <a:endParaRPr lang="en-US" dirty="0"/>
          </a:p>
          <a:p>
            <a:endParaRPr lang="en-US" dirty="0" smtClean="0"/>
          </a:p>
          <a:p>
            <a:r>
              <a:rPr lang="en-US" dirty="0"/>
              <a:t>	</a:t>
            </a:r>
            <a:endParaRPr lang="en-US" dirty="0" smtClean="0"/>
          </a:p>
          <a:p>
            <a:r>
              <a:rPr lang="en-US" dirty="0"/>
              <a:t>	</a:t>
            </a:r>
            <a:endParaRPr lang="en-US" dirty="0" smtClean="0"/>
          </a:p>
          <a:p>
            <a:r>
              <a:rPr lang="en-US" dirty="0"/>
              <a:t>	</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29174478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Analysts with Hadoop</a:t>
            </a:r>
            <a:endParaRPr lang="en-US" dirty="0"/>
          </a:p>
        </p:txBody>
      </p:sp>
      <p:pic>
        <p:nvPicPr>
          <p:cNvPr id="4" name="Content Placeholder 3"/>
          <p:cNvPicPr>
            <a:picLocks noGrp="1" noChangeAspect="1"/>
          </p:cNvPicPr>
          <p:nvPr>
            <p:ph idx="1"/>
          </p:nvPr>
        </p:nvPicPr>
        <p:blipFill>
          <a:blip r:embed="rId2"/>
          <a:srcRect t="9648" b="9648"/>
          <a:stretch>
            <a:fillRect/>
          </a:stretch>
        </p:blipFill>
        <p:spPr/>
      </p:pic>
    </p:spTree>
    <p:extLst>
      <p:ext uri="{BB962C8B-B14F-4D97-AF65-F5344CB8AC3E}">
        <p14:creationId xmlns:p14="http://schemas.microsoft.com/office/powerpoint/2010/main" val="19671689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133" y="260648"/>
            <a:ext cx="7259660" cy="527866"/>
          </a:xfrm>
        </p:spPr>
        <p:txBody>
          <a:bodyPr>
            <a:noAutofit/>
          </a:bodyPr>
          <a:lstStyle/>
          <a:p>
            <a:pPr algn="ctr"/>
            <a:r>
              <a:rPr lang="en-US" sz="3600" b="1" dirty="0">
                <a:solidFill>
                  <a:schemeClr val="tx1"/>
                </a:solidFill>
                <a:latin typeface="+mn-lt"/>
              </a:rPr>
              <a:t>APACHE HIVE VS RDBMS</a:t>
            </a:r>
          </a:p>
        </p:txBody>
      </p:sp>
      <p:graphicFrame>
        <p:nvGraphicFramePr>
          <p:cNvPr id="9" name="Content Placeholder 3"/>
          <p:cNvGraphicFramePr>
            <a:graphicFrameLocks/>
          </p:cNvGraphicFramePr>
          <p:nvPr>
            <p:extLst>
              <p:ext uri="{D42A27DB-BD31-4B8C-83A1-F6EECF244321}">
                <p14:modId xmlns:p14="http://schemas.microsoft.com/office/powerpoint/2010/main" val="4226662813"/>
              </p:ext>
            </p:extLst>
          </p:nvPr>
        </p:nvGraphicFramePr>
        <p:xfrm>
          <a:off x="107504" y="836715"/>
          <a:ext cx="8940962" cy="5897422"/>
        </p:xfrm>
        <a:graphic>
          <a:graphicData uri="http://schemas.openxmlformats.org/drawingml/2006/table">
            <a:tbl>
              <a:tblPr>
                <a:tableStyleId>{616DA210-FB5B-4158-B5E0-FEB733F419BA}</a:tableStyleId>
              </a:tblPr>
              <a:tblGrid>
                <a:gridCol w="4474806">
                  <a:extLst>
                    <a:ext uri="{9D8B030D-6E8A-4147-A177-3AD203B41FA5}">
                      <a16:colId xmlns="" xmlns:a16="http://schemas.microsoft.com/office/drawing/2014/main" val="20000"/>
                    </a:ext>
                  </a:extLst>
                </a:gridCol>
                <a:gridCol w="4466156">
                  <a:extLst>
                    <a:ext uri="{9D8B030D-6E8A-4147-A177-3AD203B41FA5}">
                      <a16:colId xmlns="" xmlns:a16="http://schemas.microsoft.com/office/drawing/2014/main" val="20001"/>
                    </a:ext>
                  </a:extLst>
                </a:gridCol>
              </a:tblGrid>
              <a:tr h="274642">
                <a:tc>
                  <a:txBody>
                    <a:bodyPr/>
                    <a:lstStyle/>
                    <a:p>
                      <a:pPr algn="ctr" fontAlgn="base"/>
                      <a:r>
                        <a:rPr lang="en-US" sz="1600" b="1" dirty="0">
                          <a:solidFill>
                            <a:schemeClr val="tx1"/>
                          </a:solidFill>
                          <a:effectLst/>
                        </a:rPr>
                        <a:t>Hive</a:t>
                      </a:r>
                      <a:endParaRPr lang="en-US" sz="1600" b="1" dirty="0">
                        <a:solidFill>
                          <a:schemeClr val="tx1"/>
                        </a:solidFill>
                        <a:effectLst/>
                        <a:latin typeface="+mn-lt"/>
                      </a:endParaRPr>
                    </a:p>
                  </a:txBody>
                  <a:tcPr marL="36593" marR="36593" marT="18296" marB="18296" anchor="ctr">
                    <a:solidFill>
                      <a:srgbClr val="FFFF00"/>
                    </a:solidFill>
                  </a:tcPr>
                </a:tc>
                <a:tc>
                  <a:txBody>
                    <a:bodyPr/>
                    <a:lstStyle/>
                    <a:p>
                      <a:pPr algn="ctr" fontAlgn="base"/>
                      <a:r>
                        <a:rPr lang="en-US" sz="1600" b="1" dirty="0">
                          <a:solidFill>
                            <a:schemeClr val="tx1"/>
                          </a:solidFill>
                          <a:effectLst/>
                        </a:rPr>
                        <a:t>RDBMS</a:t>
                      </a:r>
                      <a:endParaRPr lang="en-US" sz="1600" b="1" dirty="0">
                        <a:solidFill>
                          <a:schemeClr val="tx1"/>
                        </a:solidFill>
                        <a:effectLst/>
                        <a:latin typeface="+mn-lt"/>
                      </a:endParaRPr>
                    </a:p>
                  </a:txBody>
                  <a:tcPr marL="36593" marR="36593" marT="18296" marB="18296" anchor="ctr">
                    <a:solidFill>
                      <a:srgbClr val="FFFF00"/>
                    </a:solidFill>
                  </a:tcPr>
                </a:tc>
                <a:extLst>
                  <a:ext uri="{0D108BD9-81ED-4DB2-BD59-A6C34878D82A}">
                    <a16:rowId xmlns="" xmlns:a16="http://schemas.microsoft.com/office/drawing/2014/main" val="10000"/>
                  </a:ext>
                </a:extLst>
              </a:tr>
              <a:tr h="853699">
                <a:tc>
                  <a:txBody>
                    <a:bodyPr/>
                    <a:lstStyle/>
                    <a:p>
                      <a:pPr marL="0" indent="0" algn="l" fontAlgn="base">
                        <a:buFont typeface="+mj-lt"/>
                        <a:buNone/>
                      </a:pPr>
                      <a:r>
                        <a:rPr lang="en-US" sz="1200" b="1" dirty="0">
                          <a:solidFill>
                            <a:srgbClr val="FF0000"/>
                          </a:solidFill>
                          <a:effectLst/>
                        </a:rPr>
                        <a:t>1.</a:t>
                      </a:r>
                      <a:r>
                        <a:rPr lang="en-US" sz="1200" b="1" baseline="0" dirty="0">
                          <a:solidFill>
                            <a:srgbClr val="FF0000"/>
                          </a:solidFill>
                          <a:effectLst/>
                        </a:rPr>
                        <a:t> </a:t>
                      </a:r>
                      <a:r>
                        <a:rPr lang="en-US" sz="1200" b="0" i="0" kern="1200" dirty="0">
                          <a:solidFill>
                            <a:schemeClr val="tx1"/>
                          </a:solidFill>
                          <a:effectLst/>
                          <a:latin typeface="+mn-lt"/>
                          <a:ea typeface="+mn-ea"/>
                          <a:cs typeface="+mn-cs"/>
                        </a:rPr>
                        <a:t>Hive resembles a traditional database by supporting SQL interface but it </a:t>
                      </a:r>
                      <a:r>
                        <a:rPr lang="en-US" sz="1200" b="1" i="0" kern="1200" dirty="0">
                          <a:solidFill>
                            <a:srgbClr val="FF0000"/>
                          </a:solidFill>
                          <a:effectLst/>
                          <a:latin typeface="+mn-lt"/>
                          <a:ea typeface="+mn-ea"/>
                          <a:cs typeface="+mn-cs"/>
                        </a:rPr>
                        <a:t>is</a:t>
                      </a:r>
                      <a:r>
                        <a:rPr lang="en-US" sz="1200" b="1" i="0" kern="1200" dirty="0">
                          <a:solidFill>
                            <a:schemeClr val="tx1"/>
                          </a:solidFill>
                          <a:effectLst/>
                          <a:latin typeface="+mn-lt"/>
                          <a:ea typeface="+mn-ea"/>
                          <a:cs typeface="+mn-cs"/>
                        </a:rPr>
                        <a:t> </a:t>
                      </a:r>
                      <a:r>
                        <a:rPr lang="en-US" sz="1200" b="1" i="0" kern="1200" dirty="0">
                          <a:solidFill>
                            <a:srgbClr val="FF0000"/>
                          </a:solidFill>
                          <a:effectLst/>
                          <a:latin typeface="+mn-lt"/>
                          <a:ea typeface="+mn-ea"/>
                          <a:cs typeface="+mn-cs"/>
                        </a:rPr>
                        <a:t>not a full database</a:t>
                      </a:r>
                      <a:r>
                        <a:rPr lang="en-US" sz="1200" b="0" i="0" kern="120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better called as </a:t>
                      </a:r>
                      <a:r>
                        <a:rPr lang="en-US" sz="1200" b="1" i="0" kern="1200" dirty="0">
                          <a:solidFill>
                            <a:srgbClr val="FF0000"/>
                          </a:solidFill>
                          <a:effectLst/>
                          <a:latin typeface="+mn-lt"/>
                          <a:ea typeface="+mn-ea"/>
                          <a:cs typeface="+mn-cs"/>
                        </a:rPr>
                        <a:t>data warehouse</a:t>
                      </a:r>
                      <a:r>
                        <a:rPr lang="en-US" sz="1200" b="0" i="0" kern="1200" dirty="0">
                          <a:solidFill>
                            <a:schemeClr val="tx1"/>
                          </a:solidFill>
                          <a:effectLst/>
                          <a:latin typeface="+mn-lt"/>
                          <a:ea typeface="+mn-ea"/>
                          <a:cs typeface="+mn-cs"/>
                        </a:rPr>
                        <a:t>.</a:t>
                      </a:r>
                      <a:endParaRPr lang="en-US" sz="1200" b="0" dirty="0">
                        <a:effectLst/>
                        <a:latin typeface="+mn-lt"/>
                      </a:endParaRPr>
                    </a:p>
                  </a:txBody>
                  <a:tcPr marL="36593" marR="36593" marT="18296" marB="18296" anchor="ct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200" b="1" dirty="0">
                          <a:solidFill>
                            <a:srgbClr val="FF0000"/>
                          </a:solidFill>
                          <a:effectLst/>
                        </a:rPr>
                        <a:t>1.</a:t>
                      </a:r>
                      <a:r>
                        <a:rPr lang="en-US" sz="1200" b="1" baseline="0" dirty="0">
                          <a:solidFill>
                            <a:srgbClr val="FF0000"/>
                          </a:solidFill>
                          <a:effectLst/>
                        </a:rPr>
                        <a:t> </a:t>
                      </a:r>
                      <a:r>
                        <a:rPr lang="en-US" sz="1200" b="0" i="0" kern="1200" baseline="0" dirty="0">
                          <a:solidFill>
                            <a:schemeClr val="tx1"/>
                          </a:solidFill>
                          <a:effectLst/>
                          <a:latin typeface="+mn-lt"/>
                          <a:ea typeface="+mn-ea"/>
                          <a:cs typeface="+mn-cs"/>
                        </a:rPr>
                        <a:t>RDBMS</a:t>
                      </a:r>
                      <a:r>
                        <a:rPr lang="en-US" sz="1200" b="0" i="0" kern="1200" dirty="0">
                          <a:solidFill>
                            <a:schemeClr val="tx1"/>
                          </a:solidFill>
                          <a:effectLst/>
                          <a:latin typeface="+mn-lt"/>
                          <a:ea typeface="+mn-ea"/>
                          <a:cs typeface="+mn-cs"/>
                        </a:rPr>
                        <a:t> </a:t>
                      </a:r>
                      <a:r>
                        <a:rPr lang="en-US" sz="1200" b="1" i="0" kern="1200" dirty="0">
                          <a:solidFill>
                            <a:srgbClr val="FF0000"/>
                          </a:solidFill>
                          <a:effectLst/>
                          <a:latin typeface="+mn-lt"/>
                          <a:ea typeface="+mn-ea"/>
                          <a:cs typeface="+mn-cs"/>
                        </a:rPr>
                        <a:t>is a full database</a:t>
                      </a:r>
                      <a:r>
                        <a:rPr lang="en-US" sz="1200" b="1" i="0" kern="1200" dirty="0">
                          <a:solidFill>
                            <a:schemeClr val="tx1"/>
                          </a:solidFill>
                          <a:effectLst/>
                          <a:latin typeface="+mn-lt"/>
                          <a:ea typeface="+mn-ea"/>
                          <a:cs typeface="+mn-cs"/>
                        </a:rPr>
                        <a:t>.</a:t>
                      </a:r>
                      <a:endParaRPr lang="en-US" sz="1200" b="0" dirty="0">
                        <a:effectLst/>
                        <a:latin typeface="+mn-lt"/>
                      </a:endParaRPr>
                    </a:p>
                  </a:txBody>
                  <a:tcPr marL="36593" marR="36593" marT="18296" marB="18296" anchor="ctr"/>
                </a:tc>
                <a:extLst>
                  <a:ext uri="{0D108BD9-81ED-4DB2-BD59-A6C34878D82A}">
                    <a16:rowId xmlns="" xmlns:a16="http://schemas.microsoft.com/office/drawing/2014/main" val="10001"/>
                  </a:ext>
                </a:extLst>
              </a:tr>
              <a:tr h="741522">
                <a:tc>
                  <a:txBody>
                    <a:bodyPr/>
                    <a:lstStyle/>
                    <a:p>
                      <a:pPr marL="0" marR="0" lvl="0" indent="0" algn="l" defTabSz="914400" rtl="0" eaLnBrk="1" fontAlgn="base" latinLnBrk="0" hangingPunct="1">
                        <a:lnSpc>
                          <a:spcPct val="100000"/>
                        </a:lnSpc>
                        <a:spcBef>
                          <a:spcPts val="0"/>
                        </a:spcBef>
                        <a:spcAft>
                          <a:spcPts val="0"/>
                        </a:spcAft>
                        <a:buClrTx/>
                        <a:buSzTx/>
                        <a:buFont typeface="+mj-lt"/>
                        <a:buNone/>
                        <a:tabLst/>
                        <a:defRPr/>
                      </a:pPr>
                      <a:r>
                        <a:rPr lang="en-US" sz="1200" b="1" dirty="0">
                          <a:solidFill>
                            <a:srgbClr val="FF0000"/>
                          </a:solidFill>
                          <a:effectLst/>
                        </a:rPr>
                        <a:t>2. </a:t>
                      </a:r>
                      <a:r>
                        <a:rPr lang="en-US" sz="1200" b="0" i="0" kern="1200" dirty="0">
                          <a:solidFill>
                            <a:schemeClr val="tx1"/>
                          </a:solidFill>
                          <a:effectLst/>
                          <a:latin typeface="+mn-lt"/>
                          <a:ea typeface="+mn-ea"/>
                          <a:cs typeface="+mn-cs"/>
                        </a:rPr>
                        <a:t>Hive enforces </a:t>
                      </a:r>
                      <a:r>
                        <a:rPr lang="en-US" sz="1200" b="1" i="0" kern="1200" dirty="0">
                          <a:solidFill>
                            <a:srgbClr val="FF0000"/>
                          </a:solidFill>
                          <a:effectLst/>
                          <a:latin typeface="+mn-lt"/>
                          <a:ea typeface="+mn-ea"/>
                          <a:cs typeface="+mn-cs"/>
                        </a:rPr>
                        <a:t>schema on read time</a:t>
                      </a:r>
                      <a:r>
                        <a:rPr lang="en-US" sz="1200" b="0" i="0" kern="1200" dirty="0">
                          <a:solidFill>
                            <a:schemeClr val="tx1"/>
                          </a:solidFill>
                          <a:effectLst/>
                          <a:latin typeface="+mn-lt"/>
                          <a:ea typeface="+mn-ea"/>
                          <a:cs typeface="+mn-cs"/>
                        </a:rPr>
                        <a:t>. It is based on the notion of </a:t>
                      </a:r>
                      <a:r>
                        <a:rPr lang="en-US" sz="1200" b="1" i="0" kern="1200" dirty="0">
                          <a:solidFill>
                            <a:srgbClr val="FF0000"/>
                          </a:solidFill>
                          <a:effectLst/>
                          <a:latin typeface="+mn-lt"/>
                          <a:ea typeface="+mn-ea"/>
                          <a:cs typeface="+mn-cs"/>
                        </a:rPr>
                        <a:t>Write once, Read many times.</a:t>
                      </a:r>
                      <a:r>
                        <a:rPr lang="en-US" sz="1200" b="1" i="0" kern="1200" baseline="0" dirty="0">
                          <a:solidFill>
                            <a:srgbClr val="FF0000"/>
                          </a:solidFill>
                          <a:effectLst/>
                          <a:latin typeface="+mn-lt"/>
                          <a:ea typeface="+mn-ea"/>
                          <a:cs typeface="+mn-cs"/>
                        </a:rPr>
                        <a:t> </a:t>
                      </a: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txBody>
                  <a:tcPr marL="36593" marR="36593" marT="18296" marB="18296" anchor="ct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200" b="1" dirty="0">
                          <a:solidFill>
                            <a:srgbClr val="FF0000"/>
                          </a:solidFill>
                          <a:effectLst/>
                        </a:rPr>
                        <a:t>2. </a:t>
                      </a:r>
                      <a:r>
                        <a:rPr lang="en-US" sz="1200" b="0" i="0" kern="1200" dirty="0">
                          <a:solidFill>
                            <a:schemeClr val="tx1"/>
                          </a:solidFill>
                          <a:effectLst/>
                          <a:latin typeface="+mn-lt"/>
                          <a:ea typeface="+mn-ea"/>
                          <a:cs typeface="+mn-cs"/>
                        </a:rPr>
                        <a:t>RDBMS enforces </a:t>
                      </a:r>
                      <a:r>
                        <a:rPr lang="en-US" sz="1200" b="1" i="0" kern="1200" dirty="0">
                          <a:solidFill>
                            <a:srgbClr val="FF0000"/>
                          </a:solidFill>
                          <a:effectLst/>
                          <a:latin typeface="+mn-lt"/>
                          <a:ea typeface="+mn-ea"/>
                          <a:cs typeface="+mn-cs"/>
                        </a:rPr>
                        <a:t>schema on write </a:t>
                      </a:r>
                      <a:r>
                        <a:rPr lang="en-US" sz="1200" b="0" i="0" kern="1200" dirty="0">
                          <a:solidFill>
                            <a:schemeClr val="tx1"/>
                          </a:solidFill>
                          <a:effectLst/>
                          <a:latin typeface="+mn-lt"/>
                          <a:ea typeface="+mn-ea"/>
                          <a:cs typeface="+mn-cs"/>
                        </a:rPr>
                        <a:t>time</a:t>
                      </a:r>
                      <a:r>
                        <a:rPr lang="en-US" sz="1200" b="0" i="0" kern="1200" baseline="0" dirty="0">
                          <a:solidFill>
                            <a:srgbClr val="FF0000"/>
                          </a:solidFill>
                          <a:effectLst/>
                          <a:latin typeface="+mn-lt"/>
                          <a:ea typeface="+mn-ea"/>
                          <a:cs typeface="+mn-cs"/>
                        </a:rPr>
                        <a:t>. </a:t>
                      </a:r>
                      <a:r>
                        <a:rPr lang="en-US" sz="1200" b="0" i="0" kern="1200" dirty="0">
                          <a:solidFill>
                            <a:schemeClr val="tx1"/>
                          </a:solidFill>
                          <a:effectLst/>
                          <a:latin typeface="+mn-lt"/>
                          <a:ea typeface="+mn-ea"/>
                          <a:cs typeface="+mn-cs"/>
                        </a:rPr>
                        <a:t>It is designed for</a:t>
                      </a:r>
                      <a:r>
                        <a:rPr lang="en-US" sz="1200" b="0" i="0" kern="1200" dirty="0">
                          <a:solidFill>
                            <a:srgbClr val="FF0000"/>
                          </a:solidFill>
                          <a:effectLst/>
                          <a:latin typeface="+mn-lt"/>
                          <a:ea typeface="+mn-ea"/>
                          <a:cs typeface="+mn-cs"/>
                        </a:rPr>
                        <a:t> </a:t>
                      </a:r>
                      <a:r>
                        <a:rPr lang="en-US" sz="1200" b="1" i="0" kern="1200" dirty="0">
                          <a:solidFill>
                            <a:srgbClr val="FF0000"/>
                          </a:solidFill>
                          <a:effectLst/>
                          <a:latin typeface="+mn-lt"/>
                          <a:ea typeface="+mn-ea"/>
                          <a:cs typeface="+mn-cs"/>
                        </a:rPr>
                        <a:t>Read and Write many times. </a:t>
                      </a:r>
                      <a:endParaRPr lang="en-US" sz="1200" b="0" dirty="0">
                        <a:effectLst/>
                        <a:latin typeface="+mn-lt"/>
                      </a:endParaRPr>
                    </a:p>
                  </a:txBody>
                  <a:tcPr marL="36593" marR="36593" marT="18296" marB="18296" anchor="ctr"/>
                </a:tc>
                <a:extLst>
                  <a:ext uri="{0D108BD9-81ED-4DB2-BD59-A6C34878D82A}">
                    <a16:rowId xmlns="" xmlns:a16="http://schemas.microsoft.com/office/drawing/2014/main" val="10002"/>
                  </a:ext>
                </a:extLst>
              </a:tr>
              <a:tr h="752254">
                <a:tc>
                  <a:txBody>
                    <a:bodyPr/>
                    <a:lstStyle/>
                    <a:p>
                      <a:pPr fontAlgn="base"/>
                      <a:r>
                        <a:rPr lang="en-US" sz="1200" b="1" dirty="0">
                          <a:solidFill>
                            <a:srgbClr val="FF0000"/>
                          </a:solidFill>
                          <a:effectLst/>
                        </a:rPr>
                        <a:t>3. </a:t>
                      </a:r>
                      <a:r>
                        <a:rPr lang="en-US" sz="1200" b="0" dirty="0">
                          <a:effectLst/>
                        </a:rPr>
                        <a:t>Record level updates </a:t>
                      </a:r>
                      <a:r>
                        <a:rPr lang="en-US" sz="1200" b="1" i="0" kern="1200" dirty="0">
                          <a:solidFill>
                            <a:srgbClr val="FF0000"/>
                          </a:solidFill>
                          <a:effectLst/>
                          <a:latin typeface="+mn-lt"/>
                          <a:ea typeface="+mn-ea"/>
                          <a:cs typeface="+mn-cs"/>
                        </a:rPr>
                        <a:t>are not allowed in Hive</a:t>
                      </a:r>
                      <a:r>
                        <a:rPr lang="en-US" sz="1200" b="0" i="0" kern="1200" dirty="0">
                          <a:solidFill>
                            <a:schemeClr val="tx1"/>
                          </a:solidFill>
                          <a:effectLst/>
                          <a:latin typeface="+mn-lt"/>
                          <a:ea typeface="+mn-ea"/>
                          <a:cs typeface="+mn-cs"/>
                        </a:rPr>
                        <a:t> because it</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was built to operate over HDFS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using MapReduce.</a:t>
                      </a:r>
                      <a:endParaRPr lang="en-US" sz="1200" b="0" dirty="0">
                        <a:effectLst/>
                        <a:latin typeface="+mn-lt"/>
                      </a:endParaRPr>
                    </a:p>
                  </a:txBody>
                  <a:tcPr marL="36593" marR="36593" marT="18296" marB="18296" anchor="ctr"/>
                </a:tc>
                <a:tc>
                  <a:txBody>
                    <a:bodyPr/>
                    <a:lstStyle/>
                    <a:p>
                      <a:pPr fontAlgn="base"/>
                      <a:r>
                        <a:rPr lang="en-US" sz="1200" b="1" dirty="0">
                          <a:solidFill>
                            <a:srgbClr val="FF0000"/>
                          </a:solidFill>
                          <a:effectLst/>
                        </a:rPr>
                        <a:t>3. </a:t>
                      </a:r>
                      <a:r>
                        <a:rPr lang="en-US" sz="1200" b="1" i="0" kern="1200" dirty="0">
                          <a:solidFill>
                            <a:srgbClr val="FF0000"/>
                          </a:solidFill>
                          <a:effectLst/>
                          <a:latin typeface="+mn-lt"/>
                          <a:ea typeface="+mn-ea"/>
                          <a:cs typeface="+mn-cs"/>
                        </a:rPr>
                        <a:t>Record level updates, insertions and deletes, transactions and indexes</a:t>
                      </a:r>
                      <a:r>
                        <a:rPr lang="en-US" sz="1200" b="0" i="0" kern="1200" dirty="0">
                          <a:solidFill>
                            <a:schemeClr val="tx1"/>
                          </a:solidFill>
                          <a:effectLst/>
                          <a:latin typeface="+mn-lt"/>
                          <a:ea typeface="+mn-ea"/>
                          <a:cs typeface="+mn-cs"/>
                        </a:rPr>
                        <a:t> are</a:t>
                      </a:r>
                      <a:r>
                        <a:rPr lang="en-US" sz="1200" b="0" i="0" kern="1200" baseline="0" dirty="0">
                          <a:solidFill>
                            <a:schemeClr val="tx1"/>
                          </a:solidFill>
                          <a:effectLst/>
                          <a:latin typeface="+mn-lt"/>
                          <a:ea typeface="+mn-ea"/>
                          <a:cs typeface="+mn-cs"/>
                        </a:rPr>
                        <a:t> allowed in RDBMS</a:t>
                      </a:r>
                      <a:r>
                        <a:rPr lang="en-US" sz="1200" b="0" i="0" kern="1200" dirty="0">
                          <a:solidFill>
                            <a:schemeClr val="tx1"/>
                          </a:solidFill>
                          <a:effectLst/>
                          <a:latin typeface="+mn-lt"/>
                          <a:ea typeface="+mn-ea"/>
                          <a:cs typeface="+mn-cs"/>
                        </a:rPr>
                        <a:t>. </a:t>
                      </a:r>
                      <a:endParaRPr lang="en-US" sz="1200" b="0" dirty="0">
                        <a:effectLst/>
                        <a:latin typeface="+mn-lt"/>
                      </a:endParaRPr>
                    </a:p>
                  </a:txBody>
                  <a:tcPr marL="36593" marR="36593" marT="18296" marB="18296" anchor="ctr"/>
                </a:tc>
                <a:extLst>
                  <a:ext uri="{0D108BD9-81ED-4DB2-BD59-A6C34878D82A}">
                    <a16:rowId xmlns="" xmlns:a16="http://schemas.microsoft.com/office/drawing/2014/main" val="10003"/>
                  </a:ext>
                </a:extLst>
              </a:tr>
              <a:tr h="513447">
                <a:tc>
                  <a:txBody>
                    <a:bodyPr/>
                    <a:lstStyle/>
                    <a:p>
                      <a:pPr fontAlgn="base"/>
                      <a:r>
                        <a:rPr lang="en-US" sz="1200" b="1" dirty="0">
                          <a:solidFill>
                            <a:srgbClr val="FF0000"/>
                          </a:solidFill>
                          <a:effectLst/>
                        </a:rPr>
                        <a:t>4. </a:t>
                      </a:r>
                      <a:r>
                        <a:rPr lang="en-US" sz="1200" b="0" i="0" kern="1200" dirty="0">
                          <a:solidFill>
                            <a:schemeClr val="tx1"/>
                          </a:solidFill>
                          <a:effectLst/>
                          <a:latin typeface="+mn-lt"/>
                          <a:ea typeface="+mn-ea"/>
                          <a:cs typeface="+mn-cs"/>
                        </a:rPr>
                        <a:t>Hive can allow </a:t>
                      </a:r>
                      <a:r>
                        <a:rPr lang="en-US" sz="1200" b="1" i="0" kern="1200" dirty="0">
                          <a:solidFill>
                            <a:srgbClr val="FF0000"/>
                          </a:solidFill>
                          <a:effectLst/>
                          <a:latin typeface="+mn-lt"/>
                          <a:ea typeface="+mn-ea"/>
                          <a:cs typeface="+mn-cs"/>
                        </a:rPr>
                        <a:t>100’s Petabytes</a:t>
                      </a:r>
                      <a:r>
                        <a:rPr lang="en-US" sz="1200" b="0" i="0" kern="1200" dirty="0">
                          <a:solidFill>
                            <a:schemeClr val="tx1"/>
                          </a:solidFill>
                          <a:effectLst/>
                          <a:latin typeface="+mn-lt"/>
                          <a:ea typeface="+mn-ea"/>
                          <a:cs typeface="+mn-cs"/>
                        </a:rPr>
                        <a:t> very easily.</a:t>
                      </a:r>
                      <a:endParaRPr lang="en-US" sz="1200" b="0" dirty="0">
                        <a:effectLst/>
                        <a:latin typeface="+mn-lt"/>
                      </a:endParaRPr>
                    </a:p>
                  </a:txBody>
                  <a:tcPr marL="36593" marR="36593" marT="18296" marB="18296" anchor="ctr"/>
                </a:tc>
                <a:tc>
                  <a:txBody>
                    <a:bodyPr/>
                    <a:lstStyle/>
                    <a:p>
                      <a:pPr fontAlgn="base"/>
                      <a:r>
                        <a:rPr lang="en-US" sz="1200" b="1" dirty="0">
                          <a:solidFill>
                            <a:srgbClr val="FF0000"/>
                          </a:solidFill>
                          <a:effectLst/>
                        </a:rPr>
                        <a:t>4. </a:t>
                      </a:r>
                      <a:r>
                        <a:rPr lang="en-US" sz="1200" b="0" i="0" kern="1200" dirty="0">
                          <a:solidFill>
                            <a:schemeClr val="tx1"/>
                          </a:solidFill>
                          <a:effectLst/>
                          <a:latin typeface="+mn-lt"/>
                          <a:ea typeface="+mn-ea"/>
                          <a:cs typeface="+mn-cs"/>
                        </a:rPr>
                        <a:t>In RDBMS, maximum data size allowed will be in </a:t>
                      </a:r>
                      <a:r>
                        <a:rPr lang="en-US" sz="1200" b="1" i="0" kern="1200" dirty="0">
                          <a:solidFill>
                            <a:srgbClr val="FF0000"/>
                          </a:solidFill>
                          <a:effectLst/>
                          <a:latin typeface="+mn-lt"/>
                          <a:ea typeface="+mn-ea"/>
                          <a:cs typeface="+mn-cs"/>
                        </a:rPr>
                        <a:t>10’s of Terabytes.</a:t>
                      </a:r>
                      <a:endParaRPr lang="en-US" sz="1200" b="1" dirty="0">
                        <a:solidFill>
                          <a:srgbClr val="FF0000"/>
                        </a:solidFill>
                        <a:effectLst/>
                        <a:latin typeface="+mn-lt"/>
                      </a:endParaRPr>
                    </a:p>
                  </a:txBody>
                  <a:tcPr marL="36593" marR="36593" marT="18296" marB="18296" anchor="ctr"/>
                </a:tc>
                <a:extLst>
                  <a:ext uri="{0D108BD9-81ED-4DB2-BD59-A6C34878D82A}">
                    <a16:rowId xmlns="" xmlns:a16="http://schemas.microsoft.com/office/drawing/2014/main" val="10004"/>
                  </a:ext>
                </a:extLst>
              </a:tr>
              <a:tr h="976920">
                <a:tc>
                  <a:txBody>
                    <a:bodyPr/>
                    <a:lstStyle/>
                    <a:p>
                      <a:pPr fontAlgn="base"/>
                      <a:r>
                        <a:rPr lang="en-US" sz="1200" b="1" dirty="0">
                          <a:solidFill>
                            <a:srgbClr val="FF0000"/>
                          </a:solidFill>
                          <a:effectLst/>
                        </a:rPr>
                        <a:t>5. </a:t>
                      </a:r>
                      <a:r>
                        <a:rPr lang="en-US" sz="1200" b="0" i="0" kern="1200" dirty="0">
                          <a:solidFill>
                            <a:schemeClr val="tx1"/>
                          </a:solidFill>
                          <a:effectLst/>
                          <a:latin typeface="+mn-lt"/>
                          <a:ea typeface="+mn-ea"/>
                          <a:cs typeface="+mn-cs"/>
                        </a:rPr>
                        <a:t>Hive</a:t>
                      </a:r>
                      <a:r>
                        <a:rPr lang="en-US" sz="1200" b="1" i="0" kern="1200" dirty="0">
                          <a:solidFill>
                            <a:srgbClr val="FF0000"/>
                          </a:solidFill>
                          <a:effectLst/>
                          <a:latin typeface="+mn-lt"/>
                          <a:ea typeface="+mn-ea"/>
                          <a:cs typeface="+mn-cs"/>
                        </a:rPr>
                        <a:t> doesn’t support OLTP</a:t>
                      </a:r>
                      <a:r>
                        <a:rPr lang="en-US" sz="1200" b="0" i="0" kern="1200" dirty="0">
                          <a:solidFill>
                            <a:schemeClr val="tx1"/>
                          </a:solidFill>
                          <a:effectLst/>
                          <a:latin typeface="+mn-lt"/>
                          <a:ea typeface="+mn-ea"/>
                          <a:cs typeface="+mn-cs"/>
                        </a:rPr>
                        <a:t> (Online Transaction Processing) but is </a:t>
                      </a:r>
                      <a:r>
                        <a:rPr lang="en-US" sz="1200" b="1" i="0" kern="1200" dirty="0">
                          <a:solidFill>
                            <a:srgbClr val="FF0000"/>
                          </a:solidFill>
                          <a:effectLst/>
                          <a:latin typeface="+mn-lt"/>
                          <a:ea typeface="+mn-ea"/>
                          <a:cs typeface="+mn-cs"/>
                        </a:rPr>
                        <a:t>closer to OLAP</a:t>
                      </a:r>
                      <a:r>
                        <a:rPr lang="en-US" sz="1200" b="0" i="0" kern="1200" dirty="0">
                          <a:solidFill>
                            <a:schemeClr val="tx1"/>
                          </a:solidFill>
                          <a:effectLst/>
                          <a:latin typeface="+mn-lt"/>
                          <a:ea typeface="+mn-ea"/>
                          <a:cs typeface="+mn-cs"/>
                        </a:rPr>
                        <a:t> (Online Analytical Processing)</a:t>
                      </a:r>
                      <a:r>
                        <a:rPr lang="en-US" sz="1200" b="0" i="0" kern="1200" baseline="0" dirty="0">
                          <a:solidFill>
                            <a:schemeClr val="tx1"/>
                          </a:solidFill>
                          <a:effectLst/>
                          <a:latin typeface="+mn-lt"/>
                          <a:ea typeface="+mn-ea"/>
                          <a:cs typeface="+mn-cs"/>
                        </a:rPr>
                        <a:t> and </a:t>
                      </a:r>
                      <a:r>
                        <a:rPr lang="en-US" sz="1200" b="1" i="0" kern="1200" baseline="0" dirty="0">
                          <a:solidFill>
                            <a:srgbClr val="FF0000"/>
                          </a:solidFill>
                          <a:effectLst/>
                          <a:latin typeface="+mn-lt"/>
                          <a:ea typeface="+mn-ea"/>
                          <a:cs typeface="+mn-cs"/>
                        </a:rPr>
                        <a:t>is not ideal.</a:t>
                      </a:r>
                      <a:endParaRPr lang="en-US" sz="1200" b="0" dirty="0">
                        <a:solidFill>
                          <a:srgbClr val="FF0000"/>
                        </a:solidFill>
                        <a:effectLst/>
                        <a:latin typeface="+mn-lt"/>
                      </a:endParaRPr>
                    </a:p>
                  </a:txBody>
                  <a:tcPr marL="36593" marR="36593" marT="18296" marB="18296" anchor="ct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200" b="1" dirty="0">
                          <a:solidFill>
                            <a:srgbClr val="FF0000"/>
                          </a:solidFill>
                          <a:effectLst/>
                        </a:rPr>
                        <a:t>5. </a:t>
                      </a:r>
                      <a:r>
                        <a:rPr lang="en-US" sz="1200" b="0" dirty="0">
                          <a:solidFill>
                            <a:schemeClr val="tx1"/>
                          </a:solidFill>
                          <a:effectLst/>
                        </a:rPr>
                        <a:t>RDBMS</a:t>
                      </a:r>
                      <a:r>
                        <a:rPr lang="en-US" sz="1200" b="0" baseline="0" dirty="0">
                          <a:solidFill>
                            <a:schemeClr val="tx1"/>
                          </a:solidFill>
                          <a:effectLst/>
                        </a:rPr>
                        <a:t> </a:t>
                      </a:r>
                      <a:r>
                        <a:rPr lang="en-US" sz="1200" b="1" baseline="0" dirty="0">
                          <a:solidFill>
                            <a:srgbClr val="FF0000"/>
                          </a:solidFill>
                          <a:effectLst/>
                        </a:rPr>
                        <a:t>s</a:t>
                      </a:r>
                      <a:r>
                        <a:rPr lang="en-US" sz="1200" b="1" dirty="0">
                          <a:solidFill>
                            <a:srgbClr val="FF0000"/>
                          </a:solidFill>
                          <a:effectLst/>
                        </a:rPr>
                        <a:t>upports OLTP</a:t>
                      </a:r>
                      <a:r>
                        <a:rPr lang="en-US" sz="1200" b="1" baseline="0" dirty="0">
                          <a:solidFill>
                            <a:srgbClr val="FF0000"/>
                          </a:solidFill>
                          <a:effectLst/>
                        </a:rPr>
                        <a:t> only</a:t>
                      </a:r>
                      <a:r>
                        <a:rPr lang="en-US" sz="1200" b="0" baseline="0" dirty="0">
                          <a:effectLst/>
                        </a:rPr>
                        <a:t>.</a:t>
                      </a:r>
                      <a:endParaRPr lang="en-US" sz="1200" b="0" dirty="0">
                        <a:effectLst/>
                        <a:latin typeface="+mn-lt"/>
                      </a:endParaRPr>
                    </a:p>
                    <a:p>
                      <a:pPr fontAlgn="base"/>
                      <a:endParaRPr lang="en-US" sz="1200" b="0" dirty="0">
                        <a:effectLst/>
                        <a:latin typeface="+mn-lt"/>
                      </a:endParaRPr>
                    </a:p>
                  </a:txBody>
                  <a:tcPr marL="36593" marR="36593" marT="18296" marB="18296" anchor="ctr"/>
                </a:tc>
                <a:extLst>
                  <a:ext uri="{0D108BD9-81ED-4DB2-BD59-A6C34878D82A}">
                    <a16:rowId xmlns="" xmlns:a16="http://schemas.microsoft.com/office/drawing/2014/main" val="10005"/>
                  </a:ext>
                </a:extLst>
              </a:tr>
              <a:tr h="752254">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200" b="1" dirty="0">
                          <a:solidFill>
                            <a:srgbClr val="FF0000"/>
                          </a:solidFill>
                          <a:effectLst/>
                        </a:rPr>
                        <a:t>6. </a:t>
                      </a:r>
                      <a:r>
                        <a:rPr lang="en-US" sz="1200" b="0" i="0" kern="1200" dirty="0">
                          <a:solidFill>
                            <a:schemeClr val="tx1"/>
                          </a:solidFill>
                          <a:effectLst/>
                          <a:latin typeface="+mn-lt"/>
                          <a:ea typeface="+mn-ea"/>
                          <a:cs typeface="+mn-cs"/>
                        </a:rPr>
                        <a:t>Hive is suited for data warehouse applications, where relatively </a:t>
                      </a:r>
                      <a:r>
                        <a:rPr lang="en-US" sz="1200" b="1" i="0" kern="1200" dirty="0">
                          <a:solidFill>
                            <a:srgbClr val="FF0000"/>
                          </a:solidFill>
                          <a:effectLst/>
                          <a:latin typeface="+mn-lt"/>
                          <a:ea typeface="+mn-ea"/>
                          <a:cs typeface="+mn-cs"/>
                        </a:rPr>
                        <a:t>static data </a:t>
                      </a:r>
                      <a:r>
                        <a:rPr lang="en-US" sz="1200" b="1" dirty="0">
                          <a:solidFill>
                            <a:srgbClr val="FF0000"/>
                          </a:solidFill>
                          <a:effectLst/>
                        </a:rPr>
                        <a:t>(non real time data) example text file</a:t>
                      </a:r>
                      <a:r>
                        <a:rPr lang="en-US" sz="1200" b="0" baseline="0" dirty="0">
                          <a:effectLst/>
                        </a:rPr>
                        <a:t> </a:t>
                      </a:r>
                      <a:r>
                        <a:rPr lang="en-US" sz="1200" b="0" i="0" kern="1200" dirty="0">
                          <a:solidFill>
                            <a:schemeClr val="tx1"/>
                          </a:solidFill>
                          <a:effectLst/>
                          <a:latin typeface="+mn-lt"/>
                          <a:ea typeface="+mn-ea"/>
                          <a:cs typeface="+mn-cs"/>
                        </a:rPr>
                        <a:t>is analyzed.</a:t>
                      </a:r>
                      <a:endParaRPr lang="en-US" sz="1200" b="0" dirty="0">
                        <a:effectLst/>
                        <a:latin typeface="+mn-lt"/>
                      </a:endParaRPr>
                    </a:p>
                  </a:txBody>
                  <a:tcPr marL="36593" marR="36593" marT="18296" marB="18296" anchor="ctr"/>
                </a:tc>
                <a:tc>
                  <a:txBody>
                    <a:bodyPr/>
                    <a:lstStyle/>
                    <a:p>
                      <a:pPr algn="l" fontAlgn="base"/>
                      <a:r>
                        <a:rPr lang="en-US" sz="1200" b="1" dirty="0">
                          <a:solidFill>
                            <a:srgbClr val="FF0000"/>
                          </a:solidFill>
                          <a:effectLst/>
                        </a:rPr>
                        <a:t>6.</a:t>
                      </a:r>
                      <a:r>
                        <a:rPr lang="en-US" sz="1200" b="1" baseline="0" dirty="0">
                          <a:solidFill>
                            <a:srgbClr val="FF0000"/>
                          </a:solidFill>
                          <a:effectLst/>
                        </a:rPr>
                        <a:t> </a:t>
                      </a:r>
                      <a:r>
                        <a:rPr lang="en-US" sz="1200" b="0" i="0" kern="1200" dirty="0">
                          <a:solidFill>
                            <a:schemeClr val="tx1"/>
                          </a:solidFill>
                          <a:effectLst/>
                          <a:latin typeface="+mn-lt"/>
                          <a:ea typeface="+mn-ea"/>
                          <a:cs typeface="+mn-cs"/>
                        </a:rPr>
                        <a:t>RDBMS is best suited for </a:t>
                      </a:r>
                      <a:r>
                        <a:rPr lang="en-US" sz="1200" b="1" i="0" kern="1200" dirty="0">
                          <a:solidFill>
                            <a:srgbClr val="FF0000"/>
                          </a:solidFill>
                          <a:effectLst/>
                          <a:latin typeface="+mn-lt"/>
                          <a:ea typeface="+mn-ea"/>
                          <a:cs typeface="+mn-cs"/>
                        </a:rPr>
                        <a:t>dynamic data analysis </a:t>
                      </a:r>
                      <a:r>
                        <a:rPr lang="en-US" sz="1200" b="1" dirty="0">
                          <a:solidFill>
                            <a:srgbClr val="FF0000"/>
                          </a:solidFill>
                          <a:effectLst/>
                        </a:rPr>
                        <a:t>(real time data) example data from the sensors and web feeds.</a:t>
                      </a:r>
                      <a:endParaRPr lang="en-US" sz="1200" b="0" dirty="0">
                        <a:effectLst/>
                        <a:latin typeface="+mn-lt"/>
                      </a:endParaRPr>
                    </a:p>
                  </a:txBody>
                  <a:tcPr marL="36593" marR="36593" marT="18296" marB="18296" anchor="ctr"/>
                </a:tc>
                <a:extLst>
                  <a:ext uri="{0D108BD9-81ED-4DB2-BD59-A6C34878D82A}">
                    <a16:rowId xmlns="" xmlns:a16="http://schemas.microsoft.com/office/drawing/2014/main" val="10006"/>
                  </a:ext>
                </a:extLst>
              </a:tr>
              <a:tr h="513447">
                <a:tc>
                  <a:txBody>
                    <a:bodyPr/>
                    <a:lstStyle/>
                    <a:p>
                      <a:pPr algn="l" fontAlgn="base"/>
                      <a:r>
                        <a:rPr lang="en-US" sz="1200" b="1" dirty="0">
                          <a:solidFill>
                            <a:srgbClr val="FF0000"/>
                          </a:solidFill>
                          <a:effectLst/>
                        </a:rPr>
                        <a:t>7. </a:t>
                      </a:r>
                      <a:r>
                        <a:rPr lang="en-US" sz="1200" b="0" i="0" kern="1200" dirty="0">
                          <a:solidFill>
                            <a:schemeClr val="tx1"/>
                          </a:solidFill>
                          <a:effectLst/>
                          <a:latin typeface="+mn-lt"/>
                          <a:ea typeface="+mn-ea"/>
                          <a:cs typeface="+mn-cs"/>
                        </a:rPr>
                        <a:t>Hive is very easily </a:t>
                      </a:r>
                      <a:r>
                        <a:rPr lang="en-US" sz="1200" b="1" i="0" kern="1200" dirty="0">
                          <a:solidFill>
                            <a:srgbClr val="FF0000"/>
                          </a:solidFill>
                          <a:effectLst/>
                          <a:latin typeface="+mn-lt"/>
                          <a:ea typeface="+mn-ea"/>
                          <a:cs typeface="+mn-cs"/>
                        </a:rPr>
                        <a:t>scalable at low cost.</a:t>
                      </a:r>
                      <a:endParaRPr lang="en-US" sz="1200" b="1" dirty="0">
                        <a:solidFill>
                          <a:srgbClr val="FF0000"/>
                        </a:solidFill>
                        <a:effectLst/>
                        <a:latin typeface="+mn-lt"/>
                      </a:endParaRPr>
                    </a:p>
                  </a:txBody>
                  <a:tcPr marL="36593" marR="36593" marT="18296" marB="18296" anchor="ctr"/>
                </a:tc>
                <a:tc>
                  <a:txBody>
                    <a:bodyPr/>
                    <a:lstStyle/>
                    <a:p>
                      <a:pPr fontAlgn="base"/>
                      <a:r>
                        <a:rPr lang="en-US" sz="1200" b="1" dirty="0">
                          <a:solidFill>
                            <a:srgbClr val="FF0000"/>
                          </a:solidFill>
                          <a:effectLst/>
                        </a:rPr>
                        <a:t>7.</a:t>
                      </a:r>
                      <a:r>
                        <a:rPr lang="en-US" sz="1200" b="0" dirty="0">
                          <a:effectLst/>
                        </a:rPr>
                        <a:t> </a:t>
                      </a:r>
                      <a:r>
                        <a:rPr lang="en-US" sz="1200" b="0" i="0" kern="1200" dirty="0">
                          <a:solidFill>
                            <a:schemeClr val="tx1"/>
                          </a:solidFill>
                          <a:effectLst/>
                          <a:latin typeface="+mn-lt"/>
                          <a:ea typeface="+mn-ea"/>
                          <a:cs typeface="+mn-cs"/>
                        </a:rPr>
                        <a:t>RDBMS is not that much scalable as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it </a:t>
                      </a:r>
                      <a:r>
                        <a:rPr lang="en-US" sz="1200" b="1" i="0" kern="1200" dirty="0">
                          <a:solidFill>
                            <a:srgbClr val="FF0000"/>
                          </a:solidFill>
                          <a:effectLst/>
                          <a:latin typeface="+mn-lt"/>
                          <a:ea typeface="+mn-ea"/>
                          <a:cs typeface="+mn-cs"/>
                        </a:rPr>
                        <a:t>is a</a:t>
                      </a:r>
                      <a:r>
                        <a:rPr lang="en-US" sz="1200" b="1" i="0" kern="1200" baseline="0" dirty="0">
                          <a:solidFill>
                            <a:srgbClr val="FF0000"/>
                          </a:solidFill>
                          <a:effectLst/>
                          <a:latin typeface="+mn-lt"/>
                          <a:ea typeface="+mn-ea"/>
                          <a:cs typeface="+mn-cs"/>
                        </a:rPr>
                        <a:t> </a:t>
                      </a:r>
                      <a:r>
                        <a:rPr lang="en-US" sz="1200" b="1" i="0" kern="1200" dirty="0">
                          <a:solidFill>
                            <a:srgbClr val="FF0000"/>
                          </a:solidFill>
                          <a:effectLst/>
                          <a:latin typeface="+mn-lt"/>
                          <a:ea typeface="+mn-ea"/>
                          <a:cs typeface="+mn-cs"/>
                        </a:rPr>
                        <a:t>costly scale up</a:t>
                      </a:r>
                      <a:r>
                        <a:rPr lang="en-US" sz="1200" b="0" i="0" kern="1200" dirty="0">
                          <a:solidFill>
                            <a:schemeClr val="tx1"/>
                          </a:solidFill>
                          <a:effectLst/>
                          <a:latin typeface="+mn-lt"/>
                          <a:ea typeface="+mn-ea"/>
                          <a:cs typeface="+mn-cs"/>
                        </a:rPr>
                        <a:t>.</a:t>
                      </a:r>
                      <a:endParaRPr lang="en-US" sz="1200" b="0" dirty="0">
                        <a:effectLst/>
                      </a:endParaRPr>
                    </a:p>
                  </a:txBody>
                  <a:tcPr marL="36593" marR="36593" marT="18296" marB="18296" anchor="ctr"/>
                </a:tc>
                <a:extLst>
                  <a:ext uri="{0D108BD9-81ED-4DB2-BD59-A6C34878D82A}">
                    <a16:rowId xmlns="" xmlns:a16="http://schemas.microsoft.com/office/drawing/2014/main" val="10007"/>
                  </a:ext>
                </a:extLst>
              </a:tr>
              <a:tr h="513447">
                <a:tc>
                  <a:txBody>
                    <a:bodyPr/>
                    <a:lstStyle/>
                    <a:p>
                      <a:pPr fontAlgn="base"/>
                      <a:r>
                        <a:rPr lang="en-US" sz="1200" b="1" dirty="0">
                          <a:solidFill>
                            <a:srgbClr val="FF0000"/>
                          </a:solidFill>
                          <a:effectLst/>
                        </a:rPr>
                        <a:t>8. </a:t>
                      </a:r>
                      <a:r>
                        <a:rPr lang="en-US" sz="1200" b="0" dirty="0">
                          <a:effectLst/>
                        </a:rPr>
                        <a:t>Distributed processing is done in Hive </a:t>
                      </a:r>
                      <a:r>
                        <a:rPr lang="en-US" sz="1200" b="1" dirty="0">
                          <a:solidFill>
                            <a:srgbClr val="FF0000"/>
                          </a:solidFill>
                          <a:effectLst/>
                        </a:rPr>
                        <a:t>via Map</a:t>
                      </a:r>
                      <a:r>
                        <a:rPr lang="en-US" sz="1200" b="1" baseline="0" dirty="0">
                          <a:solidFill>
                            <a:srgbClr val="FF0000"/>
                          </a:solidFill>
                          <a:effectLst/>
                        </a:rPr>
                        <a:t> R</a:t>
                      </a:r>
                      <a:r>
                        <a:rPr lang="en-US" sz="1200" b="1" dirty="0">
                          <a:solidFill>
                            <a:srgbClr val="FF0000"/>
                          </a:solidFill>
                          <a:effectLst/>
                        </a:rPr>
                        <a:t>educe</a:t>
                      </a:r>
                      <a:r>
                        <a:rPr lang="en-US" sz="1200" b="0" dirty="0">
                          <a:effectLst/>
                        </a:rPr>
                        <a:t>.</a:t>
                      </a:r>
                      <a:endParaRPr lang="en-US" sz="1200" b="0" dirty="0">
                        <a:effectLst/>
                        <a:latin typeface="+mn-lt"/>
                      </a:endParaRPr>
                    </a:p>
                  </a:txBody>
                  <a:tcPr marL="36593" marR="36593" marT="18296" marB="18296" anchor="ctr"/>
                </a:tc>
                <a:tc>
                  <a:txBody>
                    <a:bodyPr/>
                    <a:lstStyle/>
                    <a:p>
                      <a:pPr fontAlgn="base"/>
                      <a:r>
                        <a:rPr lang="en-US" sz="1200" b="1" dirty="0">
                          <a:solidFill>
                            <a:srgbClr val="FF0000"/>
                          </a:solidFill>
                          <a:effectLst/>
                        </a:rPr>
                        <a:t>8.</a:t>
                      </a:r>
                      <a:r>
                        <a:rPr lang="en-US" sz="1200" b="1" baseline="0" dirty="0">
                          <a:solidFill>
                            <a:srgbClr val="FF0000"/>
                          </a:solidFill>
                          <a:effectLst/>
                        </a:rPr>
                        <a:t> </a:t>
                      </a:r>
                      <a:r>
                        <a:rPr lang="en-US" sz="1200" b="0" dirty="0">
                          <a:effectLst/>
                        </a:rPr>
                        <a:t>Distributed processing</a:t>
                      </a:r>
                      <a:r>
                        <a:rPr lang="en-US" sz="1200" b="1" i="0" dirty="0">
                          <a:solidFill>
                            <a:srgbClr val="FF0000"/>
                          </a:solidFill>
                          <a:effectLst/>
                        </a:rPr>
                        <a:t> varies by Vendor </a:t>
                      </a:r>
                      <a:r>
                        <a:rPr lang="en-US" sz="1200" b="0" dirty="0">
                          <a:effectLst/>
                        </a:rPr>
                        <a:t>(company or person).</a:t>
                      </a:r>
                      <a:endParaRPr lang="en-US" sz="1200" b="0" dirty="0">
                        <a:effectLst/>
                        <a:latin typeface="+mn-lt"/>
                      </a:endParaRPr>
                    </a:p>
                  </a:txBody>
                  <a:tcPr marL="36593" marR="36593" marT="18296" marB="18296" anchor="ct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30582158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v/s Pig</a:t>
            </a:r>
            <a:endParaRPr lang="en-US" dirty="0"/>
          </a:p>
        </p:txBody>
      </p:sp>
      <p:pic>
        <p:nvPicPr>
          <p:cNvPr id="4" name="Picture 3" descr="Screen Shot 2015-02-16 at 9.16.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2862" y="244158"/>
            <a:ext cx="1515192" cy="1371863"/>
          </a:xfrm>
          <a:prstGeom prst="rect">
            <a:avLst/>
          </a:prstGeo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304164" y="0"/>
            <a:ext cx="2291013" cy="1877739"/>
          </a:xfrm>
          <a:prstGeom prst="rect">
            <a:avLst/>
          </a:prstGeom>
        </p:spPr>
      </p:pic>
      <p:sp>
        <p:nvSpPr>
          <p:cNvPr id="7" name="TextBox 6"/>
          <p:cNvSpPr txBox="1"/>
          <p:nvPr/>
        </p:nvSpPr>
        <p:spPr>
          <a:xfrm>
            <a:off x="814611" y="1885412"/>
            <a:ext cx="8058616" cy="923330"/>
          </a:xfrm>
          <a:prstGeom prst="rect">
            <a:avLst/>
          </a:prstGeom>
          <a:noFill/>
        </p:spPr>
        <p:txBody>
          <a:bodyPr wrap="none" rtlCol="0">
            <a:spAutoFit/>
          </a:bodyPr>
          <a:lstStyle/>
          <a:p>
            <a:r>
              <a:rPr lang="en-US" dirty="0" smtClean="0"/>
              <a:t>Similarities:</a:t>
            </a:r>
          </a:p>
          <a:p>
            <a:pPr marL="742950" lvl="1" indent="-285750">
              <a:buFont typeface="Wingdings" charset="2"/>
              <a:buChar char="Ø"/>
            </a:pPr>
            <a:r>
              <a:rPr lang="en-US" dirty="0" smtClean="0"/>
              <a:t>Both High level Languages which work on top of map reduce framework</a:t>
            </a:r>
          </a:p>
          <a:p>
            <a:pPr marL="742950" lvl="1" indent="-285750">
              <a:buFont typeface="Wingdings" charset="2"/>
              <a:buChar char="Ø"/>
            </a:pPr>
            <a:r>
              <a:rPr lang="en-US" dirty="0" smtClean="0"/>
              <a:t>Can coexist since both use the under lying HDFS and map reduce</a:t>
            </a:r>
            <a:endParaRPr lang="en-US" dirty="0"/>
          </a:p>
        </p:txBody>
      </p:sp>
      <p:sp>
        <p:nvSpPr>
          <p:cNvPr id="9" name="TextBox 8"/>
          <p:cNvSpPr txBox="1"/>
          <p:nvPr/>
        </p:nvSpPr>
        <p:spPr>
          <a:xfrm>
            <a:off x="814611" y="3146852"/>
            <a:ext cx="5942652" cy="1200329"/>
          </a:xfrm>
          <a:prstGeom prst="rect">
            <a:avLst/>
          </a:prstGeom>
          <a:noFill/>
        </p:spPr>
        <p:txBody>
          <a:bodyPr wrap="none" rtlCol="0">
            <a:spAutoFit/>
          </a:bodyPr>
          <a:lstStyle/>
          <a:p>
            <a:r>
              <a:rPr lang="en-US" dirty="0" smtClean="0"/>
              <a:t>Differences:</a:t>
            </a:r>
          </a:p>
          <a:p>
            <a:pPr marL="285750" indent="-285750">
              <a:buFont typeface="Wingdings" charset="2"/>
              <a:buChar char="u"/>
            </a:pPr>
            <a:r>
              <a:rPr lang="en-US" b="1" dirty="0" smtClean="0"/>
              <a:t>Language</a:t>
            </a:r>
          </a:p>
          <a:p>
            <a:pPr marL="742950" lvl="1" indent="-285750">
              <a:buFont typeface="Wingdings" charset="2"/>
              <a:buChar char="Ø"/>
            </a:pPr>
            <a:r>
              <a:rPr lang="en-US" dirty="0"/>
              <a:t>	</a:t>
            </a:r>
            <a:r>
              <a:rPr lang="en-US" dirty="0" smtClean="0"/>
              <a:t>Pig is a procedural ; (A = load ‘</a:t>
            </a:r>
            <a:r>
              <a:rPr lang="en-US" dirty="0" err="1" smtClean="0"/>
              <a:t>mydata</a:t>
            </a:r>
            <a:r>
              <a:rPr lang="en-US" dirty="0" smtClean="0"/>
              <a:t>’; dump A)</a:t>
            </a:r>
          </a:p>
          <a:p>
            <a:pPr marL="742950" lvl="1" indent="-285750">
              <a:buFont typeface="Wingdings" charset="2"/>
              <a:buChar char="Ø"/>
            </a:pPr>
            <a:r>
              <a:rPr lang="en-US" dirty="0" smtClean="0"/>
              <a:t>   Hive is Declarative (select * from A)</a:t>
            </a:r>
          </a:p>
        </p:txBody>
      </p:sp>
      <p:sp>
        <p:nvSpPr>
          <p:cNvPr id="10" name="TextBox 9"/>
          <p:cNvSpPr txBox="1"/>
          <p:nvPr/>
        </p:nvSpPr>
        <p:spPr>
          <a:xfrm>
            <a:off x="814611" y="4634097"/>
            <a:ext cx="7840608" cy="1200329"/>
          </a:xfrm>
          <a:prstGeom prst="rect">
            <a:avLst/>
          </a:prstGeom>
          <a:noFill/>
        </p:spPr>
        <p:txBody>
          <a:bodyPr wrap="none" rtlCol="0">
            <a:spAutoFit/>
          </a:bodyPr>
          <a:lstStyle/>
          <a:p>
            <a:pPr marL="285750" indent="-285750">
              <a:buFont typeface="Wingdings" charset="2"/>
              <a:buChar char="u"/>
            </a:pPr>
            <a:r>
              <a:rPr lang="en-US" b="1" dirty="0" smtClean="0"/>
              <a:t>Work Type</a:t>
            </a:r>
          </a:p>
          <a:p>
            <a:pPr marL="742950" lvl="1" indent="-285750">
              <a:buFont typeface="Wingdings" charset="2"/>
              <a:buChar char="Ø"/>
            </a:pPr>
            <a:r>
              <a:rPr lang="en-US" dirty="0" smtClean="0"/>
              <a:t>Pig more suited for </a:t>
            </a:r>
            <a:r>
              <a:rPr lang="en-US" dirty="0" err="1" smtClean="0"/>
              <a:t>adhoc</a:t>
            </a:r>
            <a:r>
              <a:rPr lang="en-US" dirty="0" smtClean="0"/>
              <a:t> analysis (on demand analysis of click stream</a:t>
            </a:r>
          </a:p>
          <a:p>
            <a:pPr lvl="1"/>
            <a:r>
              <a:rPr lang="en-US" dirty="0" smtClean="0"/>
              <a:t> search logs)</a:t>
            </a:r>
          </a:p>
          <a:p>
            <a:pPr marL="742950" lvl="1" indent="-285750">
              <a:buFont typeface="Wingdings" charset="2"/>
              <a:buChar char="Ø"/>
            </a:pPr>
            <a:r>
              <a:rPr lang="en-US" dirty="0" smtClean="0"/>
              <a:t>Hive a reporting tool (e.g. weekly BI reporting)</a:t>
            </a:r>
            <a:endParaRPr lang="en-US" dirty="0"/>
          </a:p>
        </p:txBody>
      </p:sp>
    </p:spTree>
    <p:extLst>
      <p:ext uri="{BB962C8B-B14F-4D97-AF65-F5344CB8AC3E}">
        <p14:creationId xmlns:p14="http://schemas.microsoft.com/office/powerpoint/2010/main" val="198274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v/s Pig</a:t>
            </a:r>
            <a:endParaRPr lang="en-US" dirty="0"/>
          </a:p>
        </p:txBody>
      </p:sp>
      <p:pic>
        <p:nvPicPr>
          <p:cNvPr id="4" name="Picture 3" descr="Screen Shot 2015-02-16 at 9.16.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2862" y="244158"/>
            <a:ext cx="1515192" cy="1371863"/>
          </a:xfrm>
          <a:prstGeom prst="rect">
            <a:avLst/>
          </a:prstGeo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304164" y="0"/>
            <a:ext cx="2291013" cy="1877739"/>
          </a:xfrm>
          <a:prstGeom prst="rect">
            <a:avLst/>
          </a:prstGeom>
        </p:spPr>
      </p:pic>
      <p:sp>
        <p:nvSpPr>
          <p:cNvPr id="9" name="TextBox 8"/>
          <p:cNvSpPr txBox="1"/>
          <p:nvPr/>
        </p:nvSpPr>
        <p:spPr>
          <a:xfrm>
            <a:off x="900113" y="2325461"/>
            <a:ext cx="7212231" cy="1200329"/>
          </a:xfrm>
          <a:prstGeom prst="rect">
            <a:avLst/>
          </a:prstGeom>
          <a:noFill/>
        </p:spPr>
        <p:txBody>
          <a:bodyPr wrap="none" rtlCol="0">
            <a:spAutoFit/>
          </a:bodyPr>
          <a:lstStyle/>
          <a:p>
            <a:pPr marL="285750" indent="-285750">
              <a:buFont typeface="Wingdings" charset="2"/>
              <a:buChar char="u"/>
            </a:pPr>
            <a:r>
              <a:rPr lang="en-US" b="1" dirty="0" smtClean="0"/>
              <a:t>Users</a:t>
            </a:r>
          </a:p>
          <a:p>
            <a:pPr marL="742950" lvl="1" indent="-285750">
              <a:buFont typeface="Wingdings" charset="2"/>
              <a:buChar char="Ø"/>
            </a:pPr>
            <a:r>
              <a:rPr lang="en-US" dirty="0"/>
              <a:t>	</a:t>
            </a:r>
            <a:r>
              <a:rPr lang="en-US" dirty="0" smtClean="0"/>
              <a:t>Pig – Researchers, Programmers (build complex data pipelines,</a:t>
            </a:r>
          </a:p>
          <a:p>
            <a:pPr lvl="1"/>
            <a:r>
              <a:rPr lang="en-US" dirty="0"/>
              <a:t>	</a:t>
            </a:r>
            <a:r>
              <a:rPr lang="en-US" dirty="0" smtClean="0"/>
              <a:t> machine learning)</a:t>
            </a:r>
          </a:p>
          <a:p>
            <a:pPr marL="742950" lvl="1" indent="-285750">
              <a:buFont typeface="Wingdings" charset="2"/>
              <a:buChar char="Ø"/>
            </a:pPr>
            <a:r>
              <a:rPr lang="en-US" dirty="0" smtClean="0"/>
              <a:t>   Hive – Business Analysts</a:t>
            </a:r>
          </a:p>
        </p:txBody>
      </p:sp>
      <p:sp>
        <p:nvSpPr>
          <p:cNvPr id="10" name="TextBox 9"/>
          <p:cNvSpPr txBox="1"/>
          <p:nvPr/>
        </p:nvSpPr>
        <p:spPr>
          <a:xfrm>
            <a:off x="900113" y="3525790"/>
            <a:ext cx="7814960" cy="923330"/>
          </a:xfrm>
          <a:prstGeom prst="rect">
            <a:avLst/>
          </a:prstGeom>
          <a:noFill/>
        </p:spPr>
        <p:txBody>
          <a:bodyPr wrap="none" rtlCol="0">
            <a:spAutoFit/>
          </a:bodyPr>
          <a:lstStyle/>
          <a:p>
            <a:pPr marL="285750" indent="-285750">
              <a:buFont typeface="Wingdings" charset="2"/>
              <a:buChar char="u"/>
            </a:pPr>
            <a:r>
              <a:rPr lang="en-US" b="1" dirty="0" smtClean="0"/>
              <a:t>Integration</a:t>
            </a:r>
          </a:p>
          <a:p>
            <a:pPr marL="742950" lvl="1" indent="-285750">
              <a:buFont typeface="Wingdings" charset="2"/>
              <a:buChar char="Ø"/>
            </a:pPr>
            <a:r>
              <a:rPr lang="en-US" dirty="0" smtClean="0"/>
              <a:t>Pig - </a:t>
            </a:r>
            <a:r>
              <a:rPr lang="en-US" dirty="0" err="1"/>
              <a:t>D</a:t>
            </a:r>
            <a:r>
              <a:rPr lang="en-US" dirty="0" err="1" smtClean="0"/>
              <a:t>oesn</a:t>
            </a:r>
            <a:r>
              <a:rPr lang="fr-FR" dirty="0" smtClean="0"/>
              <a:t>’</a:t>
            </a:r>
            <a:r>
              <a:rPr lang="en-US" dirty="0" smtClean="0"/>
              <a:t>t have a thrift server(</a:t>
            </a:r>
            <a:r>
              <a:rPr lang="en-US" dirty="0" err="1" smtClean="0"/>
              <a:t>i.e</a:t>
            </a:r>
            <a:r>
              <a:rPr lang="en-US" dirty="0" smtClean="0"/>
              <a:t> no/limited cross language support)</a:t>
            </a:r>
          </a:p>
          <a:p>
            <a:pPr marL="742950" lvl="1" indent="-285750">
              <a:buFont typeface="Wingdings" charset="2"/>
              <a:buChar char="Ø"/>
            </a:pPr>
            <a:r>
              <a:rPr lang="en-US" dirty="0" smtClean="0"/>
              <a:t>Hive -  Thrift server</a:t>
            </a:r>
            <a:endParaRPr lang="en-US" dirty="0"/>
          </a:p>
        </p:txBody>
      </p:sp>
      <p:sp>
        <p:nvSpPr>
          <p:cNvPr id="8" name="TextBox 7"/>
          <p:cNvSpPr txBox="1"/>
          <p:nvPr/>
        </p:nvSpPr>
        <p:spPr>
          <a:xfrm>
            <a:off x="900113" y="5003318"/>
            <a:ext cx="8186857" cy="923330"/>
          </a:xfrm>
          <a:prstGeom prst="rect">
            <a:avLst/>
          </a:prstGeom>
          <a:noFill/>
        </p:spPr>
        <p:txBody>
          <a:bodyPr wrap="none" rtlCol="0">
            <a:spAutoFit/>
          </a:bodyPr>
          <a:lstStyle/>
          <a:p>
            <a:pPr marL="285750" indent="-285750">
              <a:buFont typeface="Wingdings" charset="2"/>
              <a:buChar char="u"/>
            </a:pPr>
            <a:r>
              <a:rPr lang="en-US" b="1" dirty="0" smtClean="0"/>
              <a:t>User’s need</a:t>
            </a:r>
          </a:p>
          <a:p>
            <a:pPr marL="742950" lvl="1" indent="-285750">
              <a:buFont typeface="Wingdings" charset="2"/>
              <a:buChar char="Ø"/>
            </a:pPr>
            <a:r>
              <a:rPr lang="en-US" dirty="0" smtClean="0"/>
              <a:t>Pig – Better </a:t>
            </a:r>
            <a:r>
              <a:rPr lang="en-US" dirty="0" err="1" smtClean="0"/>
              <a:t>dev</a:t>
            </a:r>
            <a:r>
              <a:rPr lang="en-US" dirty="0" smtClean="0"/>
              <a:t> environments, debuggers expected</a:t>
            </a:r>
          </a:p>
          <a:p>
            <a:pPr marL="742950" lvl="1" indent="-285750">
              <a:buFont typeface="Wingdings" charset="2"/>
              <a:buChar char="Ø"/>
            </a:pPr>
            <a:r>
              <a:rPr lang="en-US" dirty="0" smtClean="0"/>
              <a:t>Hive -  Better integration with technologies expected(</a:t>
            </a:r>
            <a:r>
              <a:rPr lang="en-US" dirty="0" err="1" smtClean="0"/>
              <a:t>e.g</a:t>
            </a:r>
            <a:r>
              <a:rPr lang="en-US" dirty="0" smtClean="0"/>
              <a:t> JDBC, ODBC)</a:t>
            </a:r>
            <a:endParaRPr lang="en-US" dirty="0"/>
          </a:p>
        </p:txBody>
      </p:sp>
      <p:sp>
        <p:nvSpPr>
          <p:cNvPr id="3" name="TextBox 2"/>
          <p:cNvSpPr txBox="1"/>
          <p:nvPr/>
        </p:nvSpPr>
        <p:spPr>
          <a:xfrm>
            <a:off x="1104459" y="1859334"/>
            <a:ext cx="1359792" cy="646331"/>
          </a:xfrm>
          <a:prstGeom prst="rect">
            <a:avLst/>
          </a:prstGeom>
          <a:noFill/>
        </p:spPr>
        <p:txBody>
          <a:bodyPr wrap="none" rtlCol="0">
            <a:spAutoFit/>
          </a:bodyPr>
          <a:lstStyle/>
          <a:p>
            <a:r>
              <a:rPr lang="en-US" dirty="0"/>
              <a:t>Differences:</a:t>
            </a:r>
          </a:p>
          <a:p>
            <a:endParaRPr lang="en-US" dirty="0"/>
          </a:p>
        </p:txBody>
      </p:sp>
    </p:spTree>
    <p:extLst>
      <p:ext uri="{BB962C8B-B14F-4D97-AF65-F5344CB8AC3E}">
        <p14:creationId xmlns:p14="http://schemas.microsoft.com/office/powerpoint/2010/main" val="170114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HBase: Overview </a:t>
            </a:r>
            <a:endParaRPr lang="en-US" dirty="0"/>
          </a:p>
        </p:txBody>
      </p:sp>
      <p:sp>
        <p:nvSpPr>
          <p:cNvPr id="3" name="Content Placeholder 2"/>
          <p:cNvSpPr>
            <a:spLocks noGrp="1"/>
          </p:cNvSpPr>
          <p:nvPr>
            <p:ph idx="1"/>
          </p:nvPr>
        </p:nvSpPr>
        <p:spPr>
          <a:xfrm>
            <a:off x="691444" y="1862667"/>
            <a:ext cx="7554031" cy="4202854"/>
          </a:xfrm>
        </p:spPr>
        <p:txBody>
          <a:bodyPr>
            <a:normAutofit/>
          </a:bodyPr>
          <a:lstStyle/>
          <a:p>
            <a:r>
              <a:rPr lang="en-US" b="1" dirty="0">
                <a:latin typeface="Arial" charset="0"/>
                <a:ea typeface="宋体" charset="0"/>
              </a:rPr>
              <a:t>HBase is a distributed column-oriented </a:t>
            </a:r>
            <a:r>
              <a:rPr lang="en-US" b="1" dirty="0" smtClean="0">
                <a:latin typeface="Arial" charset="0"/>
                <a:ea typeface="宋体" charset="0"/>
              </a:rPr>
              <a:t>data store built </a:t>
            </a:r>
            <a:r>
              <a:rPr lang="en-US" b="1" dirty="0">
                <a:latin typeface="Arial" charset="0"/>
                <a:ea typeface="宋体" charset="0"/>
              </a:rPr>
              <a:t>on top of </a:t>
            </a:r>
            <a:r>
              <a:rPr lang="en-US" b="1" dirty="0" smtClean="0">
                <a:latin typeface="Arial" charset="0"/>
                <a:ea typeface="宋体" charset="0"/>
              </a:rPr>
              <a:t>HDFS</a:t>
            </a:r>
          </a:p>
          <a:p>
            <a:endParaRPr lang="en-US" dirty="0">
              <a:latin typeface="Arial" charset="0"/>
              <a:ea typeface="宋体" charset="0"/>
            </a:endParaRPr>
          </a:p>
          <a:p>
            <a:r>
              <a:rPr lang="en-US" altLang="zh-CN" b="1" dirty="0"/>
              <a:t>HBase is an Apache open source project whose goal is to provide storage for the Hadoop Distributed Computing </a:t>
            </a:r>
            <a:endParaRPr lang="en-US" altLang="zh-CN" b="1" dirty="0" smtClean="0"/>
          </a:p>
          <a:p>
            <a:endParaRPr lang="en-US" altLang="zh-CN" dirty="0" smtClean="0"/>
          </a:p>
          <a:p>
            <a:r>
              <a:rPr lang="en-US" altLang="zh-CN" b="1" dirty="0" smtClean="0"/>
              <a:t>Data </a:t>
            </a:r>
            <a:r>
              <a:rPr lang="en-US" altLang="zh-CN" b="1" dirty="0"/>
              <a:t>is logically organized into tables, rows and columns</a:t>
            </a:r>
            <a:endParaRPr lang="en-US" b="1" dirty="0"/>
          </a:p>
        </p:txBody>
      </p:sp>
      <p:sp>
        <p:nvSpPr>
          <p:cNvPr id="4" name="Slide Number Placeholder 3"/>
          <p:cNvSpPr>
            <a:spLocks noGrp="1"/>
          </p:cNvSpPr>
          <p:nvPr>
            <p:ph type="sldNum" sz="quarter" idx="12"/>
          </p:nvPr>
        </p:nvSpPr>
        <p:spPr/>
        <p:txBody>
          <a:bodyPr/>
          <a:lstStyle/>
          <a:p>
            <a:fld id="{EBFB1032-EA64-7144-B003-9BCC9D94B503}" type="slidenum">
              <a:rPr lang="en-US" smtClean="0"/>
              <a:pPr/>
              <a:t>43</a:t>
            </a:fld>
            <a:endParaRPr lang="en-US" dirty="0"/>
          </a:p>
        </p:txBody>
      </p:sp>
    </p:spTree>
    <p:extLst>
      <p:ext uri="{BB962C8B-B14F-4D97-AF65-F5344CB8AC3E}">
        <p14:creationId xmlns:p14="http://schemas.microsoft.com/office/powerpoint/2010/main" val="2798768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heckerboard(across)">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checkerboard(across)">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HBase vs. HDFS</a:t>
            </a:r>
            <a:endParaRPr lang="en-US" dirty="0"/>
          </a:p>
        </p:txBody>
      </p:sp>
      <p:sp>
        <p:nvSpPr>
          <p:cNvPr id="3" name="Content Placeholder 2"/>
          <p:cNvSpPr>
            <a:spLocks noGrp="1"/>
          </p:cNvSpPr>
          <p:nvPr>
            <p:ph idx="1"/>
          </p:nvPr>
        </p:nvSpPr>
        <p:spPr>
          <a:xfrm>
            <a:off x="518350" y="1891862"/>
            <a:ext cx="8034408" cy="4173659"/>
          </a:xfrm>
        </p:spPr>
        <p:txBody>
          <a:bodyPr>
            <a:normAutofit/>
          </a:bodyPr>
          <a:lstStyle/>
          <a:p>
            <a:r>
              <a:rPr lang="en-US" dirty="0" smtClean="0"/>
              <a:t>Both are distributed systems that scale to thousands of nodes</a:t>
            </a:r>
          </a:p>
          <a:p>
            <a:r>
              <a:rPr lang="en-US" b="1" i="1" u="sng" dirty="0" smtClean="0">
                <a:solidFill>
                  <a:srgbClr val="800000"/>
                </a:solidFill>
              </a:rPr>
              <a:t>HDFS</a:t>
            </a:r>
            <a:r>
              <a:rPr lang="en-US" dirty="0" smtClean="0">
                <a:solidFill>
                  <a:srgbClr val="800000"/>
                </a:solidFill>
              </a:rPr>
              <a:t> </a:t>
            </a:r>
            <a:r>
              <a:rPr lang="en-US" dirty="0" smtClean="0"/>
              <a:t>is good for batch processing (scans over big files):</a:t>
            </a:r>
          </a:p>
          <a:p>
            <a:pPr lvl="1"/>
            <a:r>
              <a:rPr lang="en-US" dirty="0" smtClean="0"/>
              <a:t>Not good for record lookup</a:t>
            </a:r>
          </a:p>
          <a:p>
            <a:pPr lvl="1"/>
            <a:r>
              <a:rPr lang="en-US" dirty="0" smtClean="0"/>
              <a:t>Not good for incremental addition of small batches</a:t>
            </a:r>
          </a:p>
          <a:p>
            <a:pPr lvl="1"/>
            <a:r>
              <a:rPr lang="en-US" dirty="0" smtClean="0"/>
              <a:t>Not good for updates </a:t>
            </a:r>
          </a:p>
          <a:p>
            <a:r>
              <a:rPr lang="en-US" b="1" i="1" u="sng" dirty="0" err="1">
                <a:solidFill>
                  <a:srgbClr val="800000"/>
                </a:solidFill>
              </a:rPr>
              <a:t>HBase</a:t>
            </a:r>
            <a:r>
              <a:rPr lang="en-US" dirty="0"/>
              <a:t> is </a:t>
            </a:r>
            <a:r>
              <a:rPr lang="en-US" dirty="0" smtClean="0"/>
              <a:t>designed for more tuple-level processing:</a:t>
            </a:r>
            <a:endParaRPr lang="en-US" dirty="0"/>
          </a:p>
          <a:p>
            <a:pPr lvl="1"/>
            <a:r>
              <a:rPr lang="en-US" dirty="0" smtClean="0"/>
              <a:t>Faster </a:t>
            </a:r>
            <a:r>
              <a:rPr lang="en-US" dirty="0"/>
              <a:t>record lookup</a:t>
            </a:r>
          </a:p>
          <a:p>
            <a:pPr lvl="1"/>
            <a:r>
              <a:rPr lang="en-US" dirty="0"/>
              <a:t>Support for record-level insertion</a:t>
            </a:r>
          </a:p>
          <a:p>
            <a:pPr lvl="1"/>
            <a:r>
              <a:rPr lang="en-US" dirty="0"/>
              <a:t>Support for </a:t>
            </a:r>
            <a:r>
              <a:rPr lang="en-US" dirty="0" smtClean="0"/>
              <a:t>updates (via new versions)</a:t>
            </a:r>
            <a:endParaRPr lang="en-US" dirty="0"/>
          </a:p>
        </p:txBody>
      </p:sp>
      <p:sp>
        <p:nvSpPr>
          <p:cNvPr id="4" name="Slide Number Placeholder 3"/>
          <p:cNvSpPr>
            <a:spLocks noGrp="1"/>
          </p:cNvSpPr>
          <p:nvPr>
            <p:ph type="sldNum" sz="quarter" idx="12"/>
          </p:nvPr>
        </p:nvSpPr>
        <p:spPr/>
        <p:txBody>
          <a:bodyPr/>
          <a:lstStyle/>
          <a:p>
            <a:fld id="{EBFB1032-EA64-7144-B003-9BCC9D94B503}" type="slidenum">
              <a:rPr lang="en-US" smtClean="0"/>
              <a:t>44</a:t>
            </a:fld>
            <a:endParaRPr lang="en-US" dirty="0"/>
          </a:p>
        </p:txBody>
      </p:sp>
    </p:spTree>
    <p:extLst>
      <p:ext uri="{BB962C8B-B14F-4D97-AF65-F5344CB8AC3E}">
        <p14:creationId xmlns:p14="http://schemas.microsoft.com/office/powerpoint/2010/main" val="370014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heckerboard(across)">
                                      <p:cBhvr>
                                        <p:cTn id="21" dur="500"/>
                                        <p:tgtEl>
                                          <p:spTgt spid="3">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heckerboard(across)">
                                      <p:cBhvr>
                                        <p:cTn id="24" dur="500"/>
                                        <p:tgtEl>
                                          <p:spTgt spid="3">
                                            <p:txEl>
                                              <p:pRg st="5" end="5"/>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heckerboard(across)">
                                      <p:cBhvr>
                                        <p:cTn id="27" dur="500"/>
                                        <p:tgtEl>
                                          <p:spTgt spid="3">
                                            <p:txEl>
                                              <p:pRg st="6" end="6"/>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checkerboard(across)">
                                      <p:cBhvr>
                                        <p:cTn id="30" dur="500"/>
                                        <p:tgtEl>
                                          <p:spTgt spid="3">
                                            <p:txEl>
                                              <p:pRg st="7" end="7"/>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checkerboard(across)">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HBase vs. RDBMS</a:t>
            </a:r>
            <a:endParaRPr lang="en-US" dirty="0"/>
          </a:p>
        </p:txBody>
      </p:sp>
      <p:sp>
        <p:nvSpPr>
          <p:cNvPr id="4" name="Slide Number Placeholder 3"/>
          <p:cNvSpPr>
            <a:spLocks noGrp="1"/>
          </p:cNvSpPr>
          <p:nvPr>
            <p:ph type="sldNum" sz="quarter" idx="12"/>
          </p:nvPr>
        </p:nvSpPr>
        <p:spPr/>
        <p:txBody>
          <a:bodyPr/>
          <a:lstStyle/>
          <a:p>
            <a:fld id="{EBFB1032-EA64-7144-B003-9BCC9D94B503}" type="slidenum">
              <a:rPr lang="en-US" smtClean="0"/>
              <a:t>45</a:t>
            </a:fld>
            <a:endParaRPr lang="en-US" dirty="0"/>
          </a:p>
        </p:txBody>
      </p:sp>
      <p:pic>
        <p:nvPicPr>
          <p:cNvPr id="5" name="Picture 4" descr="Screen shot 2013-02-16 at 10.47.0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103" y="1546975"/>
            <a:ext cx="7062321" cy="3966722"/>
          </a:xfrm>
          <a:prstGeom prst="rect">
            <a:avLst/>
          </a:prstGeom>
        </p:spPr>
      </p:pic>
    </p:spTree>
    <p:extLst>
      <p:ext uri="{BB962C8B-B14F-4D97-AF65-F5344CB8AC3E}">
        <p14:creationId xmlns:p14="http://schemas.microsoft.com/office/powerpoint/2010/main" val="17288987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Hbase</a:t>
            </a:r>
            <a:r>
              <a:rPr lang="en-US" dirty="0"/>
              <a:t>?</a:t>
            </a:r>
          </a:p>
        </p:txBody>
      </p:sp>
      <p:sp>
        <p:nvSpPr>
          <p:cNvPr id="3" name="Content Placeholder 2"/>
          <p:cNvSpPr>
            <a:spLocks noGrp="1"/>
          </p:cNvSpPr>
          <p:nvPr>
            <p:ph idx="1"/>
          </p:nvPr>
        </p:nvSpPr>
        <p:spPr/>
        <p:txBody>
          <a:bodyPr>
            <a:normAutofit/>
          </a:bodyPr>
          <a:lstStyle/>
          <a:p>
            <a:r>
              <a:rPr lang="en-US" dirty="0" smtClean="0"/>
              <a:t>When you need high volume data to be stored </a:t>
            </a:r>
          </a:p>
          <a:p>
            <a:r>
              <a:rPr lang="en-US" dirty="0" smtClean="0"/>
              <a:t>Un-structured data</a:t>
            </a:r>
          </a:p>
          <a:p>
            <a:r>
              <a:rPr lang="en-US" dirty="0" smtClean="0"/>
              <a:t>Sparse data</a:t>
            </a:r>
          </a:p>
          <a:p>
            <a:r>
              <a:rPr lang="en-US" dirty="0" smtClean="0"/>
              <a:t>Column-oriented data</a:t>
            </a:r>
          </a:p>
          <a:p>
            <a:pPr marL="0" indent="0">
              <a:buNone/>
            </a:pPr>
            <a:endParaRPr lang="en-US" dirty="0" smtClean="0"/>
          </a:p>
        </p:txBody>
      </p:sp>
    </p:spTree>
    <p:extLst>
      <p:ext uri="{BB962C8B-B14F-4D97-AF65-F5344CB8AC3E}">
        <p14:creationId xmlns:p14="http://schemas.microsoft.com/office/powerpoint/2010/main" val="38589336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BFB1032-EA64-7144-B003-9BCC9D94B503}" type="slidenum">
              <a:rPr lang="en-US" smtClean="0"/>
              <a:t>47</a:t>
            </a:fld>
            <a:endParaRPr lang="en-US" dirty="0"/>
          </a:p>
        </p:txBody>
      </p:sp>
      <p:pic>
        <p:nvPicPr>
          <p:cNvPr id="2050" name="Picture 2" descr="Hbase 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3038" y="736980"/>
            <a:ext cx="7155977" cy="5916304"/>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373039" y="200167"/>
            <a:ext cx="5577386" cy="536813"/>
          </a:xfrm>
        </p:spPr>
        <p:txBody>
          <a:bodyPr>
            <a:normAutofit fontScale="90000"/>
          </a:bodyPr>
          <a:lstStyle/>
          <a:p>
            <a:r>
              <a:rPr lang="en-US" dirty="0" smtClean="0"/>
              <a:t>Hbase Components</a:t>
            </a:r>
            <a:endParaRPr lang="en-US" dirty="0"/>
          </a:p>
        </p:txBody>
      </p:sp>
    </p:spTree>
    <p:extLst>
      <p:ext uri="{BB962C8B-B14F-4D97-AF65-F5344CB8AC3E}">
        <p14:creationId xmlns:p14="http://schemas.microsoft.com/office/powerpoint/2010/main" val="12941376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HBase Data Model</a:t>
            </a:r>
          </a:p>
        </p:txBody>
      </p:sp>
      <p:sp>
        <p:nvSpPr>
          <p:cNvPr id="4" name="Slide Number Placeholder 3"/>
          <p:cNvSpPr>
            <a:spLocks noGrp="1"/>
          </p:cNvSpPr>
          <p:nvPr>
            <p:ph type="sldNum" sz="quarter" idx="12"/>
          </p:nvPr>
        </p:nvSpPr>
        <p:spPr/>
        <p:txBody>
          <a:bodyPr/>
          <a:lstStyle/>
          <a:p>
            <a:fld id="{EBFB1032-EA64-7144-B003-9BCC9D94B503}" type="slidenum">
              <a:rPr lang="en-US" smtClean="0"/>
              <a:t>48</a:t>
            </a:fld>
            <a:endParaRPr lang="en-US" dirty="0"/>
          </a:p>
        </p:txBody>
      </p:sp>
      <p:pic>
        <p:nvPicPr>
          <p:cNvPr id="3074" name="Picture 2" descr="HBase Data Mode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618485"/>
            <a:ext cx="6348413" cy="1935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368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Abstraction</a:t>
            </a:r>
            <a:endParaRPr lang="en-US" dirty="0"/>
          </a:p>
        </p:txBody>
      </p:sp>
      <p:sp>
        <p:nvSpPr>
          <p:cNvPr id="4" name="Slide Number Placeholder 3"/>
          <p:cNvSpPr>
            <a:spLocks noGrp="1"/>
          </p:cNvSpPr>
          <p:nvPr>
            <p:ph type="sldNum" sz="quarter" idx="12"/>
          </p:nvPr>
        </p:nvSpPr>
        <p:spPr/>
        <p:txBody>
          <a:bodyPr/>
          <a:lstStyle/>
          <a:p>
            <a:fld id="{EBFB1032-EA64-7144-B003-9BCC9D94B503}" type="slidenum">
              <a:rPr lang="en-US" smtClean="0"/>
              <a:t>5</a:t>
            </a:fld>
            <a:endParaRPr lang="en-US" dirty="0"/>
          </a:p>
        </p:txBody>
      </p:sp>
      <p:sp>
        <p:nvSpPr>
          <p:cNvPr id="5" name="Pentagon 4"/>
          <p:cNvSpPr/>
          <p:nvPr/>
        </p:nvSpPr>
        <p:spPr>
          <a:xfrm>
            <a:off x="1117758" y="5016580"/>
            <a:ext cx="1684540" cy="611867"/>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Java</a:t>
            </a:r>
            <a:endParaRPr lang="en-US" dirty="0"/>
          </a:p>
        </p:txBody>
      </p:sp>
      <p:sp>
        <p:nvSpPr>
          <p:cNvPr id="6" name="Pentagon 5"/>
          <p:cNvSpPr/>
          <p:nvPr/>
        </p:nvSpPr>
        <p:spPr>
          <a:xfrm>
            <a:off x="1117758" y="4149203"/>
            <a:ext cx="1684540" cy="611867"/>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Pig</a:t>
            </a:r>
            <a:endParaRPr lang="en-US" dirty="0"/>
          </a:p>
        </p:txBody>
      </p:sp>
      <p:sp>
        <p:nvSpPr>
          <p:cNvPr id="7" name="Pentagon 6"/>
          <p:cNvSpPr/>
          <p:nvPr/>
        </p:nvSpPr>
        <p:spPr>
          <a:xfrm>
            <a:off x="1117758" y="3281826"/>
            <a:ext cx="1684540" cy="611867"/>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Hive</a:t>
            </a:r>
            <a:endParaRPr lang="en-US" dirty="0"/>
          </a:p>
        </p:txBody>
      </p:sp>
      <p:sp>
        <p:nvSpPr>
          <p:cNvPr id="8" name="Pentagon 7"/>
          <p:cNvSpPr/>
          <p:nvPr/>
        </p:nvSpPr>
        <p:spPr>
          <a:xfrm>
            <a:off x="1117758" y="2432990"/>
            <a:ext cx="1684540" cy="611867"/>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HBase</a:t>
            </a:r>
            <a:endParaRPr lang="en-US" dirty="0"/>
          </a:p>
        </p:txBody>
      </p:sp>
      <p:sp>
        <p:nvSpPr>
          <p:cNvPr id="13" name="Chevron 12"/>
          <p:cNvSpPr/>
          <p:nvPr/>
        </p:nvSpPr>
        <p:spPr>
          <a:xfrm>
            <a:off x="2663243" y="5016581"/>
            <a:ext cx="2419552" cy="611867"/>
          </a:xfrm>
          <a:prstGeom prst="chevron">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800000"/>
                </a:solidFill>
              </a:rPr>
              <a:t>Write map-reduce functions</a:t>
            </a:r>
            <a:endParaRPr lang="en-US" sz="1600" dirty="0">
              <a:solidFill>
                <a:srgbClr val="800000"/>
              </a:solidFill>
            </a:endParaRPr>
          </a:p>
        </p:txBody>
      </p:sp>
      <p:sp>
        <p:nvSpPr>
          <p:cNvPr id="14" name="Chevron 13"/>
          <p:cNvSpPr/>
          <p:nvPr/>
        </p:nvSpPr>
        <p:spPr>
          <a:xfrm>
            <a:off x="2663243" y="4149203"/>
            <a:ext cx="2419552" cy="611867"/>
          </a:xfrm>
          <a:prstGeom prst="chevron">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800000"/>
                </a:solidFill>
              </a:rPr>
              <a:t>Query and workflow language</a:t>
            </a:r>
            <a:endParaRPr lang="en-US" sz="1400" dirty="0">
              <a:solidFill>
                <a:srgbClr val="800000"/>
              </a:solidFill>
            </a:endParaRPr>
          </a:p>
        </p:txBody>
      </p:sp>
      <p:sp>
        <p:nvSpPr>
          <p:cNvPr id="15" name="Chevron 14"/>
          <p:cNvSpPr/>
          <p:nvPr/>
        </p:nvSpPr>
        <p:spPr>
          <a:xfrm>
            <a:off x="2663243" y="3281826"/>
            <a:ext cx="2419552" cy="611867"/>
          </a:xfrm>
          <a:prstGeom prst="chevron">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800000"/>
                </a:solidFill>
              </a:rPr>
              <a:t>SQL-Like language</a:t>
            </a:r>
            <a:endParaRPr lang="en-US" sz="1400" dirty="0">
              <a:solidFill>
                <a:srgbClr val="800000"/>
              </a:solidFill>
            </a:endParaRPr>
          </a:p>
        </p:txBody>
      </p:sp>
      <p:sp>
        <p:nvSpPr>
          <p:cNvPr id="16" name="Chevron 15"/>
          <p:cNvSpPr/>
          <p:nvPr/>
        </p:nvSpPr>
        <p:spPr>
          <a:xfrm>
            <a:off x="2663243" y="2432990"/>
            <a:ext cx="2419552" cy="611867"/>
          </a:xfrm>
          <a:prstGeom prst="chevron">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800000"/>
                </a:solidFill>
              </a:rPr>
              <a:t>Queries against tables</a:t>
            </a:r>
            <a:endParaRPr lang="en-US" sz="1400" dirty="0">
              <a:solidFill>
                <a:srgbClr val="800000"/>
              </a:solidFill>
            </a:endParaRPr>
          </a:p>
        </p:txBody>
      </p:sp>
      <p:sp>
        <p:nvSpPr>
          <p:cNvPr id="17" name="Up Arrow 16"/>
          <p:cNvSpPr/>
          <p:nvPr/>
        </p:nvSpPr>
        <p:spPr>
          <a:xfrm>
            <a:off x="5225923" y="2578386"/>
            <a:ext cx="417164" cy="2929542"/>
          </a:xfrm>
          <a:prstGeom prst="upArrow">
            <a:avLst/>
          </a:prstGeom>
          <a:solidFill>
            <a:srgbClr val="F9FFB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5460854" y="5203746"/>
            <a:ext cx="2554200" cy="338554"/>
          </a:xfrm>
          <a:prstGeom prst="rect">
            <a:avLst/>
          </a:prstGeom>
          <a:noFill/>
        </p:spPr>
        <p:txBody>
          <a:bodyPr wrap="square" rtlCol="0">
            <a:spAutoFit/>
          </a:bodyPr>
          <a:lstStyle/>
          <a:p>
            <a:pPr algn="ctr"/>
            <a:r>
              <a:rPr lang="en-US" sz="1600" dirty="0" smtClean="0">
                <a:solidFill>
                  <a:srgbClr val="0000FF"/>
                </a:solidFill>
              </a:rPr>
              <a:t>More map-reduce view</a:t>
            </a:r>
            <a:endParaRPr lang="en-US" sz="1600" dirty="0">
              <a:solidFill>
                <a:srgbClr val="0000FF"/>
              </a:solidFill>
            </a:endParaRPr>
          </a:p>
        </p:txBody>
      </p:sp>
      <p:sp>
        <p:nvSpPr>
          <p:cNvPr id="19" name="TextBox 18"/>
          <p:cNvSpPr txBox="1"/>
          <p:nvPr/>
        </p:nvSpPr>
        <p:spPr>
          <a:xfrm>
            <a:off x="5643087" y="2544014"/>
            <a:ext cx="1815418" cy="338554"/>
          </a:xfrm>
          <a:prstGeom prst="rect">
            <a:avLst/>
          </a:prstGeom>
          <a:noFill/>
        </p:spPr>
        <p:txBody>
          <a:bodyPr wrap="square" rtlCol="0">
            <a:spAutoFit/>
          </a:bodyPr>
          <a:lstStyle/>
          <a:p>
            <a:pPr algn="ctr"/>
            <a:r>
              <a:rPr lang="en-US" sz="1600" dirty="0" smtClean="0">
                <a:solidFill>
                  <a:srgbClr val="0000FF"/>
                </a:solidFill>
              </a:rPr>
              <a:t>More DB view</a:t>
            </a:r>
            <a:endParaRPr lang="en-US" sz="1600" dirty="0">
              <a:solidFill>
                <a:srgbClr val="0000FF"/>
              </a:solidFill>
            </a:endParaRPr>
          </a:p>
        </p:txBody>
      </p:sp>
    </p:spTree>
    <p:extLst>
      <p:ext uri="{BB962C8B-B14F-4D97-AF65-F5344CB8AC3E}">
        <p14:creationId xmlns:p14="http://schemas.microsoft.com/office/powerpoint/2010/main" val="3850319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112" y="2895578"/>
            <a:ext cx="7345362" cy="1339850"/>
          </a:xfrm>
        </p:spPr>
        <p:txBody>
          <a:bodyPr/>
          <a:lstStyle/>
          <a:p>
            <a:r>
              <a:rPr lang="en-US" b="1" dirty="0" smtClean="0">
                <a:solidFill>
                  <a:schemeClr val="tx1"/>
                </a:solidFill>
              </a:rPr>
              <a:t>Apache Pig</a:t>
            </a:r>
            <a:endParaRPr lang="en-US" b="1" dirty="0">
              <a:solidFill>
                <a:schemeClr val="tx1"/>
              </a:solidFill>
            </a:endParaRPr>
          </a:p>
        </p:txBody>
      </p:sp>
      <p:sp>
        <p:nvSpPr>
          <p:cNvPr id="4" name="Slide Number Placeholder 3"/>
          <p:cNvSpPr>
            <a:spLocks noGrp="1"/>
          </p:cNvSpPr>
          <p:nvPr>
            <p:ph type="sldNum" sz="quarter" idx="12"/>
          </p:nvPr>
        </p:nvSpPr>
        <p:spPr/>
        <p:txBody>
          <a:bodyPr/>
          <a:lstStyle/>
          <a:p>
            <a:fld id="{EBFB1032-EA64-7144-B003-9BCC9D94B503}" type="slidenum">
              <a:rPr lang="en-US" smtClean="0"/>
              <a:t>6</a:t>
            </a:fld>
            <a:endParaRPr lang="en-US" dirty="0"/>
          </a:p>
        </p:txBody>
      </p:sp>
    </p:spTree>
    <p:extLst>
      <p:ext uri="{BB962C8B-B14F-4D97-AF65-F5344CB8AC3E}">
        <p14:creationId xmlns:p14="http://schemas.microsoft.com/office/powerpoint/2010/main" val="7605482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58000"/>
          </a:xfrm>
          <a:prstGeom prst="rect">
            <a:avLst/>
          </a:prstGeom>
        </p:spPr>
      </p:pic>
      <p:sp>
        <p:nvSpPr>
          <p:cNvPr id="6" name="TextBox 2"/>
          <p:cNvSpPr txBox="1"/>
          <p:nvPr/>
        </p:nvSpPr>
        <p:spPr>
          <a:xfrm>
            <a:off x="546100" y="437866"/>
            <a:ext cx="8597900" cy="584200"/>
          </a:xfrm>
          <a:prstGeom prst="rect">
            <a:avLst/>
          </a:prstGeom>
          <a:noFill/>
        </p:spPr>
        <p:txBody>
          <a:bodyPr vert="horz" wrap="none" lIns="0" tIns="0" rIns="0" bIns="0" rtlCol="0">
            <a:spAutoFit/>
          </a:bodyPr>
          <a:lstStyle/>
          <a:p>
            <a:pPr>
              <a:lnSpc>
                <a:spcPts val="3680"/>
              </a:lnSpc>
            </a:pPr>
            <a:r>
              <a:rPr lang="en-CA" sz="3197" dirty="0" smtClean="0">
                <a:solidFill>
                  <a:srgbClr val="464652"/>
                </a:solidFill>
                <a:latin typeface="Bookman Old Style"/>
                <a:cs typeface="Bookman Old Style"/>
              </a:rPr>
              <a:t>Motivation</a:t>
            </a:r>
          </a:p>
          <a:p>
            <a:pPr>
              <a:lnSpc>
                <a:spcPts val="3680"/>
              </a:lnSpc>
            </a:pPr>
            <a:endParaRPr lang="en-CA" sz="3197" dirty="0">
              <a:solidFill>
                <a:srgbClr val="000000"/>
              </a:solidFill>
            </a:endParaRPr>
          </a:p>
        </p:txBody>
      </p:sp>
      <p:sp>
        <p:nvSpPr>
          <p:cNvPr id="3" name="TextBox 3"/>
          <p:cNvSpPr txBox="1"/>
          <p:nvPr/>
        </p:nvSpPr>
        <p:spPr>
          <a:xfrm>
            <a:off x="546100" y="1739900"/>
            <a:ext cx="7560670" cy="2846933"/>
          </a:xfrm>
          <a:prstGeom prst="rect">
            <a:avLst/>
          </a:prstGeom>
          <a:noFill/>
        </p:spPr>
        <p:txBody>
          <a:bodyPr vert="horz" wrap="square" lIns="0" tIns="0" rIns="0" bIns="0" rtlCol="0">
            <a:spAutoFit/>
          </a:bodyPr>
          <a:lstStyle/>
          <a:p>
            <a:pPr>
              <a:lnSpc>
                <a:spcPts val="7400"/>
              </a:lnSpc>
            </a:pPr>
            <a:r>
              <a:rPr lang="en-CA" sz="1875" dirty="0" smtClean="0">
                <a:solidFill>
                  <a:srgbClr val="717BA2"/>
                </a:solidFill>
                <a:latin typeface="Wingdings"/>
                <a:cs typeface="Wingdings"/>
              </a:rPr>
              <a:t></a:t>
            </a:r>
            <a:r>
              <a:rPr lang="en-CA" sz="2468" dirty="0" smtClean="0">
                <a:solidFill>
                  <a:srgbClr val="000000"/>
                </a:solidFill>
                <a:latin typeface="Gill Sans MT"/>
                <a:cs typeface="Gill Sans MT"/>
              </a:rPr>
              <a:t> You're a procedural programmer</a:t>
            </a:r>
            <a:r>
              <a:rPr lang="en-CA" sz="2566" dirty="0" smtClean="0">
                <a:solidFill>
                  <a:srgbClr val="000000"/>
                </a:solidFill>
                <a:latin typeface="Times New Roman"/>
              </a:rPr>
              <a:t/>
            </a:r>
            <a:br>
              <a:rPr lang="en-CA" sz="2566" dirty="0" smtClean="0">
                <a:solidFill>
                  <a:srgbClr val="000000"/>
                </a:solidFill>
                <a:latin typeface="Times New Roman"/>
              </a:rPr>
            </a:br>
            <a:r>
              <a:rPr lang="en-CA" sz="1875" dirty="0" smtClean="0">
                <a:solidFill>
                  <a:srgbClr val="717BA2"/>
                </a:solidFill>
                <a:latin typeface="Wingdings"/>
                <a:cs typeface="Wingdings"/>
              </a:rPr>
              <a:t></a:t>
            </a:r>
            <a:r>
              <a:rPr lang="en-CA" sz="2468" dirty="0" smtClean="0">
                <a:solidFill>
                  <a:srgbClr val="000000"/>
                </a:solidFill>
                <a:latin typeface="Gill Sans MT"/>
                <a:cs typeface="Gill Sans MT"/>
              </a:rPr>
              <a:t> You have huge data</a:t>
            </a:r>
          </a:p>
          <a:p>
            <a:pPr>
              <a:lnSpc>
                <a:spcPts val="7400"/>
              </a:lnSpc>
            </a:pPr>
            <a:endParaRPr lang="en-CA" sz="2566" dirty="0">
              <a:solidFill>
                <a:srgbClr val="000000"/>
              </a:solidFill>
            </a:endParaRPr>
          </a:p>
        </p:txBody>
      </p:sp>
      <p:sp>
        <p:nvSpPr>
          <p:cNvPr id="4" name="TextBox 4"/>
          <p:cNvSpPr txBox="1"/>
          <p:nvPr/>
        </p:nvSpPr>
        <p:spPr>
          <a:xfrm>
            <a:off x="546100" y="4102100"/>
            <a:ext cx="8597900" cy="469900"/>
          </a:xfrm>
          <a:prstGeom prst="rect">
            <a:avLst/>
          </a:prstGeom>
          <a:noFill/>
        </p:spPr>
        <p:txBody>
          <a:bodyPr vert="horz" wrap="none" lIns="0" tIns="0" rIns="0" bIns="0" rtlCol="0">
            <a:spAutoFit/>
          </a:bodyPr>
          <a:lstStyle/>
          <a:p>
            <a:pPr>
              <a:lnSpc>
                <a:spcPts val="2990"/>
              </a:lnSpc>
            </a:pPr>
            <a:r>
              <a:rPr lang="en-CA" sz="1875" smtClean="0">
                <a:solidFill>
                  <a:srgbClr val="717BA2"/>
                </a:solidFill>
                <a:latin typeface="Wingdings"/>
                <a:cs typeface="Wingdings"/>
              </a:rPr>
              <a:t></a:t>
            </a:r>
            <a:r>
              <a:rPr lang="en-CA" sz="2468" smtClean="0">
                <a:solidFill>
                  <a:srgbClr val="000000"/>
                </a:solidFill>
                <a:latin typeface="Gill Sans MT"/>
                <a:cs typeface="Gill Sans MT"/>
              </a:rPr>
              <a:t> You want to analyze it</a:t>
            </a:r>
          </a:p>
          <a:p>
            <a:pPr>
              <a:lnSpc>
                <a:spcPts val="2990"/>
              </a:lnSpc>
            </a:pPr>
            <a:endParaRPr lang="en-CA" sz="2571">
              <a:solidFill>
                <a:srgbClr val="000000"/>
              </a:solidFill>
            </a:endParaRPr>
          </a:p>
        </p:txBody>
      </p:sp>
      <p:sp>
        <p:nvSpPr>
          <p:cNvPr id="5" name="TextBox 5"/>
          <p:cNvSpPr txBox="1"/>
          <p:nvPr/>
        </p:nvSpPr>
        <p:spPr>
          <a:xfrm>
            <a:off x="698500" y="6400800"/>
            <a:ext cx="8445500" cy="266700"/>
          </a:xfrm>
          <a:prstGeom prst="rect">
            <a:avLst/>
          </a:prstGeom>
          <a:noFill/>
        </p:spPr>
        <p:txBody>
          <a:bodyPr vert="horz" wrap="none" lIns="0" tIns="0" rIns="0" bIns="0" rtlCol="0">
            <a:spAutoFit/>
          </a:bodyPr>
          <a:lstStyle/>
          <a:p>
            <a:pPr>
              <a:lnSpc>
                <a:spcPts val="1610"/>
              </a:lnSpc>
            </a:pPr>
            <a:r>
              <a:rPr lang="en-CA" sz="1400" smtClean="0">
                <a:solidFill>
                  <a:srgbClr val="464652"/>
                </a:solidFill>
                <a:latin typeface="Gill Sans MT"/>
                <a:cs typeface="Gill Sans MT"/>
              </a:rPr>
              <a:t>2</a:t>
            </a:r>
          </a:p>
          <a:p>
            <a:pPr>
              <a:lnSpc>
                <a:spcPts val="1610"/>
              </a:lnSpc>
            </a:pPr>
            <a:endParaRPr lang="en-CA" sz="1400">
              <a:solidFill>
                <a:srgbClr val="000000"/>
              </a:solidFill>
            </a:endParaRPr>
          </a:p>
        </p:txBody>
      </p:sp>
    </p:spTree>
    <p:extLst>
      <p:ext uri="{BB962C8B-B14F-4D97-AF65-F5344CB8AC3E}">
        <p14:creationId xmlns:p14="http://schemas.microsoft.com/office/powerpoint/2010/main" val="1684524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58000"/>
          </a:xfrm>
          <a:prstGeom prst="rect">
            <a:avLst/>
          </a:prstGeom>
        </p:spPr>
      </p:pic>
      <p:sp>
        <p:nvSpPr>
          <p:cNvPr id="7" name="TextBox 2"/>
          <p:cNvSpPr txBox="1"/>
          <p:nvPr/>
        </p:nvSpPr>
        <p:spPr>
          <a:xfrm>
            <a:off x="546100" y="609600"/>
            <a:ext cx="8597900" cy="584200"/>
          </a:xfrm>
          <a:prstGeom prst="rect">
            <a:avLst/>
          </a:prstGeom>
          <a:noFill/>
        </p:spPr>
        <p:txBody>
          <a:bodyPr vert="horz" wrap="none" lIns="0" tIns="0" rIns="0" bIns="0" rtlCol="0">
            <a:spAutoFit/>
          </a:bodyPr>
          <a:lstStyle/>
          <a:p>
            <a:pPr>
              <a:lnSpc>
                <a:spcPts val="3680"/>
              </a:lnSpc>
            </a:pPr>
            <a:r>
              <a:rPr lang="en-CA" sz="3197" smtClean="0">
                <a:solidFill>
                  <a:srgbClr val="464652"/>
                </a:solidFill>
                <a:latin typeface="Bookman Old Style"/>
                <a:cs typeface="Bookman Old Style"/>
              </a:rPr>
              <a:t>Motivation</a:t>
            </a:r>
          </a:p>
          <a:p>
            <a:pPr>
              <a:lnSpc>
                <a:spcPts val="3680"/>
              </a:lnSpc>
            </a:pPr>
            <a:endParaRPr lang="en-CA" sz="3197">
              <a:solidFill>
                <a:srgbClr val="000000"/>
              </a:solidFill>
            </a:endParaRPr>
          </a:p>
        </p:txBody>
      </p:sp>
      <p:sp>
        <p:nvSpPr>
          <p:cNvPr id="3" name="TextBox 3"/>
          <p:cNvSpPr txBox="1"/>
          <p:nvPr/>
        </p:nvSpPr>
        <p:spPr>
          <a:xfrm>
            <a:off x="546100" y="1739900"/>
            <a:ext cx="8597900" cy="469900"/>
          </a:xfrm>
          <a:prstGeom prst="rect">
            <a:avLst/>
          </a:prstGeom>
          <a:noFill/>
        </p:spPr>
        <p:txBody>
          <a:bodyPr vert="horz" wrap="none" lIns="0" tIns="0" rIns="0" bIns="0" rtlCol="0">
            <a:spAutoFit/>
          </a:bodyPr>
          <a:lstStyle/>
          <a:p>
            <a:pPr>
              <a:lnSpc>
                <a:spcPts val="2990"/>
              </a:lnSpc>
            </a:pPr>
            <a:r>
              <a:rPr lang="en-CA" sz="1973" smtClean="0">
                <a:solidFill>
                  <a:srgbClr val="717BA2"/>
                </a:solidFill>
                <a:latin typeface="Wingdings"/>
                <a:cs typeface="Wingdings"/>
              </a:rPr>
              <a:t></a:t>
            </a:r>
            <a:r>
              <a:rPr lang="en-CA" sz="2597" smtClean="0">
                <a:solidFill>
                  <a:srgbClr val="000000"/>
                </a:solidFill>
                <a:latin typeface="Gill Sans MT"/>
                <a:cs typeface="Gill Sans MT"/>
              </a:rPr>
              <a:t> As a procedural programmer…</a:t>
            </a:r>
          </a:p>
          <a:p>
            <a:pPr>
              <a:lnSpc>
                <a:spcPts val="2990"/>
              </a:lnSpc>
            </a:pPr>
            <a:endParaRPr lang="en-CA" sz="2576">
              <a:solidFill>
                <a:srgbClr val="000000"/>
              </a:solidFill>
            </a:endParaRPr>
          </a:p>
        </p:txBody>
      </p:sp>
      <p:sp>
        <p:nvSpPr>
          <p:cNvPr id="4" name="TextBox 4"/>
          <p:cNvSpPr txBox="1"/>
          <p:nvPr/>
        </p:nvSpPr>
        <p:spPr>
          <a:xfrm>
            <a:off x="812800" y="2667000"/>
            <a:ext cx="8331200" cy="419100"/>
          </a:xfrm>
          <a:prstGeom prst="rect">
            <a:avLst/>
          </a:prstGeom>
          <a:noFill/>
        </p:spPr>
        <p:txBody>
          <a:bodyPr vert="horz" wrap="none" lIns="0" tIns="0" rIns="0" bIns="0" rtlCol="0">
            <a:spAutoFit/>
          </a:bodyPr>
          <a:lstStyle/>
          <a:p>
            <a:pPr>
              <a:lnSpc>
                <a:spcPts val="2645"/>
              </a:lnSpc>
            </a:pPr>
            <a:r>
              <a:rPr lang="en-CA" sz="1746" smtClean="0">
                <a:solidFill>
                  <a:srgbClr val="9FB8CD"/>
                </a:solidFill>
                <a:latin typeface="Wingdings"/>
                <a:cs typeface="Wingdings"/>
              </a:rPr>
              <a:t></a:t>
            </a:r>
            <a:r>
              <a:rPr lang="en-CA" sz="2297" smtClean="0">
                <a:solidFill>
                  <a:srgbClr val="464652"/>
                </a:solidFill>
                <a:latin typeface="Gill Sans MT"/>
                <a:cs typeface="Gill Sans MT"/>
              </a:rPr>
              <a:t> May find writing queries in SQL unnatural and too restrictive</a:t>
            </a:r>
          </a:p>
          <a:p>
            <a:pPr>
              <a:lnSpc>
                <a:spcPts val="2645"/>
              </a:lnSpc>
            </a:pPr>
            <a:endParaRPr lang="en-CA" sz="2289">
              <a:solidFill>
                <a:srgbClr val="000000"/>
              </a:solidFill>
            </a:endParaRPr>
          </a:p>
        </p:txBody>
      </p:sp>
      <p:sp>
        <p:nvSpPr>
          <p:cNvPr id="5" name="TextBox 5"/>
          <p:cNvSpPr txBox="1"/>
          <p:nvPr/>
        </p:nvSpPr>
        <p:spPr>
          <a:xfrm>
            <a:off x="812800" y="3479800"/>
            <a:ext cx="7671652" cy="1077218"/>
          </a:xfrm>
          <a:prstGeom prst="rect">
            <a:avLst/>
          </a:prstGeom>
          <a:noFill/>
        </p:spPr>
        <p:txBody>
          <a:bodyPr vert="horz" wrap="none" lIns="0" tIns="0" rIns="0" bIns="0" rtlCol="0">
            <a:spAutoFit/>
          </a:bodyPr>
          <a:lstStyle/>
          <a:p>
            <a:pPr>
              <a:lnSpc>
                <a:spcPts val="2800"/>
              </a:lnSpc>
            </a:pPr>
            <a:r>
              <a:rPr lang="en-CA" sz="1746" dirty="0" smtClean="0">
                <a:solidFill>
                  <a:srgbClr val="9FB8CD"/>
                </a:solidFill>
                <a:latin typeface="Wingdings"/>
                <a:cs typeface="Wingdings"/>
              </a:rPr>
              <a:t></a:t>
            </a:r>
            <a:r>
              <a:rPr lang="en-CA" sz="2297" dirty="0" smtClean="0">
                <a:solidFill>
                  <a:srgbClr val="464652"/>
                </a:solidFill>
                <a:latin typeface="Gill Sans MT"/>
                <a:cs typeface="Gill Sans MT"/>
              </a:rPr>
              <a:t> More comfortable with writing code;  a series of statements as</a:t>
            </a:r>
            <a:r>
              <a:rPr lang="en-CA" sz="2300" dirty="0" smtClean="0">
                <a:solidFill>
                  <a:srgbClr val="000000"/>
                </a:solidFill>
                <a:latin typeface="Times New Roman"/>
              </a:rPr>
              <a:t/>
            </a:r>
            <a:br>
              <a:rPr lang="en-CA" sz="2300" dirty="0" smtClean="0">
                <a:solidFill>
                  <a:srgbClr val="000000"/>
                </a:solidFill>
                <a:latin typeface="Times New Roman"/>
              </a:rPr>
            </a:br>
            <a:r>
              <a:rPr lang="en-CA" sz="2300" dirty="0" smtClean="0">
                <a:solidFill>
                  <a:srgbClr val="464652"/>
                </a:solidFill>
                <a:latin typeface="Gill Sans MT"/>
                <a:cs typeface="Gill Sans MT"/>
              </a:rPr>
              <a:t>opposed to a long query. (Ex: Map Reduce is so successful). </a:t>
            </a:r>
          </a:p>
          <a:p>
            <a:pPr>
              <a:lnSpc>
                <a:spcPts val="2800"/>
              </a:lnSpc>
            </a:pPr>
            <a:endParaRPr lang="en-CA" sz="2300" dirty="0">
              <a:solidFill>
                <a:srgbClr val="000000"/>
              </a:solidFill>
            </a:endParaRPr>
          </a:p>
        </p:txBody>
      </p:sp>
      <p:sp>
        <p:nvSpPr>
          <p:cNvPr id="6" name="TextBox 6"/>
          <p:cNvSpPr txBox="1"/>
          <p:nvPr/>
        </p:nvSpPr>
        <p:spPr>
          <a:xfrm>
            <a:off x="698500" y="6400800"/>
            <a:ext cx="8445500" cy="266700"/>
          </a:xfrm>
          <a:prstGeom prst="rect">
            <a:avLst/>
          </a:prstGeom>
          <a:noFill/>
        </p:spPr>
        <p:txBody>
          <a:bodyPr vert="horz" wrap="none" lIns="0" tIns="0" rIns="0" bIns="0" rtlCol="0">
            <a:spAutoFit/>
          </a:bodyPr>
          <a:lstStyle/>
          <a:p>
            <a:pPr>
              <a:lnSpc>
                <a:spcPts val="1610"/>
              </a:lnSpc>
            </a:pPr>
            <a:r>
              <a:rPr lang="en-CA" sz="1400" smtClean="0">
                <a:solidFill>
                  <a:srgbClr val="464652"/>
                </a:solidFill>
                <a:latin typeface="Gill Sans MT"/>
                <a:cs typeface="Gill Sans MT"/>
              </a:rPr>
              <a:t>3</a:t>
            </a:r>
          </a:p>
          <a:p>
            <a:pPr>
              <a:lnSpc>
                <a:spcPts val="1610"/>
              </a:lnSpc>
            </a:pPr>
            <a:endParaRPr lang="en-CA" sz="1400">
              <a:solidFill>
                <a:srgbClr val="000000"/>
              </a:solidFill>
            </a:endParaRPr>
          </a:p>
        </p:txBody>
      </p:sp>
    </p:spTree>
    <p:extLst>
      <p:ext uri="{BB962C8B-B14F-4D97-AF65-F5344CB8AC3E}">
        <p14:creationId xmlns:p14="http://schemas.microsoft.com/office/powerpoint/2010/main" val="26999885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58000"/>
          </a:xfrm>
          <a:prstGeom prst="rect">
            <a:avLst/>
          </a:prstGeom>
        </p:spPr>
      </p:pic>
      <p:sp>
        <p:nvSpPr>
          <p:cNvPr id="12" name="TextBox 2"/>
          <p:cNvSpPr txBox="1"/>
          <p:nvPr/>
        </p:nvSpPr>
        <p:spPr>
          <a:xfrm>
            <a:off x="546100" y="609600"/>
            <a:ext cx="8597900" cy="584200"/>
          </a:xfrm>
          <a:prstGeom prst="rect">
            <a:avLst/>
          </a:prstGeom>
          <a:noFill/>
        </p:spPr>
        <p:txBody>
          <a:bodyPr vert="horz" wrap="none" lIns="0" tIns="0" rIns="0" bIns="0" rtlCol="0">
            <a:spAutoFit/>
          </a:bodyPr>
          <a:lstStyle/>
          <a:p>
            <a:pPr>
              <a:lnSpc>
                <a:spcPts val="3680"/>
              </a:lnSpc>
            </a:pPr>
            <a:r>
              <a:rPr lang="en-CA" sz="3197" smtClean="0">
                <a:solidFill>
                  <a:srgbClr val="464652"/>
                </a:solidFill>
                <a:latin typeface="Bookman Old Style"/>
                <a:cs typeface="Bookman Old Style"/>
              </a:rPr>
              <a:t>Motivation</a:t>
            </a:r>
          </a:p>
          <a:p>
            <a:pPr>
              <a:lnSpc>
                <a:spcPts val="3680"/>
              </a:lnSpc>
            </a:pPr>
            <a:endParaRPr lang="en-CA" sz="3197">
              <a:solidFill>
                <a:srgbClr val="000000"/>
              </a:solidFill>
            </a:endParaRPr>
          </a:p>
        </p:txBody>
      </p:sp>
      <p:sp>
        <p:nvSpPr>
          <p:cNvPr id="3" name="TextBox 3"/>
          <p:cNvSpPr txBox="1"/>
          <p:nvPr/>
        </p:nvSpPr>
        <p:spPr>
          <a:xfrm>
            <a:off x="546100" y="1257300"/>
            <a:ext cx="8597900" cy="469900"/>
          </a:xfrm>
          <a:prstGeom prst="rect">
            <a:avLst/>
          </a:prstGeom>
          <a:noFill/>
        </p:spPr>
        <p:txBody>
          <a:bodyPr vert="horz" wrap="none" lIns="0" tIns="0" rIns="0" bIns="0" rtlCol="0">
            <a:spAutoFit/>
          </a:bodyPr>
          <a:lstStyle/>
          <a:p>
            <a:pPr>
              <a:lnSpc>
                <a:spcPts val="2990"/>
              </a:lnSpc>
            </a:pPr>
            <a:r>
              <a:rPr lang="en-CA" sz="1973" smtClean="0">
                <a:solidFill>
                  <a:srgbClr val="717BA2"/>
                </a:solidFill>
                <a:latin typeface="Wingdings"/>
                <a:cs typeface="Wingdings"/>
              </a:rPr>
              <a:t></a:t>
            </a:r>
            <a:r>
              <a:rPr lang="en-CA" sz="2597" smtClean="0">
                <a:solidFill>
                  <a:srgbClr val="000000"/>
                </a:solidFill>
                <a:latin typeface="Gill Sans MT"/>
                <a:cs typeface="Gill Sans MT"/>
              </a:rPr>
              <a:t> Data analysis goals</a:t>
            </a:r>
          </a:p>
          <a:p>
            <a:pPr>
              <a:lnSpc>
                <a:spcPts val="2990"/>
              </a:lnSpc>
            </a:pPr>
            <a:endParaRPr lang="en-CA" sz="2568">
              <a:solidFill>
                <a:srgbClr val="000000"/>
              </a:solidFill>
            </a:endParaRPr>
          </a:p>
        </p:txBody>
      </p:sp>
      <p:sp>
        <p:nvSpPr>
          <p:cNvPr id="4" name="TextBox 4"/>
          <p:cNvSpPr txBox="1"/>
          <p:nvPr/>
        </p:nvSpPr>
        <p:spPr>
          <a:xfrm>
            <a:off x="812800" y="1727200"/>
            <a:ext cx="8331200" cy="419100"/>
          </a:xfrm>
          <a:prstGeom prst="rect">
            <a:avLst/>
          </a:prstGeom>
          <a:noFill/>
        </p:spPr>
        <p:txBody>
          <a:bodyPr vert="horz" wrap="none" lIns="0" tIns="0" rIns="0" bIns="0" rtlCol="0">
            <a:spAutoFit/>
          </a:bodyPr>
          <a:lstStyle/>
          <a:p>
            <a:pPr>
              <a:lnSpc>
                <a:spcPts val="2645"/>
              </a:lnSpc>
            </a:pPr>
            <a:r>
              <a:rPr lang="en-CA" sz="1746" dirty="0" smtClean="0">
                <a:solidFill>
                  <a:srgbClr val="9FB8CD"/>
                </a:solidFill>
                <a:latin typeface="Wingdings"/>
                <a:cs typeface="Wingdings"/>
              </a:rPr>
              <a:t></a:t>
            </a:r>
            <a:r>
              <a:rPr lang="en-CA" sz="2297" dirty="0" smtClean="0">
                <a:solidFill>
                  <a:srgbClr val="464652"/>
                </a:solidFill>
                <a:latin typeface="Gill Sans MT"/>
                <a:cs typeface="Gill Sans MT"/>
              </a:rPr>
              <a:t> Quick</a:t>
            </a:r>
          </a:p>
          <a:p>
            <a:pPr>
              <a:lnSpc>
                <a:spcPts val="2645"/>
              </a:lnSpc>
            </a:pPr>
            <a:endParaRPr lang="en-CA" sz="2219" dirty="0">
              <a:solidFill>
                <a:srgbClr val="000000"/>
              </a:solidFill>
            </a:endParaRPr>
          </a:p>
        </p:txBody>
      </p:sp>
      <p:sp>
        <p:nvSpPr>
          <p:cNvPr id="5" name="TextBox 5"/>
          <p:cNvSpPr txBox="1"/>
          <p:nvPr/>
        </p:nvSpPr>
        <p:spPr>
          <a:xfrm>
            <a:off x="812800" y="2044700"/>
            <a:ext cx="8331200" cy="850900"/>
          </a:xfrm>
          <a:prstGeom prst="rect">
            <a:avLst/>
          </a:prstGeom>
          <a:noFill/>
        </p:spPr>
        <p:txBody>
          <a:bodyPr vert="horz" wrap="none" lIns="0" tIns="0" rIns="0" bIns="0" rtlCol="0">
            <a:spAutoFit/>
          </a:bodyPr>
          <a:lstStyle/>
          <a:p>
            <a:pPr indent="320039">
              <a:lnSpc>
                <a:spcPts val="3200"/>
              </a:lnSpc>
            </a:pPr>
            <a:r>
              <a:rPr lang="en-CA" sz="1518" dirty="0" smtClean="0">
                <a:solidFill>
                  <a:srgbClr val="BBBBBB"/>
                </a:solidFill>
                <a:latin typeface="Wingdings"/>
                <a:cs typeface="Wingdings"/>
              </a:rPr>
              <a:t></a:t>
            </a:r>
            <a:r>
              <a:rPr lang="en-CA" sz="1997" dirty="0" smtClean="0">
                <a:solidFill>
                  <a:srgbClr val="000000"/>
                </a:solidFill>
                <a:latin typeface="Gill Sans MT"/>
                <a:cs typeface="Gill Sans MT"/>
              </a:rPr>
              <a:t> Exploit parallel processing power of a distributed system</a:t>
            </a:r>
            <a:r>
              <a:rPr lang="en-CA" sz="2205" dirty="0" smtClean="0">
                <a:solidFill>
                  <a:srgbClr val="000000"/>
                </a:solidFill>
                <a:latin typeface="Times New Roman"/>
              </a:rPr>
              <a:t/>
            </a:r>
            <a:br>
              <a:rPr lang="en-CA" sz="2205" dirty="0" smtClean="0">
                <a:solidFill>
                  <a:srgbClr val="000000"/>
                </a:solidFill>
                <a:latin typeface="Times New Roman"/>
              </a:rPr>
            </a:br>
            <a:r>
              <a:rPr lang="en-CA" sz="1746" dirty="0" smtClean="0">
                <a:solidFill>
                  <a:srgbClr val="9FB8CD"/>
                </a:solidFill>
                <a:latin typeface="Wingdings"/>
                <a:cs typeface="Wingdings"/>
              </a:rPr>
              <a:t></a:t>
            </a:r>
            <a:r>
              <a:rPr lang="en-CA" sz="2297" dirty="0" smtClean="0">
                <a:solidFill>
                  <a:srgbClr val="464652"/>
                </a:solidFill>
                <a:latin typeface="Gill Sans MT"/>
                <a:cs typeface="Gill Sans MT"/>
              </a:rPr>
              <a:t> Easy</a:t>
            </a:r>
          </a:p>
          <a:p>
            <a:pPr>
              <a:lnSpc>
                <a:spcPts val="3200"/>
              </a:lnSpc>
            </a:pPr>
            <a:endParaRPr lang="en-CA" sz="2205" dirty="0">
              <a:solidFill>
                <a:srgbClr val="000000"/>
              </a:solidFill>
            </a:endParaRPr>
          </a:p>
        </p:txBody>
      </p:sp>
      <p:sp>
        <p:nvSpPr>
          <p:cNvPr id="6" name="TextBox 6"/>
          <p:cNvSpPr txBox="1"/>
          <p:nvPr/>
        </p:nvSpPr>
        <p:spPr>
          <a:xfrm>
            <a:off x="1143000" y="2857500"/>
            <a:ext cx="8001000" cy="787400"/>
          </a:xfrm>
          <a:prstGeom prst="rect">
            <a:avLst/>
          </a:prstGeom>
          <a:noFill/>
        </p:spPr>
        <p:txBody>
          <a:bodyPr vert="horz" wrap="none" lIns="0" tIns="0" rIns="0" bIns="0" rtlCol="0">
            <a:spAutoFit/>
          </a:bodyPr>
          <a:lstStyle/>
          <a:p>
            <a:pPr>
              <a:lnSpc>
                <a:spcPts val="2900"/>
              </a:lnSpc>
            </a:pPr>
            <a:r>
              <a:rPr lang="en-CA" sz="1518" smtClean="0">
                <a:solidFill>
                  <a:srgbClr val="BBBBBB"/>
                </a:solidFill>
                <a:latin typeface="Wingdings"/>
                <a:cs typeface="Wingdings"/>
              </a:rPr>
              <a:t></a:t>
            </a:r>
            <a:r>
              <a:rPr lang="en-CA" sz="1997" smtClean="0">
                <a:solidFill>
                  <a:srgbClr val="000000"/>
                </a:solidFill>
                <a:latin typeface="Gill Sans MT"/>
                <a:cs typeface="Gill Sans MT"/>
              </a:rPr>
              <a:t> Be able to write a program or query without a huge learning curve</a:t>
            </a:r>
            <a:r>
              <a:rPr lang="en-CA" sz="1987" smtClean="0">
                <a:solidFill>
                  <a:srgbClr val="000000"/>
                </a:solidFill>
                <a:latin typeface="Times New Roman"/>
              </a:rPr>
              <a:t/>
            </a:r>
            <a:br>
              <a:rPr lang="en-CA" sz="1987" smtClean="0">
                <a:solidFill>
                  <a:srgbClr val="000000"/>
                </a:solidFill>
                <a:latin typeface="Times New Roman"/>
              </a:rPr>
            </a:br>
            <a:r>
              <a:rPr lang="en-CA" sz="1518" smtClean="0">
                <a:solidFill>
                  <a:srgbClr val="BBBBBB"/>
                </a:solidFill>
                <a:latin typeface="Wingdings"/>
                <a:cs typeface="Wingdings"/>
              </a:rPr>
              <a:t></a:t>
            </a:r>
            <a:r>
              <a:rPr lang="en-CA" sz="1997" smtClean="0">
                <a:solidFill>
                  <a:srgbClr val="000000"/>
                </a:solidFill>
                <a:latin typeface="Gill Sans MT"/>
                <a:cs typeface="Gill Sans MT"/>
              </a:rPr>
              <a:t> Have some common analysis tasks predefined</a:t>
            </a:r>
          </a:p>
          <a:p>
            <a:pPr>
              <a:lnSpc>
                <a:spcPts val="2900"/>
              </a:lnSpc>
            </a:pPr>
            <a:endParaRPr lang="en-CA" sz="1987">
              <a:solidFill>
                <a:srgbClr val="000000"/>
              </a:solidFill>
            </a:endParaRPr>
          </a:p>
        </p:txBody>
      </p:sp>
      <p:sp>
        <p:nvSpPr>
          <p:cNvPr id="7" name="TextBox 7"/>
          <p:cNvSpPr txBox="1"/>
          <p:nvPr/>
        </p:nvSpPr>
        <p:spPr>
          <a:xfrm>
            <a:off x="812800" y="3657600"/>
            <a:ext cx="8331200" cy="419100"/>
          </a:xfrm>
          <a:prstGeom prst="rect">
            <a:avLst/>
          </a:prstGeom>
          <a:noFill/>
        </p:spPr>
        <p:txBody>
          <a:bodyPr vert="horz" wrap="none" lIns="0" tIns="0" rIns="0" bIns="0" rtlCol="0">
            <a:spAutoFit/>
          </a:bodyPr>
          <a:lstStyle/>
          <a:p>
            <a:pPr>
              <a:lnSpc>
                <a:spcPts val="2645"/>
              </a:lnSpc>
            </a:pPr>
            <a:r>
              <a:rPr lang="en-CA" sz="1746" smtClean="0">
                <a:solidFill>
                  <a:srgbClr val="9FB8CD"/>
                </a:solidFill>
                <a:latin typeface="Wingdings"/>
                <a:cs typeface="Wingdings"/>
              </a:rPr>
              <a:t></a:t>
            </a:r>
            <a:r>
              <a:rPr lang="en-CA" sz="2297" smtClean="0">
                <a:solidFill>
                  <a:srgbClr val="464652"/>
                </a:solidFill>
                <a:latin typeface="Gill Sans MT"/>
                <a:cs typeface="Gill Sans MT"/>
              </a:rPr>
              <a:t> Flexible</a:t>
            </a:r>
          </a:p>
          <a:p>
            <a:pPr>
              <a:lnSpc>
                <a:spcPts val="2645"/>
              </a:lnSpc>
            </a:pPr>
            <a:endParaRPr lang="en-CA" sz="2242">
              <a:solidFill>
                <a:srgbClr val="000000"/>
              </a:solidFill>
            </a:endParaRPr>
          </a:p>
        </p:txBody>
      </p:sp>
      <p:sp>
        <p:nvSpPr>
          <p:cNvPr id="8" name="TextBox 8"/>
          <p:cNvSpPr txBox="1"/>
          <p:nvPr/>
        </p:nvSpPr>
        <p:spPr>
          <a:xfrm>
            <a:off x="1143000" y="4064000"/>
            <a:ext cx="8001000" cy="698500"/>
          </a:xfrm>
          <a:prstGeom prst="rect">
            <a:avLst/>
          </a:prstGeom>
          <a:noFill/>
        </p:spPr>
        <p:txBody>
          <a:bodyPr vert="horz" wrap="none" lIns="0" tIns="0" rIns="0" bIns="0" rtlCol="0">
            <a:spAutoFit/>
          </a:bodyPr>
          <a:lstStyle/>
          <a:p>
            <a:pPr>
              <a:lnSpc>
                <a:spcPts val="2400"/>
              </a:lnSpc>
            </a:pPr>
            <a:r>
              <a:rPr lang="en-CA" sz="1518" smtClean="0">
                <a:solidFill>
                  <a:srgbClr val="BBBBBB"/>
                </a:solidFill>
                <a:latin typeface="Wingdings"/>
                <a:cs typeface="Wingdings"/>
              </a:rPr>
              <a:t></a:t>
            </a:r>
            <a:r>
              <a:rPr lang="en-CA" sz="1997" smtClean="0">
                <a:solidFill>
                  <a:srgbClr val="000000"/>
                </a:solidFill>
                <a:latin typeface="Gill Sans MT"/>
                <a:cs typeface="Gill Sans MT"/>
              </a:rPr>
              <a:t> Transform a data set(s) into a workable structure without much</a:t>
            </a:r>
            <a:r>
              <a:rPr lang="en-CA" sz="1997" smtClean="0">
                <a:solidFill>
                  <a:srgbClr val="000000"/>
                </a:solidFill>
                <a:latin typeface="Times New Roman"/>
              </a:rPr>
              <a:t/>
            </a:r>
            <a:br>
              <a:rPr lang="en-CA" sz="1997" smtClean="0">
                <a:solidFill>
                  <a:srgbClr val="000000"/>
                </a:solidFill>
                <a:latin typeface="Times New Roman"/>
              </a:rPr>
            </a:br>
            <a:r>
              <a:rPr lang="en-CA" sz="1997" smtClean="0">
                <a:solidFill>
                  <a:srgbClr val="000000"/>
                </a:solidFill>
                <a:latin typeface="Gill Sans MT"/>
                <a:cs typeface="Gill Sans MT"/>
              </a:rPr>
              <a:t>overhead</a:t>
            </a:r>
          </a:p>
          <a:p>
            <a:pPr>
              <a:lnSpc>
                <a:spcPts val="2400"/>
              </a:lnSpc>
            </a:pPr>
            <a:endParaRPr lang="en-CA" sz="1997">
              <a:solidFill>
                <a:srgbClr val="000000"/>
              </a:solidFill>
            </a:endParaRPr>
          </a:p>
        </p:txBody>
      </p:sp>
      <p:sp>
        <p:nvSpPr>
          <p:cNvPr id="9" name="TextBox 9"/>
          <p:cNvSpPr txBox="1"/>
          <p:nvPr/>
        </p:nvSpPr>
        <p:spPr>
          <a:xfrm>
            <a:off x="812800" y="4648200"/>
            <a:ext cx="8331200" cy="850900"/>
          </a:xfrm>
          <a:prstGeom prst="rect">
            <a:avLst/>
          </a:prstGeom>
          <a:noFill/>
        </p:spPr>
        <p:txBody>
          <a:bodyPr vert="horz" wrap="none" lIns="0" tIns="0" rIns="0" bIns="0" rtlCol="0">
            <a:spAutoFit/>
          </a:bodyPr>
          <a:lstStyle/>
          <a:p>
            <a:pPr indent="320039">
              <a:lnSpc>
                <a:spcPts val="3200"/>
              </a:lnSpc>
            </a:pPr>
            <a:r>
              <a:rPr lang="en-CA" sz="1518" smtClean="0">
                <a:solidFill>
                  <a:srgbClr val="BBBBBB"/>
                </a:solidFill>
                <a:latin typeface="Wingdings"/>
                <a:cs typeface="Wingdings"/>
              </a:rPr>
              <a:t></a:t>
            </a:r>
            <a:r>
              <a:rPr lang="en-CA" sz="1997" smtClean="0">
                <a:solidFill>
                  <a:srgbClr val="000000"/>
                </a:solidFill>
                <a:latin typeface="Gill Sans MT"/>
                <a:cs typeface="Gill Sans MT"/>
              </a:rPr>
              <a:t> Perform customized processing</a:t>
            </a:r>
            <a:r>
              <a:rPr lang="en-CA" sz="2255" smtClean="0">
                <a:solidFill>
                  <a:srgbClr val="000000"/>
                </a:solidFill>
                <a:latin typeface="Times New Roman"/>
              </a:rPr>
              <a:t/>
            </a:r>
            <a:br>
              <a:rPr lang="en-CA" sz="2255" smtClean="0">
                <a:solidFill>
                  <a:srgbClr val="000000"/>
                </a:solidFill>
                <a:latin typeface="Times New Roman"/>
              </a:rPr>
            </a:br>
            <a:r>
              <a:rPr lang="en-CA" sz="1746" smtClean="0">
                <a:solidFill>
                  <a:srgbClr val="9FB8CD"/>
                </a:solidFill>
                <a:latin typeface="Wingdings"/>
                <a:cs typeface="Wingdings"/>
              </a:rPr>
              <a:t></a:t>
            </a:r>
            <a:r>
              <a:rPr lang="en-CA" sz="2297" smtClean="0">
                <a:solidFill>
                  <a:srgbClr val="464652"/>
                </a:solidFill>
                <a:latin typeface="Gill Sans MT"/>
                <a:cs typeface="Gill Sans MT"/>
              </a:rPr>
              <a:t> Transparent</a:t>
            </a:r>
          </a:p>
          <a:p>
            <a:pPr>
              <a:lnSpc>
                <a:spcPts val="3200"/>
              </a:lnSpc>
            </a:pPr>
            <a:endParaRPr lang="en-CA" sz="2255">
              <a:solidFill>
                <a:srgbClr val="000000"/>
              </a:solidFill>
            </a:endParaRPr>
          </a:p>
        </p:txBody>
      </p:sp>
      <p:sp>
        <p:nvSpPr>
          <p:cNvPr id="10" name="TextBox 10"/>
          <p:cNvSpPr txBox="1"/>
          <p:nvPr/>
        </p:nvSpPr>
        <p:spPr>
          <a:xfrm>
            <a:off x="1143000" y="5524500"/>
            <a:ext cx="8001000" cy="355600"/>
          </a:xfrm>
          <a:prstGeom prst="rect">
            <a:avLst/>
          </a:prstGeom>
          <a:noFill/>
        </p:spPr>
        <p:txBody>
          <a:bodyPr vert="horz" wrap="none" lIns="0" tIns="0" rIns="0" bIns="0" rtlCol="0">
            <a:spAutoFit/>
          </a:bodyPr>
          <a:lstStyle/>
          <a:p>
            <a:pPr>
              <a:lnSpc>
                <a:spcPts val="2300"/>
              </a:lnSpc>
            </a:pPr>
            <a:r>
              <a:rPr lang="en-CA" sz="1518" smtClean="0">
                <a:solidFill>
                  <a:srgbClr val="BBBBBB"/>
                </a:solidFill>
                <a:latin typeface="Wingdings"/>
                <a:cs typeface="Wingdings"/>
              </a:rPr>
              <a:t></a:t>
            </a:r>
            <a:r>
              <a:rPr lang="en-CA" sz="1997" smtClean="0">
                <a:solidFill>
                  <a:srgbClr val="000000"/>
                </a:solidFill>
                <a:latin typeface="Gill Sans MT"/>
                <a:cs typeface="Gill Sans MT"/>
              </a:rPr>
              <a:t> Have a say in how the data processing is executed on the system</a:t>
            </a:r>
          </a:p>
          <a:p>
            <a:pPr>
              <a:lnSpc>
                <a:spcPts val="2300"/>
              </a:lnSpc>
            </a:pPr>
            <a:endParaRPr lang="en-CA" sz="1990">
              <a:solidFill>
                <a:srgbClr val="000000"/>
              </a:solidFill>
            </a:endParaRPr>
          </a:p>
        </p:txBody>
      </p:sp>
      <p:sp>
        <p:nvSpPr>
          <p:cNvPr id="11" name="TextBox 11"/>
          <p:cNvSpPr txBox="1"/>
          <p:nvPr/>
        </p:nvSpPr>
        <p:spPr>
          <a:xfrm>
            <a:off x="698500" y="6400800"/>
            <a:ext cx="8445500" cy="266700"/>
          </a:xfrm>
          <a:prstGeom prst="rect">
            <a:avLst/>
          </a:prstGeom>
          <a:noFill/>
        </p:spPr>
        <p:txBody>
          <a:bodyPr vert="horz" wrap="none" lIns="0" tIns="0" rIns="0" bIns="0" rtlCol="0">
            <a:spAutoFit/>
          </a:bodyPr>
          <a:lstStyle/>
          <a:p>
            <a:pPr>
              <a:lnSpc>
                <a:spcPts val="1610"/>
              </a:lnSpc>
            </a:pPr>
            <a:r>
              <a:rPr lang="en-CA" sz="1400" smtClean="0">
                <a:solidFill>
                  <a:srgbClr val="464652"/>
                </a:solidFill>
                <a:latin typeface="Gill Sans MT"/>
                <a:cs typeface="Gill Sans MT"/>
              </a:rPr>
              <a:t>5</a:t>
            </a:r>
          </a:p>
          <a:p>
            <a:pPr>
              <a:lnSpc>
                <a:spcPts val="1610"/>
              </a:lnSpc>
            </a:pPr>
            <a:endParaRPr lang="en-CA" sz="1400">
              <a:solidFill>
                <a:srgbClr val="000000"/>
              </a:solidFill>
            </a:endParaRPr>
          </a:p>
        </p:txBody>
      </p:sp>
    </p:spTree>
    <p:extLst>
      <p:ext uri="{BB962C8B-B14F-4D97-AF65-F5344CB8AC3E}">
        <p14:creationId xmlns:p14="http://schemas.microsoft.com/office/powerpoint/2010/main" val="346903881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Facet</Template>
  <TotalTime>1656</TotalTime>
  <Words>1916</Words>
  <Application>Microsoft Office PowerPoint</Application>
  <PresentationFormat>On-screen Show (4:3)</PresentationFormat>
  <Paragraphs>412</Paragraphs>
  <Slides>48</Slides>
  <Notes>11</Notes>
  <HiddenSlides>1</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63" baseType="lpstr">
      <vt:lpstr>ＭＳ Ｐゴシック</vt:lpstr>
      <vt:lpstr>宋体</vt:lpstr>
      <vt:lpstr>Arial</vt:lpstr>
      <vt:lpstr>Bookman Old Style</vt:lpstr>
      <vt:lpstr>Calibri</vt:lpstr>
      <vt:lpstr>Courier New</vt:lpstr>
      <vt:lpstr>方正姚体</vt:lpstr>
      <vt:lpstr>Gill Sans MT</vt:lpstr>
      <vt:lpstr>华文新魏</vt:lpstr>
      <vt:lpstr>Times New Roman</vt:lpstr>
      <vt:lpstr>Trebuchet MS</vt:lpstr>
      <vt:lpstr>Wingdings</vt:lpstr>
      <vt:lpstr>Wingdings 3</vt:lpstr>
      <vt:lpstr>Facet</vt:lpstr>
      <vt:lpstr>Worksheet</vt:lpstr>
      <vt:lpstr>Pig/Hive/ Hbase  </vt:lpstr>
      <vt:lpstr>Languages for Hadoop</vt:lpstr>
      <vt:lpstr>Challenges that Data Analysts faced </vt:lpstr>
      <vt:lpstr>Data Analysts with Hadoop</vt:lpstr>
      <vt:lpstr>Levels of Abstraction</vt:lpstr>
      <vt:lpstr>Apache Pig</vt:lpstr>
      <vt:lpstr>PowerPoint Presentation</vt:lpstr>
      <vt:lpstr>PowerPoint Presentation</vt:lpstr>
      <vt:lpstr>PowerPoint Presentation</vt:lpstr>
      <vt:lpstr>PowerPoint Presentation</vt:lpstr>
      <vt:lpstr>PowerPoint Presentation</vt:lpstr>
      <vt:lpstr>Motivation by Example</vt:lpstr>
      <vt:lpstr>In MapReduce</vt:lpstr>
      <vt:lpstr>In Pig Latin</vt:lpstr>
      <vt:lpstr>What is Pig ?</vt:lpstr>
      <vt:lpstr>Pig Components</vt:lpstr>
      <vt:lpstr>Why Pig?  </vt:lpstr>
      <vt:lpstr>Date Types</vt:lpstr>
      <vt:lpstr>Pig-Schema</vt:lpstr>
      <vt:lpstr>Example </vt:lpstr>
      <vt:lpstr>Pig Language</vt:lpstr>
      <vt:lpstr>Pig Latin vs. SQL</vt:lpstr>
      <vt:lpstr>Logic Plan</vt:lpstr>
      <vt:lpstr>Java vs. Pig Latin</vt:lpstr>
      <vt:lpstr>Pig takes care of…</vt:lpstr>
      <vt:lpstr>Hive</vt:lpstr>
      <vt:lpstr>PowerPoint Presentation</vt:lpstr>
      <vt:lpstr>Apache Hive (Facebook)</vt:lpstr>
      <vt:lpstr>Hive Key Principles</vt:lpstr>
      <vt:lpstr>HiveQL to MapReduce</vt:lpstr>
      <vt:lpstr>Hive Data Model : Structured</vt:lpstr>
      <vt:lpstr>Hive Data Model Contd.</vt:lpstr>
      <vt:lpstr>Hive Data Model Contd.</vt:lpstr>
      <vt:lpstr>Hierarchy of Hive Partitions</vt:lpstr>
      <vt:lpstr>Hive Data Model Contd.</vt:lpstr>
      <vt:lpstr>Architecture</vt:lpstr>
      <vt:lpstr>Hive Components</vt:lpstr>
      <vt:lpstr>PowerPoint Presentation</vt:lpstr>
      <vt:lpstr>HiveQL</vt:lpstr>
      <vt:lpstr>APACHE HIVE VS RDBMS</vt:lpstr>
      <vt:lpstr>Hive v/s Pig</vt:lpstr>
      <vt:lpstr>Hive v/s Pig</vt:lpstr>
      <vt:lpstr>HBase: Overview </vt:lpstr>
      <vt:lpstr>HBase vs. HDFS</vt:lpstr>
      <vt:lpstr>HBase vs. RDBMS</vt:lpstr>
      <vt:lpstr>When to use Hbase?</vt:lpstr>
      <vt:lpstr>Hbase Components</vt:lpstr>
      <vt:lpstr>HBase Data Model</vt:lpstr>
    </vt:vector>
  </TitlesOfParts>
  <Company>WPI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Eltabakh</dc:creator>
  <cp:lastModifiedBy>Saubhik Basu</cp:lastModifiedBy>
  <cp:revision>303</cp:revision>
  <dcterms:created xsi:type="dcterms:W3CDTF">2013-01-13T20:33:29Z</dcterms:created>
  <dcterms:modified xsi:type="dcterms:W3CDTF">2020-01-20T16:35:29Z</dcterms:modified>
</cp:coreProperties>
</file>