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9"/>
  </p:notesMasterIdLst>
  <p:sldIdLst>
    <p:sldId id="256" r:id="rId2"/>
    <p:sldId id="261" r:id="rId3"/>
    <p:sldId id="265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FC49F-C7CB-48CC-8C27-536E5FB2719E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3FD1-1D4B-4AF5-94E0-24EA8402CE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010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721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617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649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2600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254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505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2154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681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267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692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7992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1428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089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632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5857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047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D293-C29D-4383-873A-D796B43B6C1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2DE935-7CF9-42D6-9532-E661E80FF9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274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293AC3-156D-4B45-BD94-68919E795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0855" y="1263404"/>
            <a:ext cx="8247189" cy="3115075"/>
          </a:xfrm>
        </p:spPr>
        <p:txBody>
          <a:bodyPr>
            <a:normAutofit fontScale="90000"/>
          </a:bodyPr>
          <a:lstStyle/>
          <a:p>
            <a:pPr algn="l"/>
            <a:r>
              <a:rPr lang="cs-CZ" sz="7200" dirty="0">
                <a:solidFill>
                  <a:schemeClr val="accent1"/>
                </a:solidFill>
              </a:rPr>
              <a:t>Vyčíslování chemických rovnic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77CB4D4-9C39-447F-8663-394247732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0855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cs-CZ" sz="2400" dirty="0">
                <a:solidFill>
                  <a:schemeClr val="tx1"/>
                </a:solidFill>
              </a:rPr>
              <a:t>Václav Stupka</a:t>
            </a:r>
          </a:p>
        </p:txBody>
      </p:sp>
    </p:spTree>
    <p:extLst>
      <p:ext uri="{BB962C8B-B14F-4D97-AF65-F5344CB8AC3E}">
        <p14:creationId xmlns:p14="http://schemas.microsoft.com/office/powerpoint/2010/main" val="270091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C0A3B7-EAB4-4073-8F09-25B463B3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675" y="636512"/>
            <a:ext cx="10058400" cy="1450757"/>
          </a:xfrm>
        </p:spPr>
        <p:txBody>
          <a:bodyPr/>
          <a:lstStyle/>
          <a:p>
            <a:r>
              <a:rPr lang="cs-CZ" dirty="0"/>
              <a:t>Co to je chemická rovnice?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C0394AD-5698-460E-A03E-739865376B5B}"/>
              </a:ext>
            </a:extLst>
          </p:cNvPr>
          <p:cNvSpPr txBox="1"/>
          <p:nvPr/>
        </p:nvSpPr>
        <p:spPr>
          <a:xfrm>
            <a:off x="3868119" y="2369203"/>
            <a:ext cx="1146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200" dirty="0"/>
              <a:t>reaktant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8200589-5C14-4725-BC2A-C6717241453F}"/>
              </a:ext>
            </a:extLst>
          </p:cNvPr>
          <p:cNvSpPr txBox="1"/>
          <p:nvPr/>
        </p:nvSpPr>
        <p:spPr>
          <a:xfrm>
            <a:off x="7655687" y="2236963"/>
            <a:ext cx="1376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/>
              <a:t>produkt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1B42B1CC-1AB9-4B8B-9F9E-0F2D56C6D51E}"/>
              </a:ext>
            </a:extLst>
          </p:cNvPr>
          <p:cNvSpPr txBox="1"/>
          <p:nvPr/>
        </p:nvSpPr>
        <p:spPr>
          <a:xfrm>
            <a:off x="4410441" y="5332289"/>
            <a:ext cx="42331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/>
              <a:t>stechiometrický</a:t>
            </a:r>
            <a:r>
              <a:rPr lang="cs-CZ" dirty="0"/>
              <a:t> </a:t>
            </a:r>
            <a:r>
              <a:rPr lang="cs-CZ" sz="2200" dirty="0"/>
              <a:t>koeficient</a:t>
            </a:r>
          </a:p>
        </p:txBody>
      </p:sp>
      <p:pic>
        <p:nvPicPr>
          <p:cNvPr id="21" name="Obrázek 20">
            <a:extLst>
              <a:ext uri="{FF2B5EF4-FFF2-40B4-BE49-F238E27FC236}">
                <a16:creationId xmlns:a16="http://schemas.microsoft.com/office/drawing/2014/main" id="{37BE8751-E5EC-484D-B91B-D1D5720B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542" y="3598913"/>
            <a:ext cx="5572125" cy="695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675E4E1A-B725-46CF-B60B-2DF710F8C8AD}"/>
              </a:ext>
            </a:extLst>
          </p:cNvPr>
          <p:cNvCxnSpPr>
            <a:cxnSpLocks/>
          </p:cNvCxnSpPr>
          <p:nvPr/>
        </p:nvCxnSpPr>
        <p:spPr>
          <a:xfrm flipH="1">
            <a:off x="4245429" y="2738535"/>
            <a:ext cx="201618" cy="86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81F81A6C-12D4-484A-8143-985078AF025B}"/>
              </a:ext>
            </a:extLst>
          </p:cNvPr>
          <p:cNvCxnSpPr>
            <a:cxnSpLocks/>
          </p:cNvCxnSpPr>
          <p:nvPr/>
        </p:nvCxnSpPr>
        <p:spPr>
          <a:xfrm flipH="1">
            <a:off x="7249887" y="2606295"/>
            <a:ext cx="851158" cy="99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54FFA314-0424-429B-A3DD-4DA1C0529E7B}"/>
              </a:ext>
            </a:extLst>
          </p:cNvPr>
          <p:cNvCxnSpPr>
            <a:cxnSpLocks/>
          </p:cNvCxnSpPr>
          <p:nvPr/>
        </p:nvCxnSpPr>
        <p:spPr>
          <a:xfrm flipH="1" flipV="1">
            <a:off x="5411756" y="4294238"/>
            <a:ext cx="440168" cy="11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79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1F5C5-4F9B-45BC-B4A6-F06E6C39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je vyčíslování?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E797D3-5926-4AFF-803A-66C8D4D5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/>
              <a:t>Nevyčíslená rovnice:</a:t>
            </a:r>
          </a:p>
          <a:p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Vyčíslená rovnice:</a:t>
            </a:r>
            <a:endParaRPr lang="cs-CZ" dirty="0"/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D0DF08A6-6AD5-42B3-921D-67068D9D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06" y="2539582"/>
            <a:ext cx="7019925" cy="5429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5E999C05-C93F-4387-A925-94E27EAB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406" y="4007726"/>
            <a:ext cx="7934325" cy="533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217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brázek 20">
            <a:extLst>
              <a:ext uri="{FF2B5EF4-FFF2-40B4-BE49-F238E27FC236}">
                <a16:creationId xmlns:a16="http://schemas.microsoft.com/office/drawing/2014/main" id="{E652345E-E473-44D4-9B0D-E991A968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16" y="3929280"/>
            <a:ext cx="6569334" cy="248602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BA8F5612-AFDE-46EE-9B72-6A73EBA7B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" t="-478" r="736" b="478"/>
          <a:stretch/>
        </p:blipFill>
        <p:spPr>
          <a:xfrm>
            <a:off x="1767916" y="1445843"/>
            <a:ext cx="6569334" cy="2562225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674D8736-0222-4F77-B198-700FAEF27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43" y="1946573"/>
            <a:ext cx="5486400" cy="28956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211C13A-948F-4952-B44E-467CD74E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Ovládání a funkce programu</a:t>
            </a:r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416A180F-80AC-443E-BE70-285FB9A88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957" y="2942852"/>
            <a:ext cx="5505450" cy="2724150"/>
          </a:xfrm>
          <a:prstGeom prst="rect">
            <a:avLst/>
          </a:prstGeom>
        </p:spPr>
      </p:pic>
      <p:pic>
        <p:nvPicPr>
          <p:cNvPr id="25" name="Obrázek 24">
            <a:extLst>
              <a:ext uri="{FF2B5EF4-FFF2-40B4-BE49-F238E27FC236}">
                <a16:creationId xmlns:a16="http://schemas.microsoft.com/office/drawing/2014/main" id="{1FB08B3B-BB99-4864-9CAB-51AB91209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6491" y="3891180"/>
            <a:ext cx="6638925" cy="252412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4E4894C-A772-4136-B84C-5B76FCFB3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343" y="1455614"/>
            <a:ext cx="6667500" cy="2562225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5AE01B7E-7A51-4235-A916-722CB8A8C0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343" y="1459969"/>
            <a:ext cx="66770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8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délník 79">
            <a:extLst>
              <a:ext uri="{FF2B5EF4-FFF2-40B4-BE49-F238E27FC236}">
                <a16:creationId xmlns:a16="http://schemas.microsoft.com/office/drawing/2014/main" id="{C9F31275-369E-40E8-9F50-71ECE0E288C2}"/>
              </a:ext>
            </a:extLst>
          </p:cNvPr>
          <p:cNvSpPr/>
          <p:nvPr/>
        </p:nvSpPr>
        <p:spPr>
          <a:xfrm>
            <a:off x="4094053" y="1579055"/>
            <a:ext cx="6602522" cy="135136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1E6249-4ED5-4011-A2E1-979E15A5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Vyčíslování chemické rovnice</a:t>
            </a:r>
          </a:p>
        </p:txBody>
      </p:sp>
      <p:sp>
        <p:nvSpPr>
          <p:cNvPr id="24" name="Zástupný obsah 23">
            <a:extLst>
              <a:ext uri="{FF2B5EF4-FFF2-40B4-BE49-F238E27FC236}">
                <a16:creationId xmlns:a16="http://schemas.microsoft.com/office/drawing/2014/main" id="{E222343D-D797-4604-B128-9278CF19E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201" y="1363310"/>
            <a:ext cx="1383852" cy="542925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Příklad:</a:t>
            </a:r>
          </a:p>
        </p:txBody>
      </p:sp>
      <p:pic>
        <p:nvPicPr>
          <p:cNvPr id="30" name="Obrázek 29">
            <a:extLst>
              <a:ext uri="{FF2B5EF4-FFF2-40B4-BE49-F238E27FC236}">
                <a16:creationId xmlns:a16="http://schemas.microsoft.com/office/drawing/2014/main" id="{DA24D111-EB26-40BB-90BC-BAB8594B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4" y="3598757"/>
            <a:ext cx="2809875" cy="2438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2" name="Obrázek 31">
            <a:extLst>
              <a:ext uri="{FF2B5EF4-FFF2-40B4-BE49-F238E27FC236}">
                <a16:creationId xmlns:a16="http://schemas.microsoft.com/office/drawing/2014/main" id="{A89BE861-F200-4DFB-A680-B763F6DBD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520" y="3598757"/>
            <a:ext cx="2809875" cy="24532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Obrázek 35">
            <a:extLst>
              <a:ext uri="{FF2B5EF4-FFF2-40B4-BE49-F238E27FC236}">
                <a16:creationId xmlns:a16="http://schemas.microsoft.com/office/drawing/2014/main" id="{AD17EF83-1928-4ADE-B823-F1CF78DBD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233" y="1690440"/>
            <a:ext cx="5381625" cy="581025"/>
          </a:xfrm>
          <a:prstGeom prst="rect">
            <a:avLst/>
          </a:prstGeom>
        </p:spPr>
      </p:pic>
      <p:pic>
        <p:nvPicPr>
          <p:cNvPr id="78" name="Obrázek 77">
            <a:extLst>
              <a:ext uri="{FF2B5EF4-FFF2-40B4-BE49-F238E27FC236}">
                <a16:creationId xmlns:a16="http://schemas.microsoft.com/office/drawing/2014/main" id="{6CF71AE5-091F-4F22-B7D4-D0186BA8F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628" y="2182816"/>
            <a:ext cx="65246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11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délník 34">
            <a:extLst>
              <a:ext uri="{FF2B5EF4-FFF2-40B4-BE49-F238E27FC236}">
                <a16:creationId xmlns:a16="http://schemas.microsoft.com/office/drawing/2014/main" id="{CBA082AA-B539-476D-9355-1466A60EE15A}"/>
              </a:ext>
            </a:extLst>
          </p:cNvPr>
          <p:cNvSpPr/>
          <p:nvPr/>
        </p:nvSpPr>
        <p:spPr>
          <a:xfrm>
            <a:off x="4837708" y="4045768"/>
            <a:ext cx="5045914" cy="128089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CA649B-107E-4AFF-8A1C-0CD2C53A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Zpracování chemické rovnice</a:t>
            </a: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B184822-7AB5-4197-9A0A-D8C9DEF7C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32" y="1697023"/>
            <a:ext cx="2286000" cy="1533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4376C318-236A-49DF-B23E-2694A3247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87" y="1688145"/>
            <a:ext cx="2209800" cy="1562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97D9B994-EB78-4FF0-B3D1-5B4AE5D98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253" y="1697670"/>
            <a:ext cx="2333625" cy="15430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4" name="Obrázek 23">
            <a:extLst>
              <a:ext uri="{FF2B5EF4-FFF2-40B4-BE49-F238E27FC236}">
                <a16:creationId xmlns:a16="http://schemas.microsoft.com/office/drawing/2014/main" id="{C1FC199C-0D72-4797-9829-4DB40A12C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2906" y="1850070"/>
            <a:ext cx="2228850" cy="1238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Obrázek 25">
            <a:extLst>
              <a:ext uri="{FF2B5EF4-FFF2-40B4-BE49-F238E27FC236}">
                <a16:creationId xmlns:a16="http://schemas.microsoft.com/office/drawing/2014/main" id="{274FE9C3-E34F-4197-8885-986A98A1C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600" y="4045768"/>
            <a:ext cx="1047750" cy="1181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1E70ABA0-5FAD-4079-9C01-20B65E85DA59}"/>
              </a:ext>
            </a:extLst>
          </p:cNvPr>
          <p:cNvSpPr txBox="1"/>
          <p:nvPr/>
        </p:nvSpPr>
        <p:spPr>
          <a:xfrm>
            <a:off x="3815735" y="2219364"/>
            <a:ext cx="341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800" dirty="0">
                <a:sym typeface="Wingdings" panose="05000000000000000000" pitchFamily="2" charset="2"/>
              </a:rPr>
              <a:t>~</a:t>
            </a:r>
          </a:p>
        </p:txBody>
      </p:sp>
      <p:pic>
        <p:nvPicPr>
          <p:cNvPr id="28" name="Obrázek 27">
            <a:extLst>
              <a:ext uri="{FF2B5EF4-FFF2-40B4-BE49-F238E27FC236}">
                <a16:creationId xmlns:a16="http://schemas.microsoft.com/office/drawing/2014/main" id="{BBE7F70B-12DA-42DB-B4B6-4CA273CB0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9681" y="4239114"/>
            <a:ext cx="4819650" cy="476250"/>
          </a:xfrm>
          <a:prstGeom prst="rect">
            <a:avLst/>
          </a:prstGeom>
        </p:spPr>
      </p:pic>
      <p:pic>
        <p:nvPicPr>
          <p:cNvPr id="30" name="Obrázek 29">
            <a:extLst>
              <a:ext uri="{FF2B5EF4-FFF2-40B4-BE49-F238E27FC236}">
                <a16:creationId xmlns:a16="http://schemas.microsoft.com/office/drawing/2014/main" id="{BA465EA3-CCE4-4552-A3A7-5A82948A2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0193" y="4664722"/>
            <a:ext cx="4105275" cy="44767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925E2BCC-C61E-47C0-A37E-D582418F82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7415" y="3659834"/>
            <a:ext cx="6543675" cy="2457450"/>
          </a:xfrm>
          <a:prstGeom prst="rect">
            <a:avLst/>
          </a:prstGeom>
        </p:spPr>
      </p:pic>
      <p:sp>
        <p:nvSpPr>
          <p:cNvPr id="33" name="TextovéPole 32">
            <a:extLst>
              <a:ext uri="{FF2B5EF4-FFF2-40B4-BE49-F238E27FC236}">
                <a16:creationId xmlns:a16="http://schemas.microsoft.com/office/drawing/2014/main" id="{328280B0-407A-4FEF-9317-F01C9D92526A}"/>
              </a:ext>
            </a:extLst>
          </p:cNvPr>
          <p:cNvSpPr txBox="1"/>
          <p:nvPr/>
        </p:nvSpPr>
        <p:spPr>
          <a:xfrm>
            <a:off x="6353085" y="2252398"/>
            <a:ext cx="341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800" dirty="0">
                <a:sym typeface="Wingdings" panose="05000000000000000000" pitchFamily="2" charset="2"/>
              </a:rPr>
              <a:t>~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BE87C5C-A7AC-4BAF-9EA6-156491CCD0B7}"/>
              </a:ext>
            </a:extLst>
          </p:cNvPr>
          <p:cNvSpPr txBox="1"/>
          <p:nvPr/>
        </p:nvSpPr>
        <p:spPr>
          <a:xfrm>
            <a:off x="9002610" y="2265022"/>
            <a:ext cx="341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800" dirty="0">
                <a:sym typeface="Wingdings" panose="05000000000000000000" pitchFamily="2" charset="2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64323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délník 37">
            <a:extLst>
              <a:ext uri="{FF2B5EF4-FFF2-40B4-BE49-F238E27FC236}">
                <a16:creationId xmlns:a16="http://schemas.microsoft.com/office/drawing/2014/main" id="{33A9FDD1-D15D-4C5C-9B17-C5DD34AF72FC}"/>
              </a:ext>
            </a:extLst>
          </p:cNvPr>
          <p:cNvSpPr/>
          <p:nvPr/>
        </p:nvSpPr>
        <p:spPr>
          <a:xfrm>
            <a:off x="6051121" y="1331649"/>
            <a:ext cx="4511661" cy="197972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899B1458-ACBE-49D3-B76C-BCC29B9397B4}"/>
              </a:ext>
            </a:extLst>
          </p:cNvPr>
          <p:cNvSpPr/>
          <p:nvPr/>
        </p:nvSpPr>
        <p:spPr>
          <a:xfrm>
            <a:off x="2386918" y="1509207"/>
            <a:ext cx="3124940" cy="172130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CA649B-107E-4AFF-8A1C-0CD2C53A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964" y="640027"/>
            <a:ext cx="9601196" cy="817545"/>
          </a:xfrm>
        </p:spPr>
        <p:txBody>
          <a:bodyPr/>
          <a:lstStyle/>
          <a:p>
            <a:r>
              <a:rPr lang="cs-CZ" dirty="0"/>
              <a:t>Ne vždy se podaří najít řešení.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E59FA6A0-AA8A-42E7-B333-D06A185C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934" y="1996830"/>
            <a:ext cx="1647825" cy="1190625"/>
          </a:xfrm>
          <a:prstGeom prst="rect">
            <a:avLst/>
          </a:prstGeom>
          <a:ln>
            <a:noFill/>
          </a:ln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21740B2E-4748-4EEB-808B-E9A67AA6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733" y="3429000"/>
            <a:ext cx="8848725" cy="3105150"/>
          </a:xfrm>
          <a:prstGeom prst="rect">
            <a:avLst/>
          </a:prstGeom>
        </p:spPr>
      </p:pic>
      <p:pic>
        <p:nvPicPr>
          <p:cNvPr id="27" name="Obrázek 26">
            <a:extLst>
              <a:ext uri="{FF2B5EF4-FFF2-40B4-BE49-F238E27FC236}">
                <a16:creationId xmlns:a16="http://schemas.microsoft.com/office/drawing/2014/main" id="{DF96A883-26B2-4AF7-A198-3825546B3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90" y="1855184"/>
            <a:ext cx="2324100" cy="876300"/>
          </a:xfrm>
          <a:prstGeom prst="rect">
            <a:avLst/>
          </a:prstGeom>
          <a:ln>
            <a:noFill/>
          </a:ln>
        </p:spPr>
      </p:pic>
      <p:pic>
        <p:nvPicPr>
          <p:cNvPr id="29" name="Obrázek 28">
            <a:extLst>
              <a:ext uri="{FF2B5EF4-FFF2-40B4-BE49-F238E27FC236}">
                <a16:creationId xmlns:a16="http://schemas.microsoft.com/office/drawing/2014/main" id="{DE867C13-D73C-4B52-9841-49438694B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410" y="2003187"/>
            <a:ext cx="971550" cy="1181100"/>
          </a:xfrm>
          <a:prstGeom prst="rect">
            <a:avLst/>
          </a:prstGeom>
          <a:ln>
            <a:noFill/>
          </a:ln>
        </p:spPr>
      </p:pic>
      <p:pic>
        <p:nvPicPr>
          <p:cNvPr id="31" name="Obrázek 30">
            <a:extLst>
              <a:ext uri="{FF2B5EF4-FFF2-40B4-BE49-F238E27FC236}">
                <a16:creationId xmlns:a16="http://schemas.microsoft.com/office/drawing/2014/main" id="{C522C62D-CE7F-4A2F-ADC4-39447839F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190" y="1850694"/>
            <a:ext cx="1657350" cy="876300"/>
          </a:xfrm>
          <a:prstGeom prst="rect">
            <a:avLst/>
          </a:prstGeom>
          <a:ln>
            <a:noFill/>
          </a:ln>
        </p:spPr>
      </p:pic>
      <p:pic>
        <p:nvPicPr>
          <p:cNvPr id="33" name="Obrázek 32">
            <a:extLst>
              <a:ext uri="{FF2B5EF4-FFF2-40B4-BE49-F238E27FC236}">
                <a16:creationId xmlns:a16="http://schemas.microsoft.com/office/drawing/2014/main" id="{2BCE2CE4-4165-4C09-BB3E-E4AF1C108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090" y="2735167"/>
            <a:ext cx="4276725" cy="495300"/>
          </a:xfrm>
          <a:prstGeom prst="rect">
            <a:avLst/>
          </a:prstGeom>
          <a:ln>
            <a:noFill/>
          </a:ln>
        </p:spPr>
      </p:pic>
      <p:pic>
        <p:nvPicPr>
          <p:cNvPr id="25" name="Obrázek 24">
            <a:extLst>
              <a:ext uri="{FF2B5EF4-FFF2-40B4-BE49-F238E27FC236}">
                <a16:creationId xmlns:a16="http://schemas.microsoft.com/office/drawing/2014/main" id="{DEF248EA-F76A-42E7-AEEF-A69A4D840F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7317" y="1397140"/>
            <a:ext cx="3590925" cy="447675"/>
          </a:xfrm>
          <a:prstGeom prst="rect">
            <a:avLst/>
          </a:prstGeom>
          <a:ln>
            <a:noFill/>
          </a:ln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35B4BF6-EA40-4C05-887F-1C1EA9B141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8785" y="1613309"/>
            <a:ext cx="2924175" cy="381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8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4382</TotalTime>
  <Words>48</Words>
  <Application>Microsoft Office PowerPoint</Application>
  <PresentationFormat>Širokoúhlá obrazovka</PresentationFormat>
  <Paragraphs>19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Stébla</vt:lpstr>
      <vt:lpstr>Vyčíslování chemických rovnic</vt:lpstr>
      <vt:lpstr>Co to je chemická rovnice?</vt:lpstr>
      <vt:lpstr>Co to je vyčíslování?</vt:lpstr>
      <vt:lpstr>Ovládání a funkce programu</vt:lpstr>
      <vt:lpstr>Vyčíslování chemické rovnice</vt:lpstr>
      <vt:lpstr>Zpracování chemické rovnice</vt:lpstr>
      <vt:lpstr>Ne vždy se podaří najít řešení.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Vyčíslování chemických rovnic</dc:title>
  <dc:creator>host</dc:creator>
  <cp:lastModifiedBy>host</cp:lastModifiedBy>
  <cp:revision>8</cp:revision>
  <dcterms:created xsi:type="dcterms:W3CDTF">2022-02-25T18:49:23Z</dcterms:created>
  <dcterms:modified xsi:type="dcterms:W3CDTF">2022-02-28T19:52:28Z</dcterms:modified>
</cp:coreProperties>
</file>