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62" r:id="rId13"/>
    <p:sldId id="271" r:id="rId14"/>
    <p:sldId id="263" r:id="rId15"/>
    <p:sldId id="257" r:id="rId16"/>
    <p:sldId id="260" r:id="rId17"/>
    <p:sldId id="259" r:id="rId18"/>
    <p:sldId id="261" r:id="rId19"/>
    <p:sldId id="267" r:id="rId20"/>
    <p:sldId id="269" r:id="rId21"/>
    <p:sldId id="264" r:id="rId22"/>
    <p:sldId id="272" r:id="rId2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14B"/>
    <a:srgbClr val="D2F075"/>
    <a:srgbClr val="3D46CC"/>
    <a:srgbClr val="EAEAEA"/>
    <a:srgbClr val="FFFFFF"/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09/07/2021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svdberg/BET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B62E32-23D0-46CF-8B96-E9A824F7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warehouse automation </a:t>
            </a:r>
            <a:br>
              <a:rPr lang="en-US" b="1" dirty="0"/>
            </a:br>
            <a:r>
              <a:rPr lang="en-US" dirty="0"/>
              <a:t>Microsoft </a:t>
            </a:r>
            <a:r>
              <a:rPr lang="en-US" strike="sngStrike" dirty="0"/>
              <a:t>versus</a:t>
            </a:r>
            <a:r>
              <a:rPr lang="en-US" dirty="0"/>
              <a:t> SAS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648003-93F0-426B-8C6F-C65B379B4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59" y="1825625"/>
            <a:ext cx="1157680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DWA</a:t>
            </a:r>
          </a:p>
          <a:p>
            <a:r>
              <a:rPr lang="en-US" sz="2600" dirty="0"/>
              <a:t>Data warehouse architecture</a:t>
            </a:r>
          </a:p>
          <a:p>
            <a:r>
              <a:rPr lang="en-US" sz="2600" dirty="0"/>
              <a:t>Tooling</a:t>
            </a:r>
          </a:p>
          <a:p>
            <a:r>
              <a:rPr lang="en-US" sz="2600" dirty="0"/>
              <a:t>Infra as code</a:t>
            </a:r>
          </a:p>
          <a:p>
            <a:r>
              <a:rPr lang="en-US" sz="2600" dirty="0"/>
              <a:t>Cloud / on premise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D46CC"/>
                </a:solidFill>
              </a:rPr>
              <a:t>- manual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rgbClr val="D2F075"/>
                </a:solidFill>
              </a:rPr>
              <a:t>dwa</a:t>
            </a:r>
            <a:r>
              <a:rPr lang="en-US" dirty="0">
                <a:solidFill>
                  <a:srgbClr val="D2F075"/>
                </a:solidFill>
              </a:rPr>
              <a:t> method 1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rgbClr val="21B14B"/>
                </a:solidFill>
              </a:rPr>
              <a:t>dwa</a:t>
            </a:r>
            <a:r>
              <a:rPr lang="en-US" dirty="0">
                <a:solidFill>
                  <a:srgbClr val="21B14B"/>
                </a:solidFill>
              </a:rPr>
              <a:t> method 2</a:t>
            </a:r>
          </a:p>
          <a:p>
            <a:pPr marL="0" indent="0">
              <a:buNone/>
            </a:pPr>
            <a:endParaRPr lang="en-NL" dirty="0">
              <a:solidFill>
                <a:srgbClr val="3D46CC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A248BE-5CFB-4D3C-BDEB-D76C6E58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888" y="2813557"/>
            <a:ext cx="8155553" cy="40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8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1040236" y="4160079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68AFC-128E-40DC-8D27-D6A0E28F815D}"/>
              </a:ext>
            </a:extLst>
          </p:cNvPr>
          <p:cNvSpPr/>
          <p:nvPr/>
        </p:nvSpPr>
        <p:spPr>
          <a:xfrm>
            <a:off x="1052820" y="3557577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B724DA0B-E7C7-4DA4-9005-ED6B81144AD4}"/>
              </a:ext>
            </a:extLst>
          </p:cNvPr>
          <p:cNvSpPr/>
          <p:nvPr/>
        </p:nvSpPr>
        <p:spPr>
          <a:xfrm>
            <a:off x="1350630" y="49673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CB385C9-583F-4882-B4EB-F8D2000A7D2C}"/>
              </a:ext>
            </a:extLst>
          </p:cNvPr>
          <p:cNvSpPr/>
          <p:nvPr/>
        </p:nvSpPr>
        <p:spPr>
          <a:xfrm>
            <a:off x="1503030" y="51197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18B879F8-33B5-464C-B47E-ABCB9D1A4C7B}"/>
              </a:ext>
            </a:extLst>
          </p:cNvPr>
          <p:cNvSpPr/>
          <p:nvPr/>
        </p:nvSpPr>
        <p:spPr>
          <a:xfrm>
            <a:off x="1655430" y="52721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126B17B6-F098-491F-9CBD-474129F971A0}"/>
              </a:ext>
            </a:extLst>
          </p:cNvPr>
          <p:cNvSpPr/>
          <p:nvPr/>
        </p:nvSpPr>
        <p:spPr>
          <a:xfrm>
            <a:off x="3129094" y="5028877"/>
            <a:ext cx="1013670" cy="878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2D444F-4984-4CE2-979F-E43339210E1E}"/>
              </a:ext>
            </a:extLst>
          </p:cNvPr>
          <p:cNvSpPr/>
          <p:nvPr/>
        </p:nvSpPr>
        <p:spPr>
          <a:xfrm>
            <a:off x="833307" y="6027812"/>
            <a:ext cx="1795246" cy="416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adventureWorks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E19FC-AA31-4EBF-BE3E-C7BA5C263FB9}"/>
              </a:ext>
            </a:extLst>
          </p:cNvPr>
          <p:cNvSpPr txBox="1"/>
          <p:nvPr/>
        </p:nvSpPr>
        <p:spPr>
          <a:xfrm>
            <a:off x="822120" y="645952"/>
            <a:ext cx="541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staging object tree</a:t>
            </a:r>
          </a:p>
          <a:p>
            <a:pPr marL="342900" indent="-342900">
              <a:buAutoNum type="arabicPeriod"/>
            </a:pPr>
            <a:r>
              <a:rPr lang="en-US" dirty="0"/>
              <a:t>Define </a:t>
            </a:r>
            <a:r>
              <a:rPr lang="en-US" dirty="0" err="1"/>
              <a:t>rdw</a:t>
            </a:r>
            <a:r>
              <a:rPr lang="en-US" dirty="0"/>
              <a:t> object tree</a:t>
            </a:r>
          </a:p>
          <a:p>
            <a:pPr marL="342900" indent="-342900">
              <a:buAutoNum type="arabicPeriod"/>
            </a:pPr>
            <a:r>
              <a:rPr lang="en-US" dirty="0"/>
              <a:t>Drop create </a:t>
            </a:r>
            <a:r>
              <a:rPr lang="en-US" dirty="0" err="1"/>
              <a:t>rdw</a:t>
            </a:r>
            <a:r>
              <a:rPr lang="en-US" dirty="0"/>
              <a:t> tables</a:t>
            </a:r>
          </a:p>
          <a:p>
            <a:pPr marL="342900" indent="-342900">
              <a:buAutoNum type="arabicPeriod"/>
            </a:pPr>
            <a:r>
              <a:rPr lang="en-US" dirty="0"/>
              <a:t>Insert </a:t>
            </a:r>
            <a:r>
              <a:rPr lang="en-US" dirty="0" err="1"/>
              <a:t>rdw</a:t>
            </a:r>
            <a:r>
              <a:rPr lang="en-US" dirty="0"/>
              <a:t> contents using change data capture</a:t>
            </a:r>
            <a:endParaRPr lang="en-NL" dirty="0"/>
          </a:p>
        </p:txBody>
      </p:sp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33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2E19FC-AA31-4EBF-BE3E-C7BA5C263FB9}"/>
              </a:ext>
            </a:extLst>
          </p:cNvPr>
          <p:cNvSpPr txBox="1"/>
          <p:nvPr/>
        </p:nvSpPr>
        <p:spPr>
          <a:xfrm>
            <a:off x="822120" y="645952"/>
            <a:ext cx="541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staging object tree</a:t>
            </a:r>
          </a:p>
          <a:p>
            <a:pPr marL="342900" indent="-342900">
              <a:buAutoNum type="arabicPeriod"/>
            </a:pPr>
            <a:r>
              <a:rPr lang="en-US" b="1" dirty="0"/>
              <a:t>Define </a:t>
            </a:r>
            <a:r>
              <a:rPr lang="en-US" b="1" dirty="0" err="1"/>
              <a:t>rdw</a:t>
            </a:r>
            <a:r>
              <a:rPr lang="en-US" b="1" dirty="0"/>
              <a:t> object tree definition</a:t>
            </a:r>
          </a:p>
          <a:p>
            <a:pPr marL="342900" indent="-342900">
              <a:buAutoNum type="arabicPeriod"/>
            </a:pPr>
            <a:r>
              <a:rPr lang="en-US" dirty="0"/>
              <a:t>Drop create </a:t>
            </a:r>
            <a:r>
              <a:rPr lang="en-US" dirty="0" err="1"/>
              <a:t>rdw</a:t>
            </a:r>
            <a:r>
              <a:rPr lang="en-US" dirty="0"/>
              <a:t> tables</a:t>
            </a:r>
          </a:p>
          <a:p>
            <a:pPr marL="342900" indent="-342900">
              <a:buAutoNum type="arabicPeriod"/>
            </a:pPr>
            <a:r>
              <a:rPr lang="en-US" dirty="0"/>
              <a:t>Insert </a:t>
            </a:r>
            <a:r>
              <a:rPr lang="en-US" dirty="0" err="1"/>
              <a:t>rdw</a:t>
            </a:r>
            <a:r>
              <a:rPr lang="en-US" dirty="0"/>
              <a:t> contents using change data capture</a:t>
            </a:r>
            <a:endParaRPr lang="en-NL" dirty="0"/>
          </a:p>
        </p:txBody>
      </p:sp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92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Wat is Data warehouse automation?</a:t>
            </a:r>
          </a:p>
          <a:p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353887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Design time versus runtime DWA</a:t>
            </a:r>
          </a:p>
          <a:p>
            <a:endParaRPr lang="en-NL" sz="4000" dirty="0"/>
          </a:p>
        </p:txBody>
      </p:sp>
      <p:pic>
        <p:nvPicPr>
          <p:cNvPr id="1026" name="Picture 2" descr="5 Most Common Pitfalls Of Establishing CI/CD · Foxtek Recruitment">
            <a:extLst>
              <a:ext uri="{FF2B5EF4-FFF2-40B4-BE49-F238E27FC236}">
                <a16:creationId xmlns:a16="http://schemas.microsoft.com/office/drawing/2014/main" id="{3348A846-A6BD-493A-828F-1219BACF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57" y="4508924"/>
            <a:ext cx="3253354" cy="156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2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4870518" y="2181637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348198" y="2181637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058511" y="2181637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077311" y="1164382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540995" y="1841246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6931677" y="1841246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6931677" y="1841246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90A9E-8BBC-434E-85BC-A38487A874FD}"/>
              </a:ext>
            </a:extLst>
          </p:cNvPr>
          <p:cNvSpPr/>
          <p:nvPr/>
        </p:nvSpPr>
        <p:spPr>
          <a:xfrm>
            <a:off x="2581305" y="186577"/>
            <a:ext cx="3265389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 automation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592561" y="1151100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1933515" y="1494948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1825043" y="1857928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zure-data-factory - Microsoft Q&amp;A">
            <a:extLst>
              <a:ext uri="{FF2B5EF4-FFF2-40B4-BE49-F238E27FC236}">
                <a16:creationId xmlns:a16="http://schemas.microsoft.com/office/drawing/2014/main" id="{35AB7652-0396-4B15-8416-F4B43A10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10" y="577168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9768F6AD-F731-4455-AEC5-C74726A4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45" y="607451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336236" y="215220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95" y="159297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179327" y="2295605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E54A4CD3-59F2-421E-926C-AF9E81F2D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3483587" y="1145143"/>
            <a:ext cx="945430" cy="3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Top 24 T-SQL Interview Questions &amp; Answers">
            <a:extLst>
              <a:ext uri="{FF2B5EF4-FFF2-40B4-BE49-F238E27FC236}">
                <a16:creationId xmlns:a16="http://schemas.microsoft.com/office/drawing/2014/main" id="{5366F886-BC1E-4F45-9F22-00C278EA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" y="249334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1268668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hoek 8">
            <a:extLst>
              <a:ext uri="{FF2B5EF4-FFF2-40B4-BE49-F238E27FC236}">
                <a16:creationId xmlns:a16="http://schemas.microsoft.com/office/drawing/2014/main" id="{EE601D70-97A1-48D6-9B46-9C3A8A49DAB7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Stroomdiagram: Magnetische schijf 4">
            <a:extLst>
              <a:ext uri="{FF2B5EF4-FFF2-40B4-BE49-F238E27FC236}">
                <a16:creationId xmlns:a16="http://schemas.microsoft.com/office/drawing/2014/main" id="{84F706D8-1B73-4BDB-A72B-BB09BC822F92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40" name="Stroomdiagram: Meerdere documenten 5">
            <a:extLst>
              <a:ext uri="{FF2B5EF4-FFF2-40B4-BE49-F238E27FC236}">
                <a16:creationId xmlns:a16="http://schemas.microsoft.com/office/drawing/2014/main" id="{AD4A3791-22BA-4C3C-853A-2EBDF311ED52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42" name="Stroomdiagram: Magnetische schijf 6">
            <a:extLst>
              <a:ext uri="{FF2B5EF4-FFF2-40B4-BE49-F238E27FC236}">
                <a16:creationId xmlns:a16="http://schemas.microsoft.com/office/drawing/2014/main" id="{FC453608-D543-496B-897F-DFDA704E47A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43" name="Stroomdiagram: Magnetische schijf 7">
            <a:extLst>
              <a:ext uri="{FF2B5EF4-FFF2-40B4-BE49-F238E27FC236}">
                <a16:creationId xmlns:a16="http://schemas.microsoft.com/office/drawing/2014/main" id="{B18DCEA0-7C93-4E9E-9D73-17852866E4AA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44" name="Stroomdiagram: Magnetische schijf 9">
            <a:extLst>
              <a:ext uri="{FF2B5EF4-FFF2-40B4-BE49-F238E27FC236}">
                <a16:creationId xmlns:a16="http://schemas.microsoft.com/office/drawing/2014/main" id="{16736F33-E453-47BE-A16C-9FA25D93A714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45" name="Stroomdiagram: Magnetische schijf 10">
            <a:extLst>
              <a:ext uri="{FF2B5EF4-FFF2-40B4-BE49-F238E27FC236}">
                <a16:creationId xmlns:a16="http://schemas.microsoft.com/office/drawing/2014/main" id="{82988858-7566-4337-8D8F-AB75D4B70093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46" name="Stroomdiagram: Magnetische schijf 11">
            <a:extLst>
              <a:ext uri="{FF2B5EF4-FFF2-40B4-BE49-F238E27FC236}">
                <a16:creationId xmlns:a16="http://schemas.microsoft.com/office/drawing/2014/main" id="{3E28AFE4-7BDD-4C0C-8BEE-1D11C54FAC21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47" name="Rechte verbindingslijn met pijl 13">
            <a:extLst>
              <a:ext uri="{FF2B5EF4-FFF2-40B4-BE49-F238E27FC236}">
                <a16:creationId xmlns:a16="http://schemas.microsoft.com/office/drawing/2014/main" id="{3D5436DB-1E7C-4461-9586-C6009F24CF4C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14">
            <a:extLst>
              <a:ext uri="{FF2B5EF4-FFF2-40B4-BE49-F238E27FC236}">
                <a16:creationId xmlns:a16="http://schemas.microsoft.com/office/drawing/2014/main" id="{970C6AC9-78E7-4A35-A8B1-22762252D7D5}"/>
              </a:ext>
            </a:extLst>
          </p:cNvPr>
          <p:cNvCxnSpPr>
            <a:stCxn id="43" idx="3"/>
            <a:endCxn id="42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17">
            <a:extLst>
              <a:ext uri="{FF2B5EF4-FFF2-40B4-BE49-F238E27FC236}">
                <a16:creationId xmlns:a16="http://schemas.microsoft.com/office/drawing/2014/main" id="{9A67D330-111A-44BB-BD4E-75DAE562C086}"/>
              </a:ext>
            </a:extLst>
          </p:cNvPr>
          <p:cNvCxnSpPr>
            <a:stCxn id="43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20">
            <a:extLst>
              <a:ext uri="{FF2B5EF4-FFF2-40B4-BE49-F238E27FC236}">
                <a16:creationId xmlns:a16="http://schemas.microsoft.com/office/drawing/2014/main" id="{AFD42E80-60F2-413C-B9D6-70ADBB1E8E79}"/>
              </a:ext>
            </a:extLst>
          </p:cNvPr>
          <p:cNvCxnSpPr>
            <a:stCxn id="42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23">
            <a:extLst>
              <a:ext uri="{FF2B5EF4-FFF2-40B4-BE49-F238E27FC236}">
                <a16:creationId xmlns:a16="http://schemas.microsoft.com/office/drawing/2014/main" id="{C1238755-1145-4CB4-88BE-56B998F3B78A}"/>
              </a:ext>
            </a:extLst>
          </p:cNvPr>
          <p:cNvCxnSpPr>
            <a:stCxn id="42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troomdiagram: Meerdere documenten 26">
            <a:extLst>
              <a:ext uri="{FF2B5EF4-FFF2-40B4-BE49-F238E27FC236}">
                <a16:creationId xmlns:a16="http://schemas.microsoft.com/office/drawing/2014/main" id="{6D3B60FB-8D8C-4EC3-909B-0353088742EF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53" name="Stroomdiagram: Meerdere documenten 27">
            <a:extLst>
              <a:ext uri="{FF2B5EF4-FFF2-40B4-BE49-F238E27FC236}">
                <a16:creationId xmlns:a16="http://schemas.microsoft.com/office/drawing/2014/main" id="{8FEE1051-CC3A-4EE1-869B-EFD387321B4B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54" name="Rechte verbindingslijn met pijl 28">
            <a:extLst>
              <a:ext uri="{FF2B5EF4-FFF2-40B4-BE49-F238E27FC236}">
                <a16:creationId xmlns:a16="http://schemas.microsoft.com/office/drawing/2014/main" id="{CB826687-9EA3-4A94-8002-938D1EF2503E}"/>
              </a:ext>
            </a:extLst>
          </p:cNvPr>
          <p:cNvCxnSpPr>
            <a:endCxn id="40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30">
            <a:extLst>
              <a:ext uri="{FF2B5EF4-FFF2-40B4-BE49-F238E27FC236}">
                <a16:creationId xmlns:a16="http://schemas.microsoft.com/office/drawing/2014/main" id="{3F78AB71-D283-4E0D-B37C-7302D20826A4}"/>
              </a:ext>
            </a:extLst>
          </p:cNvPr>
          <p:cNvCxnSpPr>
            <a:stCxn id="46" idx="3"/>
            <a:endCxn id="52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32">
            <a:extLst>
              <a:ext uri="{FF2B5EF4-FFF2-40B4-BE49-F238E27FC236}">
                <a16:creationId xmlns:a16="http://schemas.microsoft.com/office/drawing/2014/main" id="{89BCA0FC-080C-43EE-A7BF-9E144FCA8E93}"/>
              </a:ext>
            </a:extLst>
          </p:cNvPr>
          <p:cNvCxnSpPr>
            <a:stCxn id="46" idx="3"/>
            <a:endCxn id="53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hoek 45">
            <a:extLst>
              <a:ext uri="{FF2B5EF4-FFF2-40B4-BE49-F238E27FC236}">
                <a16:creationId xmlns:a16="http://schemas.microsoft.com/office/drawing/2014/main" id="{170EDDDA-9252-4979-83A2-3B0110579B11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8" name="Lachebekje 49">
            <a:extLst>
              <a:ext uri="{FF2B5EF4-FFF2-40B4-BE49-F238E27FC236}">
                <a16:creationId xmlns:a16="http://schemas.microsoft.com/office/drawing/2014/main" id="{3BE318C6-4223-44AA-9A9A-A400EF23C763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59" name="Lachebekje 50">
            <a:extLst>
              <a:ext uri="{FF2B5EF4-FFF2-40B4-BE49-F238E27FC236}">
                <a16:creationId xmlns:a16="http://schemas.microsoft.com/office/drawing/2014/main" id="{72524154-D460-4809-B3BD-71FA250FBEFD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  <p:sp>
        <p:nvSpPr>
          <p:cNvPr id="29" name="Tekstvak 44">
            <a:extLst>
              <a:ext uri="{FF2B5EF4-FFF2-40B4-BE49-F238E27FC236}">
                <a16:creationId xmlns:a16="http://schemas.microsoft.com/office/drawing/2014/main" id="{E73105F3-64C3-4A5A-97EA-E6BF3FF48668}"/>
              </a:ext>
            </a:extLst>
          </p:cNvPr>
          <p:cNvSpPr txBox="1"/>
          <p:nvPr/>
        </p:nvSpPr>
        <p:spPr>
          <a:xfrm>
            <a:off x="5010532" y="5737423"/>
            <a:ext cx="293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set_p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get_p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prop_ext</a:t>
            </a:r>
            <a:endParaRPr lang="nl-NL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6080C-E67B-401E-9980-4C715F8E957C}"/>
              </a:ext>
            </a:extLst>
          </p:cNvPr>
          <p:cNvGrpSpPr/>
          <p:nvPr/>
        </p:nvGrpSpPr>
        <p:grpSpPr>
          <a:xfrm>
            <a:off x="5106171" y="528557"/>
            <a:ext cx="2601687" cy="5200369"/>
            <a:chOff x="4856270" y="537054"/>
            <a:chExt cx="2601687" cy="5200369"/>
          </a:xfrm>
        </p:grpSpPr>
        <p:sp>
          <p:nvSpPr>
            <p:cNvPr id="25" name="Rechthoek 40">
              <a:extLst>
                <a:ext uri="{FF2B5EF4-FFF2-40B4-BE49-F238E27FC236}">
                  <a16:creationId xmlns:a16="http://schemas.microsoft.com/office/drawing/2014/main" id="{6BDECE7D-2AA3-4B69-B8C1-F5B48A2C352A}"/>
                </a:ext>
              </a:extLst>
            </p:cNvPr>
            <p:cNvSpPr/>
            <p:nvPr/>
          </p:nvSpPr>
          <p:spPr>
            <a:xfrm>
              <a:off x="4856270" y="537054"/>
              <a:ext cx="2601687" cy="5200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>
                  <a:solidFill>
                    <a:srgbClr val="FF0000"/>
                  </a:solidFill>
                </a:rPr>
                <a:t>Properties</a:t>
              </a:r>
              <a:r>
                <a:rPr lang="nl-NL" sz="1200" dirty="0">
                  <a:solidFill>
                    <a:srgbClr val="FF0000"/>
                  </a:solidFill>
                </a:rPr>
                <a:t> (</a:t>
              </a:r>
              <a:r>
                <a:rPr lang="nl-NL" sz="1200" dirty="0" err="1">
                  <a:solidFill>
                    <a:srgbClr val="FF0000"/>
                  </a:solidFill>
                </a:rPr>
                <a:t>static.Property</a:t>
              </a:r>
              <a:r>
                <a:rPr lang="nl-NL" sz="12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" name="Afgeschuind diagonale hoek rechthoek 41">
              <a:extLst>
                <a:ext uri="{FF2B5EF4-FFF2-40B4-BE49-F238E27FC236}">
                  <a16:creationId xmlns:a16="http://schemas.microsoft.com/office/drawing/2014/main" id="{B4844146-C71B-4005-B546-2FCA8145CEA3}"/>
                </a:ext>
              </a:extLst>
            </p:cNvPr>
            <p:cNvSpPr/>
            <p:nvPr/>
          </p:nvSpPr>
          <p:spPr>
            <a:xfrm>
              <a:off x="5166513" y="1287743"/>
              <a:ext cx="1981200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target_schema_id</a:t>
              </a:r>
              <a:endParaRPr lang="nl-NL" sz="1200" dirty="0"/>
            </a:p>
          </p:txBody>
        </p:sp>
        <p:sp>
          <p:nvSpPr>
            <p:cNvPr id="28" name="Afgeschuind diagonale hoek rechthoek 43">
              <a:extLst>
                <a:ext uri="{FF2B5EF4-FFF2-40B4-BE49-F238E27FC236}">
                  <a16:creationId xmlns:a16="http://schemas.microsoft.com/office/drawing/2014/main" id="{4C6A9A47-19D5-4656-8427-130448E322CB}"/>
                </a:ext>
              </a:extLst>
            </p:cNvPr>
            <p:cNvSpPr/>
            <p:nvPr/>
          </p:nvSpPr>
          <p:spPr>
            <a:xfrm>
              <a:off x="5161351" y="1956199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template_name_create_table</a:t>
              </a:r>
              <a:endParaRPr lang="nl-NL" sz="1200" dirty="0"/>
            </a:p>
          </p:txBody>
        </p:sp>
        <p:sp>
          <p:nvSpPr>
            <p:cNvPr id="30" name="Afgeschuind diagonale hoek rechthoek 61">
              <a:extLst>
                <a:ext uri="{FF2B5EF4-FFF2-40B4-BE49-F238E27FC236}">
                  <a16:creationId xmlns:a16="http://schemas.microsoft.com/office/drawing/2014/main" id="{EB2D8666-78D4-40CA-A68C-33E71F1615B9}"/>
                </a:ext>
              </a:extLst>
            </p:cNvPr>
            <p:cNvSpPr/>
            <p:nvPr/>
          </p:nvSpPr>
          <p:spPr>
            <a:xfrm>
              <a:off x="5161350" y="2576685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/>
                <a:t>log_level</a:t>
              </a:r>
            </a:p>
          </p:txBody>
        </p:sp>
        <p:sp>
          <p:nvSpPr>
            <p:cNvPr id="31" name="Afgeschuind diagonale hoek rechthoek 62">
              <a:extLst>
                <a:ext uri="{FF2B5EF4-FFF2-40B4-BE49-F238E27FC236}">
                  <a16:creationId xmlns:a16="http://schemas.microsoft.com/office/drawing/2014/main" id="{4DDAB794-A8ED-4CE2-A412-63B369911694}"/>
                </a:ext>
              </a:extLst>
            </p:cNvPr>
            <p:cNvSpPr/>
            <p:nvPr/>
          </p:nvSpPr>
          <p:spPr>
            <a:xfrm>
              <a:off x="5161348" y="3912468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etc</a:t>
              </a:r>
              <a:r>
                <a:rPr lang="nl-NL" sz="1200" dirty="0"/>
                <a:t>…</a:t>
              </a:r>
            </a:p>
          </p:txBody>
        </p:sp>
        <p:sp>
          <p:nvSpPr>
            <p:cNvPr id="32" name="Afgeschuind diagonale hoek rechthoek 65">
              <a:extLst>
                <a:ext uri="{FF2B5EF4-FFF2-40B4-BE49-F238E27FC236}">
                  <a16:creationId xmlns:a16="http://schemas.microsoft.com/office/drawing/2014/main" id="{470078B2-7312-45A9-AEF1-D5843AA101A4}"/>
                </a:ext>
              </a:extLst>
            </p:cNvPr>
            <p:cNvSpPr/>
            <p:nvPr/>
          </p:nvSpPr>
          <p:spPr>
            <a:xfrm>
              <a:off x="5161349" y="3263983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delete_detection</a:t>
              </a:r>
              <a:endParaRPr lang="nl-NL" sz="1200" dirty="0"/>
            </a:p>
          </p:txBody>
        </p:sp>
      </p:grpSp>
      <p:cxnSp>
        <p:nvCxnSpPr>
          <p:cNvPr id="33" name="Rechte verbindingslijn met pijl 17">
            <a:extLst>
              <a:ext uri="{FF2B5EF4-FFF2-40B4-BE49-F238E27FC236}">
                <a16:creationId xmlns:a16="http://schemas.microsoft.com/office/drawing/2014/main" id="{A9DA80D4-0B72-43DD-80FA-C04F44D5D2F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874283" y="1486075"/>
            <a:ext cx="2542131" cy="1173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17">
            <a:extLst>
              <a:ext uri="{FF2B5EF4-FFF2-40B4-BE49-F238E27FC236}">
                <a16:creationId xmlns:a16="http://schemas.microsoft.com/office/drawing/2014/main" id="{47D33329-40C5-4E54-9F35-3832D4A12D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74282" y="2154531"/>
            <a:ext cx="2536970" cy="52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17">
            <a:extLst>
              <a:ext uri="{FF2B5EF4-FFF2-40B4-BE49-F238E27FC236}">
                <a16:creationId xmlns:a16="http://schemas.microsoft.com/office/drawing/2014/main" id="{CE835926-0FCD-442A-A60F-29B0C7C2022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316724" y="2775017"/>
            <a:ext cx="2094527" cy="204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17">
            <a:extLst>
              <a:ext uri="{FF2B5EF4-FFF2-40B4-BE49-F238E27FC236}">
                <a16:creationId xmlns:a16="http://schemas.microsoft.com/office/drawing/2014/main" id="{085348A2-38EA-4016-9A13-F1185283D89A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583297" y="3462315"/>
            <a:ext cx="1827953" cy="27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4">
            <a:extLst>
              <a:ext uri="{FF2B5EF4-FFF2-40B4-BE49-F238E27FC236}">
                <a16:creationId xmlns:a16="http://schemas.microsoft.com/office/drawing/2014/main" id="{BA1E9145-353D-4276-A8D6-BF246A23706E}"/>
              </a:ext>
            </a:extLst>
          </p:cNvPr>
          <p:cNvSpPr txBox="1"/>
          <p:nvPr/>
        </p:nvSpPr>
        <p:spPr>
          <a:xfrm>
            <a:off x="291038" y="572314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info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obj_ext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col_ext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722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DF585-E316-42DC-9EFC-363962575790}"/>
              </a:ext>
            </a:extLst>
          </p:cNvPr>
          <p:cNvSpPr txBox="1"/>
          <p:nvPr/>
        </p:nvSpPr>
        <p:spPr>
          <a:xfrm>
            <a:off x="509587" y="139155"/>
            <a:ext cx="11172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begin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#each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data_size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#unless @last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}},{{/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unless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1803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96CFD8-003F-4F45-9647-57624209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" y="2363597"/>
            <a:ext cx="1796883" cy="20154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B5C770-446A-45A5-99EC-964C40CBA4FA}"/>
              </a:ext>
            </a:extLst>
          </p:cNvPr>
          <p:cNvSpPr txBox="1"/>
          <p:nvPr/>
        </p:nvSpPr>
        <p:spPr>
          <a:xfrm>
            <a:off x="2954323" y="1578767"/>
            <a:ext cx="33723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src_obj_id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external_obj_id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@@SERVERNAME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, …..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schemas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objects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 only tables and views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….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271839-180A-4A9A-A296-98B1C020DD7C}"/>
              </a:ext>
            </a:extLst>
          </p:cNvPr>
          <p:cNvSpPr/>
          <p:nvPr/>
        </p:nvSpPr>
        <p:spPr>
          <a:xfrm>
            <a:off x="3103927" y="821069"/>
            <a:ext cx="1904301" cy="579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 query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BB775DEB-80EA-45D8-8298-E6623D10686F}"/>
              </a:ext>
            </a:extLst>
          </p:cNvPr>
          <p:cNvSpPr/>
          <p:nvPr/>
        </p:nvSpPr>
        <p:spPr>
          <a:xfrm>
            <a:off x="1132512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database</a:t>
            </a:r>
            <a:endParaRPr lang="en-NL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95E4C668-A9ED-4F6E-ACAB-D9AA747562DF}"/>
              </a:ext>
            </a:extLst>
          </p:cNvPr>
          <p:cNvSpPr/>
          <p:nvPr/>
        </p:nvSpPr>
        <p:spPr>
          <a:xfrm>
            <a:off x="8879466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BETL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29B65D-C836-46AC-A3F2-E08402EB827D}"/>
              </a:ext>
            </a:extLst>
          </p:cNvPr>
          <p:cNvSpPr/>
          <p:nvPr/>
        </p:nvSpPr>
        <p:spPr>
          <a:xfrm>
            <a:off x="562059" y="1703704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B5BF5A-2B62-4AE2-8C4E-10C302A1FB5F}"/>
              </a:ext>
            </a:extLst>
          </p:cNvPr>
          <p:cNvCxnSpPr/>
          <p:nvPr/>
        </p:nvCxnSpPr>
        <p:spPr>
          <a:xfrm>
            <a:off x="2550251" y="118284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119577-8D27-455B-B380-667D9BA1B85E}"/>
              </a:ext>
            </a:extLst>
          </p:cNvPr>
          <p:cNvCxnSpPr/>
          <p:nvPr/>
        </p:nvCxnSpPr>
        <p:spPr>
          <a:xfrm>
            <a:off x="6182965" y="111101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EF8AA37-064F-47E6-9AB8-74779DE2B391}"/>
              </a:ext>
            </a:extLst>
          </p:cNvPr>
          <p:cNvSpPr/>
          <p:nvPr/>
        </p:nvSpPr>
        <p:spPr>
          <a:xfrm>
            <a:off x="6616815" y="721976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procedure ingest object tree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9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6A1BE604-B29C-4E1D-8936-0B0D798FB1EF}"/>
              </a:ext>
            </a:extLst>
          </p:cNvPr>
          <p:cNvSpPr/>
          <p:nvPr/>
        </p:nvSpPr>
        <p:spPr>
          <a:xfrm>
            <a:off x="1112679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316C4-4565-4824-B74F-C5F7FE50AE88}"/>
              </a:ext>
            </a:extLst>
          </p:cNvPr>
          <p:cNvSpPr/>
          <p:nvPr/>
        </p:nvSpPr>
        <p:spPr>
          <a:xfrm>
            <a:off x="1667560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source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04A335-268C-4E2A-BA1B-F11401588767}"/>
              </a:ext>
            </a:extLst>
          </p:cNvPr>
          <p:cNvSpPr/>
          <p:nvPr/>
        </p:nvSpPr>
        <p:spPr>
          <a:xfrm>
            <a:off x="3363986" y="518429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B796B1F-E784-4624-B2F1-623F5C86763C}"/>
              </a:ext>
            </a:extLst>
          </p:cNvPr>
          <p:cNvSpPr/>
          <p:nvPr/>
        </p:nvSpPr>
        <p:spPr>
          <a:xfrm>
            <a:off x="5072718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596A3BE-1EE9-4C58-9F59-C2B28C1BF0F2}"/>
              </a:ext>
            </a:extLst>
          </p:cNvPr>
          <p:cNvSpPr/>
          <p:nvPr/>
        </p:nvSpPr>
        <p:spPr>
          <a:xfrm>
            <a:off x="1241571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NL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C7E308F-7F14-46A0-B710-D5BCEB2EF395}"/>
              </a:ext>
            </a:extLst>
          </p:cNvPr>
          <p:cNvSpPr/>
          <p:nvPr/>
        </p:nvSpPr>
        <p:spPr>
          <a:xfrm>
            <a:off x="5223077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71530-5004-4923-8299-10D2A5F45584}"/>
              </a:ext>
            </a:extLst>
          </p:cNvPr>
          <p:cNvSpPr/>
          <p:nvPr/>
        </p:nvSpPr>
        <p:spPr>
          <a:xfrm>
            <a:off x="5223078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target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E91-1C60-4924-8102-F684C0CF6390}"/>
              </a:ext>
            </a:extLst>
          </p:cNvPr>
          <p:cNvSpPr txBox="1"/>
          <p:nvPr/>
        </p:nvSpPr>
        <p:spPr>
          <a:xfrm>
            <a:off x="2667699" y="1686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C5E1-2BA4-492E-BEDB-E26E0DE517B0}"/>
              </a:ext>
            </a:extLst>
          </p:cNvPr>
          <p:cNvSpPr txBox="1"/>
          <p:nvPr/>
        </p:nvSpPr>
        <p:spPr>
          <a:xfrm>
            <a:off x="3377441" y="360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706EE-B313-4CC8-9837-4A0CE187DE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453633" y="3944533"/>
            <a:ext cx="26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56896-47B2-4377-A9BD-B6EA6357C89A}"/>
              </a:ext>
            </a:extLst>
          </p:cNvPr>
          <p:cNvSpPr txBox="1"/>
          <p:nvPr/>
        </p:nvSpPr>
        <p:spPr>
          <a:xfrm>
            <a:off x="6300727" y="167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798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A074-2AC1-4A57-ACFE-F968A2DE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6367-491D-4DB9-83E8-C982DA4A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presentation:</a:t>
            </a:r>
          </a:p>
          <a:p>
            <a:pPr lvl="1"/>
            <a:r>
              <a:rPr lang="en-US" dirty="0"/>
              <a:t>Learn about DWA using Microsoft Azure *</a:t>
            </a:r>
          </a:p>
          <a:p>
            <a:pPr lvl="1"/>
            <a:r>
              <a:rPr lang="en-US" dirty="0"/>
              <a:t>Learn about DWA using SAS</a:t>
            </a:r>
          </a:p>
          <a:p>
            <a:pPr lvl="1"/>
            <a:r>
              <a:rPr lang="en-US" dirty="0"/>
              <a:t>Learn from differences</a:t>
            </a:r>
          </a:p>
          <a:p>
            <a:pPr lvl="1"/>
            <a:r>
              <a:rPr lang="en-US" dirty="0"/>
              <a:t>Discuss best DWA method tool independently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* For Microsoft we will demonstrate DWA by using an open source framework called </a:t>
            </a:r>
            <a:r>
              <a:rPr lang="en-US" sz="2000" dirty="0" err="1"/>
              <a:t>betl</a:t>
            </a:r>
            <a:r>
              <a:rPr lang="en-US" sz="2000" dirty="0"/>
              <a:t>.  (</a:t>
            </a:r>
            <a:r>
              <a:rPr lang="en-US" sz="2000" dirty="0">
                <a:hlinkClick r:id="rId2"/>
              </a:rPr>
              <a:t>https://github.com/basvdberg/BETL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07026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6A1BE604-B29C-4E1D-8936-0B0D798FB1EF}"/>
              </a:ext>
            </a:extLst>
          </p:cNvPr>
          <p:cNvSpPr/>
          <p:nvPr/>
        </p:nvSpPr>
        <p:spPr>
          <a:xfrm>
            <a:off x="1112679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316C4-4565-4824-B74F-C5F7FE50AE88}"/>
              </a:ext>
            </a:extLst>
          </p:cNvPr>
          <p:cNvSpPr/>
          <p:nvPr/>
        </p:nvSpPr>
        <p:spPr>
          <a:xfrm>
            <a:off x="1667560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source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04A335-268C-4E2A-BA1B-F11401588767}"/>
              </a:ext>
            </a:extLst>
          </p:cNvPr>
          <p:cNvSpPr/>
          <p:nvPr/>
        </p:nvSpPr>
        <p:spPr>
          <a:xfrm>
            <a:off x="3363986" y="518429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B796B1F-E784-4624-B2F1-623F5C86763C}"/>
              </a:ext>
            </a:extLst>
          </p:cNvPr>
          <p:cNvSpPr/>
          <p:nvPr/>
        </p:nvSpPr>
        <p:spPr>
          <a:xfrm>
            <a:off x="5072718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596A3BE-1EE9-4C58-9F59-C2B28C1BF0F2}"/>
              </a:ext>
            </a:extLst>
          </p:cNvPr>
          <p:cNvSpPr/>
          <p:nvPr/>
        </p:nvSpPr>
        <p:spPr>
          <a:xfrm>
            <a:off x="1241571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NL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C7E308F-7F14-46A0-B710-D5BCEB2EF395}"/>
              </a:ext>
            </a:extLst>
          </p:cNvPr>
          <p:cNvSpPr/>
          <p:nvPr/>
        </p:nvSpPr>
        <p:spPr>
          <a:xfrm>
            <a:off x="5223077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71530-5004-4923-8299-10D2A5F45584}"/>
              </a:ext>
            </a:extLst>
          </p:cNvPr>
          <p:cNvSpPr/>
          <p:nvPr/>
        </p:nvSpPr>
        <p:spPr>
          <a:xfrm>
            <a:off x="5223078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target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E91-1C60-4924-8102-F684C0CF6390}"/>
              </a:ext>
            </a:extLst>
          </p:cNvPr>
          <p:cNvSpPr txBox="1"/>
          <p:nvPr/>
        </p:nvSpPr>
        <p:spPr>
          <a:xfrm>
            <a:off x="2667699" y="1686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C5E1-2BA4-492E-BEDB-E26E0DE517B0}"/>
              </a:ext>
            </a:extLst>
          </p:cNvPr>
          <p:cNvSpPr txBox="1"/>
          <p:nvPr/>
        </p:nvSpPr>
        <p:spPr>
          <a:xfrm>
            <a:off x="3377441" y="360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706EE-B313-4CC8-9837-4A0CE187DE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453633" y="3944533"/>
            <a:ext cx="26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56896-47B2-4377-A9BD-B6EA6357C89A}"/>
              </a:ext>
            </a:extLst>
          </p:cNvPr>
          <p:cNvSpPr txBox="1"/>
          <p:nvPr/>
        </p:nvSpPr>
        <p:spPr>
          <a:xfrm>
            <a:off x="6300727" y="167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15797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otorsport.com: Max Verstappen, Formule 1, MotoGP, MXGP, Le Mans, DTM en  meer">
            <a:extLst>
              <a:ext uri="{FF2B5EF4-FFF2-40B4-BE49-F238E27FC236}">
                <a16:creationId xmlns:a16="http://schemas.microsoft.com/office/drawing/2014/main" id="{EAE6C4C4-7A00-43DB-903A-0601E73C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93" y="2805069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44F156DB-8A2E-476D-80D4-95AA1A16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 warehouse automation </a:t>
            </a:r>
            <a:br>
              <a:rPr lang="en-US" b="1" dirty="0"/>
            </a:br>
            <a:r>
              <a:rPr lang="en-US" dirty="0"/>
              <a:t>Microsoft </a:t>
            </a:r>
            <a:r>
              <a:rPr lang="en-US" strike="sngStrike" dirty="0"/>
              <a:t>versus</a:t>
            </a:r>
            <a:r>
              <a:rPr lang="en-US" dirty="0"/>
              <a:t> SAS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B9CC9-5A56-4324-A110-E5E4B2F6A0AA}"/>
              </a:ext>
            </a:extLst>
          </p:cNvPr>
          <p:cNvSpPr txBox="1"/>
          <p:nvPr/>
        </p:nvSpPr>
        <p:spPr>
          <a:xfrm>
            <a:off x="729842" y="1937856"/>
            <a:ext cx="445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the car, but the driver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6191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1040236" y="4160079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68AFC-128E-40DC-8D27-D6A0E28F815D}"/>
              </a:ext>
            </a:extLst>
          </p:cNvPr>
          <p:cNvSpPr/>
          <p:nvPr/>
        </p:nvSpPr>
        <p:spPr>
          <a:xfrm>
            <a:off x="1052820" y="3557577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E10261-8098-4F10-B115-202C7EA0A264}"/>
              </a:ext>
            </a:extLst>
          </p:cNvPr>
          <p:cNvSpPr/>
          <p:nvPr/>
        </p:nvSpPr>
        <p:spPr>
          <a:xfrm>
            <a:off x="1052820" y="2955075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CD7096-A351-44D1-9400-40127F101B0C}"/>
              </a:ext>
            </a:extLst>
          </p:cNvPr>
          <p:cNvSpPr/>
          <p:nvPr/>
        </p:nvSpPr>
        <p:spPr>
          <a:xfrm>
            <a:off x="1052820" y="2376934"/>
            <a:ext cx="3816990" cy="512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datamarts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AF147-827D-4ED9-8D7E-47CCD9ADE641}"/>
              </a:ext>
            </a:extLst>
          </p:cNvPr>
          <p:cNvSpPr txBox="1"/>
          <p:nvPr/>
        </p:nvSpPr>
        <p:spPr>
          <a:xfrm>
            <a:off x="757107" y="438969"/>
            <a:ext cx="7053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 data warehouse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FCB9D3-226F-44FF-AA2B-D9E6B3D6F8B1}"/>
              </a:ext>
            </a:extLst>
          </p:cNvPr>
          <p:cNvSpPr/>
          <p:nvPr/>
        </p:nvSpPr>
        <p:spPr>
          <a:xfrm>
            <a:off x="1052820" y="1222829"/>
            <a:ext cx="1575733" cy="512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55ECCE-FCF2-40DC-B416-32CE94BDDBF9}"/>
              </a:ext>
            </a:extLst>
          </p:cNvPr>
          <p:cNvSpPr/>
          <p:nvPr/>
        </p:nvSpPr>
        <p:spPr>
          <a:xfrm>
            <a:off x="2741803" y="1229148"/>
            <a:ext cx="2115423" cy="512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Analytics / data science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3D7BDDD0-22A5-4FA2-A2F3-7BB37FB27547}"/>
              </a:ext>
            </a:extLst>
          </p:cNvPr>
          <p:cNvSpPr/>
          <p:nvPr/>
        </p:nvSpPr>
        <p:spPr>
          <a:xfrm>
            <a:off x="1526796" y="1862356"/>
            <a:ext cx="335560" cy="3775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62051DC-12FD-439D-8F59-88891BA023F6}"/>
              </a:ext>
            </a:extLst>
          </p:cNvPr>
          <p:cNvSpPr/>
          <p:nvPr/>
        </p:nvSpPr>
        <p:spPr>
          <a:xfrm>
            <a:off x="2014756" y="1870502"/>
            <a:ext cx="335560" cy="3775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397F9162-22FD-42A3-9BED-F80331B8108C}"/>
              </a:ext>
            </a:extLst>
          </p:cNvPr>
          <p:cNvSpPr/>
          <p:nvPr/>
        </p:nvSpPr>
        <p:spPr>
          <a:xfrm>
            <a:off x="2574023" y="1864130"/>
            <a:ext cx="335560" cy="3775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404900-BFDA-41C0-A38D-37C54D3C7870}"/>
              </a:ext>
            </a:extLst>
          </p:cNvPr>
          <p:cNvSpPr/>
          <p:nvPr/>
        </p:nvSpPr>
        <p:spPr>
          <a:xfrm>
            <a:off x="5656976" y="1168274"/>
            <a:ext cx="1013669" cy="1170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E8AEB2-040E-4599-B195-690D50482C21}"/>
              </a:ext>
            </a:extLst>
          </p:cNvPr>
          <p:cNvSpPr/>
          <p:nvPr/>
        </p:nvSpPr>
        <p:spPr>
          <a:xfrm>
            <a:off x="5656975" y="2376933"/>
            <a:ext cx="1013669" cy="2319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B724DA0B-E7C7-4DA4-9005-ED6B81144AD4}"/>
              </a:ext>
            </a:extLst>
          </p:cNvPr>
          <p:cNvSpPr/>
          <p:nvPr/>
        </p:nvSpPr>
        <p:spPr>
          <a:xfrm>
            <a:off x="1350630" y="49673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CB385C9-583F-4882-B4EB-F8D2000A7D2C}"/>
              </a:ext>
            </a:extLst>
          </p:cNvPr>
          <p:cNvSpPr/>
          <p:nvPr/>
        </p:nvSpPr>
        <p:spPr>
          <a:xfrm>
            <a:off x="1503030" y="51197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18B879F8-33B5-464C-B47E-ABCB9D1A4C7B}"/>
              </a:ext>
            </a:extLst>
          </p:cNvPr>
          <p:cNvSpPr/>
          <p:nvPr/>
        </p:nvSpPr>
        <p:spPr>
          <a:xfrm>
            <a:off x="1655430" y="52721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C7B1E3-DEA1-4B14-96A3-1CFFF1BDEFE5}"/>
              </a:ext>
            </a:extLst>
          </p:cNvPr>
          <p:cNvSpPr/>
          <p:nvPr/>
        </p:nvSpPr>
        <p:spPr>
          <a:xfrm>
            <a:off x="5656975" y="4734723"/>
            <a:ext cx="1013669" cy="1111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9EFA29-6464-4620-AD4B-0980E2509FA3}"/>
              </a:ext>
            </a:extLst>
          </p:cNvPr>
          <p:cNvSpPr/>
          <p:nvPr/>
        </p:nvSpPr>
        <p:spPr>
          <a:xfrm>
            <a:off x="6920914" y="3557577"/>
            <a:ext cx="2617366" cy="2288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126B17B6-F098-491F-9CBD-474129F971A0}"/>
              </a:ext>
            </a:extLst>
          </p:cNvPr>
          <p:cNvSpPr/>
          <p:nvPr/>
        </p:nvSpPr>
        <p:spPr>
          <a:xfrm>
            <a:off x="3129094" y="5028877"/>
            <a:ext cx="1013670" cy="878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2D444F-4984-4CE2-979F-E43339210E1E}"/>
              </a:ext>
            </a:extLst>
          </p:cNvPr>
          <p:cNvSpPr/>
          <p:nvPr/>
        </p:nvSpPr>
        <p:spPr>
          <a:xfrm>
            <a:off x="833307" y="6027812"/>
            <a:ext cx="1795246" cy="416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adventureWorks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4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1040236" y="4160079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B724DA0B-E7C7-4DA4-9005-ED6B81144AD4}"/>
              </a:ext>
            </a:extLst>
          </p:cNvPr>
          <p:cNvSpPr/>
          <p:nvPr/>
        </p:nvSpPr>
        <p:spPr>
          <a:xfrm>
            <a:off x="1350630" y="49673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CB385C9-583F-4882-B4EB-F8D2000A7D2C}"/>
              </a:ext>
            </a:extLst>
          </p:cNvPr>
          <p:cNvSpPr/>
          <p:nvPr/>
        </p:nvSpPr>
        <p:spPr>
          <a:xfrm>
            <a:off x="1503030" y="51197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18B879F8-33B5-464C-B47E-ABCB9D1A4C7B}"/>
              </a:ext>
            </a:extLst>
          </p:cNvPr>
          <p:cNvSpPr/>
          <p:nvPr/>
        </p:nvSpPr>
        <p:spPr>
          <a:xfrm>
            <a:off x="1655430" y="52721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126B17B6-F098-491F-9CBD-474129F971A0}"/>
              </a:ext>
            </a:extLst>
          </p:cNvPr>
          <p:cNvSpPr/>
          <p:nvPr/>
        </p:nvSpPr>
        <p:spPr>
          <a:xfrm>
            <a:off x="3129094" y="5028877"/>
            <a:ext cx="1013670" cy="878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22AB8-8558-4E2C-8EF7-EB194CCE0851}"/>
              </a:ext>
            </a:extLst>
          </p:cNvPr>
          <p:cNvSpPr txBox="1"/>
          <p:nvPr/>
        </p:nvSpPr>
        <p:spPr>
          <a:xfrm>
            <a:off x="822120" y="645952"/>
            <a:ext cx="541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source object tree</a:t>
            </a:r>
          </a:p>
          <a:p>
            <a:pPr marL="342900" indent="-342900">
              <a:buAutoNum type="arabicPeriod"/>
            </a:pPr>
            <a:r>
              <a:rPr lang="en-US" dirty="0"/>
              <a:t>Define objects to be transferred</a:t>
            </a:r>
          </a:p>
          <a:p>
            <a:pPr marL="342900" indent="-342900">
              <a:buAutoNum type="arabicPeriod"/>
            </a:pPr>
            <a:r>
              <a:rPr lang="en-US" dirty="0"/>
              <a:t>Drop create staging tables</a:t>
            </a:r>
          </a:p>
          <a:p>
            <a:pPr marL="342900" indent="-342900">
              <a:buAutoNum type="arabicPeriod"/>
            </a:pPr>
            <a:r>
              <a:rPr lang="en-US" dirty="0"/>
              <a:t>Copy staging object from source to staging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pic>
        <p:nvPicPr>
          <p:cNvPr id="22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854EE516-1E35-4DCB-9A9A-F423D6A66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04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22AB8-8558-4E2C-8EF7-EB194CCE0851}"/>
              </a:ext>
            </a:extLst>
          </p:cNvPr>
          <p:cNvSpPr txBox="1"/>
          <p:nvPr/>
        </p:nvSpPr>
        <p:spPr>
          <a:xfrm>
            <a:off x="822120" y="645952"/>
            <a:ext cx="541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b="1" dirty="0"/>
              <a:t>Ingest source object tree</a:t>
            </a:r>
          </a:p>
          <a:p>
            <a:pPr marL="342900" indent="-342900">
              <a:buAutoNum type="arabicPeriod"/>
            </a:pPr>
            <a:r>
              <a:rPr lang="en-US" dirty="0"/>
              <a:t>Define objects to be transferred</a:t>
            </a:r>
          </a:p>
          <a:p>
            <a:pPr marL="342900" indent="-342900">
              <a:buAutoNum type="arabicPeriod"/>
            </a:pPr>
            <a:r>
              <a:rPr lang="en-US" dirty="0"/>
              <a:t>Drop create staging tables</a:t>
            </a:r>
          </a:p>
          <a:p>
            <a:pPr marL="342900" indent="-342900">
              <a:buAutoNum type="arabicPeriod"/>
            </a:pPr>
            <a:r>
              <a:rPr lang="en-US" dirty="0"/>
              <a:t>Copy staging object from source to staging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236D6-FC70-4C49-8237-F2F2BA97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86" y="4486012"/>
            <a:ext cx="1796883" cy="2015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7C7DC8-5361-4EF9-96B6-5756D139B636}"/>
              </a:ext>
            </a:extLst>
          </p:cNvPr>
          <p:cNvSpPr txBox="1"/>
          <p:nvPr/>
        </p:nvSpPr>
        <p:spPr>
          <a:xfrm>
            <a:off x="2820099" y="3701182"/>
            <a:ext cx="33723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src_obj_id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external_obj_id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@@SERVERNAME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, …..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schemas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objects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 only tables and views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….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2D68B1-7C61-4148-98B0-905D8AF7BBA7}"/>
              </a:ext>
            </a:extLst>
          </p:cNvPr>
          <p:cNvSpPr/>
          <p:nvPr/>
        </p:nvSpPr>
        <p:spPr>
          <a:xfrm>
            <a:off x="2969703" y="2943484"/>
            <a:ext cx="1904301" cy="579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 query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BF22918-4616-48EB-9D4A-130B15DF64C0}"/>
              </a:ext>
            </a:extLst>
          </p:cNvPr>
          <p:cNvSpPr/>
          <p:nvPr/>
        </p:nvSpPr>
        <p:spPr>
          <a:xfrm>
            <a:off x="998288" y="2484619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database</a:t>
            </a:r>
            <a:endParaRPr lang="en-NL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EEA05264-89D7-4A0B-9240-139D07A0A21D}"/>
              </a:ext>
            </a:extLst>
          </p:cNvPr>
          <p:cNvSpPr/>
          <p:nvPr/>
        </p:nvSpPr>
        <p:spPr>
          <a:xfrm>
            <a:off x="8745242" y="2484619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BETL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E1F91D-8930-4A5D-ACD4-500EE8F85128}"/>
              </a:ext>
            </a:extLst>
          </p:cNvPr>
          <p:cNvSpPr/>
          <p:nvPr/>
        </p:nvSpPr>
        <p:spPr>
          <a:xfrm>
            <a:off x="427835" y="3826119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D7B1C4-2407-4CEA-9118-7D9221D767B0}"/>
              </a:ext>
            </a:extLst>
          </p:cNvPr>
          <p:cNvCxnSpPr/>
          <p:nvPr/>
        </p:nvCxnSpPr>
        <p:spPr>
          <a:xfrm>
            <a:off x="2416027" y="330526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CB3184-0D9D-4EDE-9C2E-F2450F849307}"/>
              </a:ext>
            </a:extLst>
          </p:cNvPr>
          <p:cNvCxnSpPr/>
          <p:nvPr/>
        </p:nvCxnSpPr>
        <p:spPr>
          <a:xfrm>
            <a:off x="6048741" y="3233430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0E10BBE-10AF-4D65-A57F-70B2E94A1302}"/>
              </a:ext>
            </a:extLst>
          </p:cNvPr>
          <p:cNvSpPr/>
          <p:nvPr/>
        </p:nvSpPr>
        <p:spPr>
          <a:xfrm>
            <a:off x="6482591" y="2844391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procedure ingest object tree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9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22AB8-8558-4E2C-8EF7-EB194CCE0851}"/>
              </a:ext>
            </a:extLst>
          </p:cNvPr>
          <p:cNvSpPr txBox="1"/>
          <p:nvPr/>
        </p:nvSpPr>
        <p:spPr>
          <a:xfrm>
            <a:off x="836102" y="671119"/>
            <a:ext cx="541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source object tree</a:t>
            </a:r>
          </a:p>
          <a:p>
            <a:pPr marL="342900" indent="-342900">
              <a:buAutoNum type="arabicPeriod"/>
            </a:pPr>
            <a:r>
              <a:rPr lang="en-US" b="1" dirty="0"/>
              <a:t>Define objects to be transferred</a:t>
            </a:r>
          </a:p>
          <a:p>
            <a:pPr marL="342900" indent="-342900">
              <a:buAutoNum type="arabicPeriod"/>
            </a:pPr>
            <a:r>
              <a:rPr lang="en-US" dirty="0"/>
              <a:t>Drop create staging tables</a:t>
            </a:r>
          </a:p>
          <a:p>
            <a:pPr marL="342900" indent="-342900">
              <a:buAutoNum type="arabicPeriod"/>
            </a:pPr>
            <a:r>
              <a:rPr lang="en-US" dirty="0"/>
              <a:t>Copy staging object from source to staging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8B72B-6E32-4B4B-A6DB-D987BBCEA6F3}"/>
              </a:ext>
            </a:extLst>
          </p:cNvPr>
          <p:cNvSpPr txBox="1"/>
          <p:nvPr/>
        </p:nvSpPr>
        <p:spPr>
          <a:xfrm>
            <a:off x="836102" y="3429000"/>
            <a:ext cx="76088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-- lets take the entire aw database </a:t>
            </a:r>
          </a:p>
          <a:p>
            <a:r>
              <a:rPr lang="en-NL" dirty="0"/>
              <a:t>exec </a:t>
            </a:r>
            <a:r>
              <a:rPr lang="en-NL" dirty="0" err="1"/>
              <a:t>setp</a:t>
            </a:r>
            <a:r>
              <a:rPr lang="en-NL" dirty="0"/>
              <a:t> '</a:t>
            </a:r>
            <a:r>
              <a:rPr lang="en-NL" dirty="0" err="1"/>
              <a:t>include_staging</a:t>
            </a:r>
            <a:r>
              <a:rPr lang="en-NL" dirty="0"/>
              <a:t>', 1, '[</a:t>
            </a:r>
            <a:r>
              <a:rPr lang="en-NL" dirty="0" err="1"/>
              <a:t>sqldb</a:t>
            </a:r>
            <a:r>
              <a:rPr lang="en-NL" dirty="0"/>
              <a:t>-aw]’</a:t>
            </a:r>
          </a:p>
          <a:p>
            <a:endParaRPr lang="en-US" dirty="0"/>
          </a:p>
          <a:p>
            <a:r>
              <a:rPr lang="en-NL" dirty="0"/>
              <a:t>-- but exclude some tables that we don't need. </a:t>
            </a:r>
          </a:p>
          <a:p>
            <a:endParaRPr lang="en-US" dirty="0"/>
          </a:p>
          <a:p>
            <a:r>
              <a:rPr lang="en-NL" dirty="0"/>
              <a:t>exec </a:t>
            </a:r>
            <a:r>
              <a:rPr lang="en-NL" dirty="0" err="1"/>
              <a:t>setp</a:t>
            </a:r>
            <a:r>
              <a:rPr lang="en-NL" dirty="0"/>
              <a:t> '</a:t>
            </a:r>
            <a:r>
              <a:rPr lang="en-NL" dirty="0" err="1"/>
              <a:t>include_staging</a:t>
            </a:r>
            <a:r>
              <a:rPr lang="en-NL" dirty="0"/>
              <a:t>', 0, '[</a:t>
            </a:r>
            <a:r>
              <a:rPr lang="en-NL" dirty="0" err="1"/>
              <a:t>sqldb</a:t>
            </a:r>
            <a:r>
              <a:rPr lang="en-NL" dirty="0"/>
              <a:t>-aw].[</a:t>
            </a:r>
            <a:r>
              <a:rPr lang="en-NL" dirty="0" err="1"/>
              <a:t>SalesLT</a:t>
            </a:r>
            <a:r>
              <a:rPr lang="en-NL" dirty="0"/>
              <a:t>].[Address]'</a:t>
            </a:r>
          </a:p>
          <a:p>
            <a:r>
              <a:rPr lang="en-NL" dirty="0"/>
              <a:t>exec </a:t>
            </a:r>
            <a:r>
              <a:rPr lang="en-NL" dirty="0" err="1"/>
              <a:t>setp</a:t>
            </a:r>
            <a:r>
              <a:rPr lang="en-NL" dirty="0"/>
              <a:t> '</a:t>
            </a:r>
            <a:r>
              <a:rPr lang="en-NL" dirty="0" err="1"/>
              <a:t>include_staging</a:t>
            </a:r>
            <a:r>
              <a:rPr lang="en-NL" dirty="0"/>
              <a:t>', 0, '[</a:t>
            </a:r>
            <a:r>
              <a:rPr lang="en-NL" dirty="0" err="1"/>
              <a:t>sqldb</a:t>
            </a:r>
            <a:r>
              <a:rPr lang="en-NL" dirty="0"/>
              <a:t>-aw].[</a:t>
            </a:r>
            <a:r>
              <a:rPr lang="en-NL" dirty="0" err="1"/>
              <a:t>dbo</a:t>
            </a:r>
            <a:r>
              <a:rPr lang="en-NL" dirty="0"/>
              <a:t>].[</a:t>
            </a:r>
            <a:r>
              <a:rPr lang="en-NL" dirty="0" err="1"/>
              <a:t>BuildVersion</a:t>
            </a:r>
            <a:r>
              <a:rPr lang="en-NL" dirty="0"/>
              <a:t>]';</a:t>
            </a:r>
          </a:p>
        </p:txBody>
      </p:sp>
    </p:spTree>
    <p:extLst>
      <p:ext uri="{BB962C8B-B14F-4D97-AF65-F5344CB8AC3E}">
        <p14:creationId xmlns:p14="http://schemas.microsoft.com/office/powerpoint/2010/main" val="91439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22AB8-8558-4E2C-8EF7-EB194CCE0851}"/>
              </a:ext>
            </a:extLst>
          </p:cNvPr>
          <p:cNvSpPr txBox="1"/>
          <p:nvPr/>
        </p:nvSpPr>
        <p:spPr>
          <a:xfrm>
            <a:off x="822120" y="645952"/>
            <a:ext cx="541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source object tree</a:t>
            </a:r>
          </a:p>
          <a:p>
            <a:pPr marL="342900" indent="-342900">
              <a:buAutoNum type="arabicPeriod"/>
            </a:pPr>
            <a:r>
              <a:rPr lang="en-US" dirty="0"/>
              <a:t>Define objects to be transferred</a:t>
            </a:r>
          </a:p>
          <a:p>
            <a:pPr marL="342900" indent="-342900">
              <a:buAutoNum type="arabicPeriod"/>
            </a:pPr>
            <a:r>
              <a:rPr lang="en-US" b="1" dirty="0"/>
              <a:t>Drop create staging tables</a:t>
            </a:r>
          </a:p>
          <a:p>
            <a:pPr marL="342900" indent="-342900">
              <a:buAutoNum type="arabicPeriod"/>
            </a:pPr>
            <a:r>
              <a:rPr lang="en-US" dirty="0"/>
              <a:t>Copy staging object from source to staging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A7156-F2C5-47B6-BE17-A2B79FABCD03}"/>
              </a:ext>
            </a:extLst>
          </p:cNvPr>
          <p:cNvSpPr txBox="1"/>
          <p:nvPr/>
        </p:nvSpPr>
        <p:spPr>
          <a:xfrm>
            <a:off x="983959" y="2821895"/>
            <a:ext cx="102240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@{concat(</a:t>
            </a:r>
          </a:p>
          <a:p>
            <a:r>
              <a:rPr lang="en-NL" dirty="0"/>
              <a:t>'IF  EXISTS (SELECT * FROM </a:t>
            </a:r>
            <a:r>
              <a:rPr lang="en-NL" dirty="0" err="1"/>
              <a:t>sys.objects</a:t>
            </a:r>
            <a:r>
              <a:rPr lang="en-NL" dirty="0"/>
              <a:t> WHERE </a:t>
            </a:r>
            <a:r>
              <a:rPr lang="en-NL" dirty="0" err="1"/>
              <a:t>object_id</a:t>
            </a:r>
            <a:r>
              <a:rPr lang="en-NL" dirty="0"/>
              <a:t> = OBJECT_ID(N''['</a:t>
            </a:r>
          </a:p>
          <a:p>
            <a:r>
              <a:rPr lang="en-NL" dirty="0"/>
              <a:t>,variables('</a:t>
            </a:r>
            <a:r>
              <a:rPr lang="en-NL" dirty="0" err="1"/>
              <a:t>target_schema_name</a:t>
            </a:r>
            <a:r>
              <a:rPr lang="en-NL" dirty="0"/>
              <a:t>')</a:t>
            </a:r>
          </a:p>
          <a:p>
            <a:r>
              <a:rPr lang="en-NL" dirty="0"/>
              <a:t>,'].'</a:t>
            </a:r>
          </a:p>
          <a:p>
            <a:r>
              <a:rPr lang="en-NL" dirty="0"/>
              <a:t>, item().</a:t>
            </a:r>
            <a:r>
              <a:rPr lang="en-NL" dirty="0" err="1"/>
              <a:t>target_table_name</a:t>
            </a:r>
            <a:endParaRPr lang="en-NL" dirty="0"/>
          </a:p>
          <a:p>
            <a:r>
              <a:rPr lang="en-NL" dirty="0"/>
              <a:t>, ''') AND type in (N''U'')) DROP TABLE ['</a:t>
            </a:r>
          </a:p>
          <a:p>
            <a:r>
              <a:rPr lang="en-NL" dirty="0"/>
              <a:t>,variables('</a:t>
            </a:r>
            <a:r>
              <a:rPr lang="en-NL" dirty="0" err="1"/>
              <a:t>target_schema_name</a:t>
            </a:r>
            <a:r>
              <a:rPr lang="en-NL" dirty="0"/>
              <a:t>')</a:t>
            </a:r>
          </a:p>
          <a:p>
            <a:r>
              <a:rPr lang="en-NL" dirty="0"/>
              <a:t>,'].['</a:t>
            </a:r>
          </a:p>
          <a:p>
            <a:r>
              <a:rPr lang="en-NL" dirty="0"/>
              <a:t>, item().</a:t>
            </a:r>
            <a:r>
              <a:rPr lang="en-NL" dirty="0" err="1"/>
              <a:t>target_table_name</a:t>
            </a:r>
            <a:endParaRPr lang="en-NL" dirty="0"/>
          </a:p>
          <a:p>
            <a:r>
              <a:rPr lang="en-NL" dirty="0"/>
              <a:t>, '] select 1 result '</a:t>
            </a:r>
          </a:p>
          <a:p>
            <a:r>
              <a:rPr lang="en-NL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67785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22AB8-8558-4E2C-8EF7-EB194CCE0851}"/>
              </a:ext>
            </a:extLst>
          </p:cNvPr>
          <p:cNvSpPr txBox="1"/>
          <p:nvPr/>
        </p:nvSpPr>
        <p:spPr>
          <a:xfrm>
            <a:off x="822120" y="645952"/>
            <a:ext cx="541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source object tree</a:t>
            </a:r>
          </a:p>
          <a:p>
            <a:pPr marL="342900" indent="-342900">
              <a:buAutoNum type="arabicPeriod"/>
            </a:pPr>
            <a:r>
              <a:rPr lang="en-US" dirty="0"/>
              <a:t>Define objects to be transferred</a:t>
            </a:r>
          </a:p>
          <a:p>
            <a:pPr marL="342900" indent="-342900">
              <a:buAutoNum type="arabicPeriod"/>
            </a:pPr>
            <a:r>
              <a:rPr lang="en-US" dirty="0"/>
              <a:t>Drop create staging tables</a:t>
            </a:r>
          </a:p>
          <a:p>
            <a:pPr marL="342900" indent="-342900">
              <a:buAutoNum type="arabicPeriod"/>
            </a:pPr>
            <a:r>
              <a:rPr lang="en-US" b="1" dirty="0"/>
              <a:t>Copy staging object from source to staging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AAD23-EB08-43D1-8A97-77DB2C1F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5" y="2145640"/>
            <a:ext cx="7841616" cy="41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6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1040236" y="4160079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B724DA0B-E7C7-4DA4-9005-ED6B81144AD4}"/>
              </a:ext>
            </a:extLst>
          </p:cNvPr>
          <p:cNvSpPr/>
          <p:nvPr/>
        </p:nvSpPr>
        <p:spPr>
          <a:xfrm>
            <a:off x="1350630" y="49673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CB385C9-583F-4882-B4EB-F8D2000A7D2C}"/>
              </a:ext>
            </a:extLst>
          </p:cNvPr>
          <p:cNvSpPr/>
          <p:nvPr/>
        </p:nvSpPr>
        <p:spPr>
          <a:xfrm>
            <a:off x="1503030" y="51197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18B879F8-33B5-464C-B47E-ABCB9D1A4C7B}"/>
              </a:ext>
            </a:extLst>
          </p:cNvPr>
          <p:cNvSpPr/>
          <p:nvPr/>
        </p:nvSpPr>
        <p:spPr>
          <a:xfrm>
            <a:off x="1655430" y="52721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126B17B6-F098-491F-9CBD-474129F971A0}"/>
              </a:ext>
            </a:extLst>
          </p:cNvPr>
          <p:cNvSpPr/>
          <p:nvPr/>
        </p:nvSpPr>
        <p:spPr>
          <a:xfrm>
            <a:off x="3129094" y="5028877"/>
            <a:ext cx="1013670" cy="878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22AB8-8558-4E2C-8EF7-EB194CCE0851}"/>
              </a:ext>
            </a:extLst>
          </p:cNvPr>
          <p:cNvSpPr txBox="1"/>
          <p:nvPr/>
        </p:nvSpPr>
        <p:spPr>
          <a:xfrm>
            <a:off x="822120" y="645952"/>
            <a:ext cx="541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source object tree</a:t>
            </a:r>
          </a:p>
          <a:p>
            <a:pPr marL="342900" indent="-342900">
              <a:buAutoNum type="arabicPeriod"/>
            </a:pPr>
            <a:r>
              <a:rPr lang="en-US" dirty="0"/>
              <a:t>Define objects to be transferred</a:t>
            </a:r>
          </a:p>
          <a:p>
            <a:pPr marL="342900" indent="-342900">
              <a:buAutoNum type="arabicPeriod"/>
            </a:pPr>
            <a:r>
              <a:rPr lang="en-US" dirty="0"/>
              <a:t>Drop create staging tables</a:t>
            </a:r>
          </a:p>
          <a:p>
            <a:pPr marL="342900" indent="-342900">
              <a:buAutoNum type="arabicPeriod"/>
            </a:pPr>
            <a:r>
              <a:rPr lang="en-US" dirty="0"/>
              <a:t>Copy staging object from source to staging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pic>
        <p:nvPicPr>
          <p:cNvPr id="3076" name="Picture 4" descr="SAS (programmeertaal) - Wikipedia">
            <a:extLst>
              <a:ext uri="{FF2B5EF4-FFF2-40B4-BE49-F238E27FC236}">
                <a16:creationId xmlns:a16="http://schemas.microsoft.com/office/drawing/2014/main" id="{924209CC-0A27-40A3-9818-77F5250C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131" y="141029"/>
            <a:ext cx="1701058" cy="69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23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Microsoft Office PowerPoint</Application>
  <PresentationFormat>Widescreen</PresentationFormat>
  <Paragraphs>229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Data warehouse automation  Microsoft versus SAS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warehouse automation  Microsoft versus SAS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42</cp:revision>
  <dcterms:created xsi:type="dcterms:W3CDTF">2021-03-18T09:37:50Z</dcterms:created>
  <dcterms:modified xsi:type="dcterms:W3CDTF">2021-07-14T14:40:00Z</dcterms:modified>
</cp:coreProperties>
</file>