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1" r:id="rId4"/>
    <p:sldId id="263" r:id="rId5"/>
    <p:sldId id="257" r:id="rId6"/>
    <p:sldId id="260" r:id="rId7"/>
    <p:sldId id="259" r:id="rId8"/>
    <p:sldId id="261" r:id="rId9"/>
    <p:sldId id="267" r:id="rId10"/>
    <p:sldId id="269" r:id="rId11"/>
    <p:sldId id="266" r:id="rId12"/>
    <p:sldId id="264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D9D9"/>
    <a:srgbClr val="FF4F4F"/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6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74-6F4F-4238-A6D7-3B95913B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Discord Demo DWA 9 </a:t>
            </a:r>
            <a:r>
              <a:rPr lang="en-US" b="1" dirty="0" err="1"/>
              <a:t>juli</a:t>
            </a:r>
            <a:r>
              <a:rPr lang="en-US" b="1" dirty="0"/>
              <a:t> 2021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829-DA02-4AF0-B7F1-1046ADC3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US" dirty="0"/>
          </a:p>
          <a:p>
            <a:r>
              <a:rPr lang="en-US" dirty="0"/>
              <a:t>Wat is DWA </a:t>
            </a:r>
          </a:p>
          <a:p>
            <a:r>
              <a:rPr lang="en-US" dirty="0"/>
              <a:t>Design time versus runtime DWA</a:t>
            </a:r>
          </a:p>
          <a:p>
            <a:r>
              <a:rPr lang="en-US" dirty="0"/>
              <a:t>BETL demo</a:t>
            </a:r>
          </a:p>
          <a:p>
            <a:r>
              <a:rPr lang="en-US" dirty="0" err="1"/>
              <a:t>Discussie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2407641" y="4688746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2407641" y="3777143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2407641" y="2865540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2407641" y="1953937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DE4B-D85C-4A24-AC57-E52165092C69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865D0-A28D-4D73-BA22-E0FB6B539A4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B2505-E936-449F-B832-C1C70F4A4304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DD2FA4-1BA2-4F02-9C74-001336233441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2676DC-CB1F-4D0D-96BD-2D998F701D0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D326D-1C60-43BF-B639-89CAF5767DA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C4E9A-25FF-436A-AD57-61002F06AA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8826948B-FCF2-4D0D-B3A1-3238B1A390FD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96A5635-B91B-425B-A602-FEA69D15DBC3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165CB-709E-408F-8063-C7BD88920E5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8588F-2932-4448-A052-F6272B99BF5E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A9A2B-032E-49F9-8F23-AD4B58FCA285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6DBED2-7CA2-4D55-BA2C-8B839EB8C8BE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2E89BE-9A08-45CF-B697-B3A0467F5262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051AE-B803-4175-A6E7-8069A4C8569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A6113-737E-4207-B256-DA99BC005BFF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46CA1-1C67-4FBE-BE12-66EF48069E54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D7DE8-9521-4909-A3E8-9718D42C37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B4B25D-21A7-4973-863F-5E6F219ABA4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azure-data-factory - Microsoft Q&amp;A">
            <a:extLst>
              <a:ext uri="{FF2B5EF4-FFF2-40B4-BE49-F238E27FC236}">
                <a16:creationId xmlns:a16="http://schemas.microsoft.com/office/drawing/2014/main" id="{63C7BC70-9502-4FF2-A194-3E7559C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EFD7C195-1BC2-4F4F-953A-09CCAD6E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589BE-4EE2-425D-8299-9DEA52A54E0C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beeldingsresultaat voor tandwielen">
            <a:extLst>
              <a:ext uri="{FF2B5EF4-FFF2-40B4-BE49-F238E27FC236}">
                <a16:creationId xmlns:a16="http://schemas.microsoft.com/office/drawing/2014/main" id="{D475B7FA-CC0E-4A64-A5B1-5A39D5E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CD3A82-BE66-4590-B8E0-1BE9571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21BFB5-E23D-4DBF-9BD3-2CFAD493700D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92184F9-9CB0-420A-B51D-79BE6D4E5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Top 24 T-SQL Interview Questions &amp; Answers">
            <a:extLst>
              <a:ext uri="{FF2B5EF4-FFF2-40B4-BE49-F238E27FC236}">
                <a16:creationId xmlns:a16="http://schemas.microsoft.com/office/drawing/2014/main" id="{0C042580-A9DE-4AB2-81A5-3926DEC6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93D4A-0F3E-4DC0-8B27-850C7761D523}"/>
              </a:ext>
            </a:extLst>
          </p:cNvPr>
          <p:cNvSpPr/>
          <p:nvPr/>
        </p:nvSpPr>
        <p:spPr>
          <a:xfrm>
            <a:off x="1028375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E0A6C9-6F00-4713-854E-BD2490589D70}"/>
              </a:ext>
            </a:extLst>
          </p:cNvPr>
          <p:cNvSpPr/>
          <p:nvPr/>
        </p:nvSpPr>
        <p:spPr>
          <a:xfrm>
            <a:off x="1028375" y="2448057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DD7B21-E92B-4350-9CB1-5A58A677A230}"/>
              </a:ext>
            </a:extLst>
          </p:cNvPr>
          <p:cNvSpPr/>
          <p:nvPr/>
        </p:nvSpPr>
        <p:spPr>
          <a:xfrm>
            <a:off x="3079592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E997D-4DB6-47BD-9755-C041341E0A22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2369329" y="1631629"/>
            <a:ext cx="71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04097-E304-4D67-AB06-33BAF7FB201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98852" y="1860229"/>
            <a:ext cx="0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1A7B4-3B46-480B-B459-BAB6EA505429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rot="16200000" flipH="1" flipV="1">
            <a:off x="1249314" y="1182090"/>
            <a:ext cx="228600" cy="670477"/>
          </a:xfrm>
          <a:prstGeom prst="curvedConnector4">
            <a:avLst>
              <a:gd name="adj1" fmla="val -176189"/>
              <a:gd name="adj2" fmla="val 17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083E80-9385-4DF6-A366-85F08DB4FA1A}"/>
              </a:ext>
            </a:extLst>
          </p:cNvPr>
          <p:cNvSpPr txBox="1"/>
          <p:nvPr/>
        </p:nvSpPr>
        <p:spPr>
          <a:xfrm>
            <a:off x="843318" y="735930"/>
            <a:ext cx="12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parent_batch_id</a:t>
            </a:r>
            <a:endParaRPr lang="en-NL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BC4FF21-4891-4858-9C74-A7555D12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35" y="269395"/>
            <a:ext cx="7220958" cy="22672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5E385C-A006-4F36-9695-9562DD8D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" y="3038153"/>
            <a:ext cx="1154591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81245560-09F4-40F5-9F8F-5DA0132D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8" y="863541"/>
            <a:ext cx="1737526" cy="143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56556A1-70DE-4BB1-836A-00F1EBC2E897}"/>
              </a:ext>
            </a:extLst>
          </p:cNvPr>
          <p:cNvSpPr/>
          <p:nvPr/>
        </p:nvSpPr>
        <p:spPr>
          <a:xfrm>
            <a:off x="956348" y="1216404"/>
            <a:ext cx="310390" cy="377505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D4DD-B791-4FA4-B789-34BEBCFEA88A}"/>
              </a:ext>
            </a:extLst>
          </p:cNvPr>
          <p:cNvSpPr txBox="1"/>
          <p:nvPr/>
        </p:nvSpPr>
        <p:spPr>
          <a:xfrm>
            <a:off x="595620" y="377505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9A181-5517-4FB0-A293-FE8C8BB9DE12}"/>
              </a:ext>
            </a:extLst>
          </p:cNvPr>
          <p:cNvSpPr txBox="1"/>
          <p:nvPr/>
        </p:nvSpPr>
        <p:spPr>
          <a:xfrm>
            <a:off x="647352" y="1603695"/>
            <a:ext cx="8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756AC9-4D7B-4F78-80C8-12E544536BDC}"/>
              </a:ext>
            </a:extLst>
          </p:cNvPr>
          <p:cNvSpPr/>
          <p:nvPr/>
        </p:nvSpPr>
        <p:spPr>
          <a:xfrm>
            <a:off x="1281044" y="4218961"/>
            <a:ext cx="1856439" cy="4117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FBB0E9-522A-46A0-BF3E-788368A4FC8E}"/>
              </a:ext>
            </a:extLst>
          </p:cNvPr>
          <p:cNvSpPr/>
          <p:nvPr/>
        </p:nvSpPr>
        <p:spPr>
          <a:xfrm>
            <a:off x="1293628" y="3817796"/>
            <a:ext cx="1827077" cy="385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 data warehouse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D41DFE-C98D-4847-990C-14F3908C30FC}"/>
              </a:ext>
            </a:extLst>
          </p:cNvPr>
          <p:cNvSpPr/>
          <p:nvPr/>
        </p:nvSpPr>
        <p:spPr>
          <a:xfrm>
            <a:off x="1302017" y="3265627"/>
            <a:ext cx="1827077" cy="5367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Integrated data warehouse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F9A28F-7B39-4393-82EE-BA8765E5EB8C}"/>
              </a:ext>
            </a:extLst>
          </p:cNvPr>
          <p:cNvSpPr/>
          <p:nvPr/>
        </p:nvSpPr>
        <p:spPr>
          <a:xfrm>
            <a:off x="1302018" y="2888823"/>
            <a:ext cx="1801910" cy="332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datamarts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BF90F-5698-40C8-80C9-4C144A5EE086}"/>
              </a:ext>
            </a:extLst>
          </p:cNvPr>
          <p:cNvSpPr txBox="1"/>
          <p:nvPr/>
        </p:nvSpPr>
        <p:spPr>
          <a:xfrm>
            <a:off x="1259750" y="2450984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every layer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75AA1-8539-4CD7-ADE3-091CEBF7D599}"/>
              </a:ext>
            </a:extLst>
          </p:cNvPr>
          <p:cNvSpPr/>
          <p:nvPr/>
        </p:nvSpPr>
        <p:spPr>
          <a:xfrm>
            <a:off x="4170728" y="1846976"/>
            <a:ext cx="1694576" cy="645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describe</a:t>
            </a:r>
            <a:endParaRPr lang="en-N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FD26-F7DC-4E0C-B903-DE7698D1F75B}"/>
              </a:ext>
            </a:extLst>
          </p:cNvPr>
          <p:cNvSpPr/>
          <p:nvPr/>
        </p:nvSpPr>
        <p:spPr>
          <a:xfrm>
            <a:off x="4170728" y="3835166"/>
            <a:ext cx="1694576" cy="645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NL" dirty="0"/>
          </a:p>
        </p:txBody>
      </p:sp>
      <p:pic>
        <p:nvPicPr>
          <p:cNvPr id="30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8AD61A7B-F5F6-4250-B2D5-DB10E183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52" y="4908663"/>
            <a:ext cx="1996581" cy="164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bserve Free Photos, Icons, Vectors &amp; Videos | Freestock">
            <a:extLst>
              <a:ext uri="{FF2B5EF4-FFF2-40B4-BE49-F238E27FC236}">
                <a16:creationId xmlns:a16="http://schemas.microsoft.com/office/drawing/2014/main" id="{547651CA-762F-4684-8F16-A23AC9AA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14" y="964867"/>
            <a:ext cx="789131" cy="7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F7D445-0B02-438F-92A6-52EE0EE33D3C}"/>
              </a:ext>
            </a:extLst>
          </p:cNvPr>
          <p:cNvSpPr txBox="1"/>
          <p:nvPr/>
        </p:nvSpPr>
        <p:spPr>
          <a:xfrm>
            <a:off x="5271085" y="1160478"/>
            <a:ext cx="32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 source dataset structure</a:t>
            </a:r>
            <a:endParaRPr lang="en-N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009827-CF9D-4C8C-B73B-BD13F613FC8B}"/>
              </a:ext>
            </a:extLst>
          </p:cNvPr>
          <p:cNvSpPr/>
          <p:nvPr/>
        </p:nvSpPr>
        <p:spPr>
          <a:xfrm>
            <a:off x="4170728" y="422246"/>
            <a:ext cx="1694576" cy="6459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observe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99BD-5A66-45B9-8E56-A6D2FF6556EF}"/>
              </a:ext>
            </a:extLst>
          </p:cNvPr>
          <p:cNvSpPr txBox="1"/>
          <p:nvPr/>
        </p:nvSpPr>
        <p:spPr>
          <a:xfrm>
            <a:off x="5377343" y="2835479"/>
            <a:ext cx="3738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structure change (</a:t>
            </a:r>
            <a:r>
              <a:rPr lang="en-US" dirty="0" err="1"/>
              <a:t>ddl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loading and transforming (</a:t>
            </a:r>
            <a:r>
              <a:rPr lang="en-US" dirty="0" err="1"/>
              <a:t>etl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orchestration 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11231-55C8-4183-8E3E-A0E618C79AE5}"/>
              </a:ext>
            </a:extLst>
          </p:cNvPr>
          <p:cNvSpPr txBox="1"/>
          <p:nvPr/>
        </p:nvSpPr>
        <p:spPr>
          <a:xfrm>
            <a:off x="5507376" y="2562838"/>
            <a:ext cx="43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 what needs to be done</a:t>
            </a:r>
            <a:endParaRPr lang="en-NL" dirty="0"/>
          </a:p>
        </p:txBody>
      </p:sp>
      <p:pic>
        <p:nvPicPr>
          <p:cNvPr id="1032" name="Picture 8" descr="Free Pencil Icon. SVG, EPS, JPG, PNG. Download Pencil Icon.">
            <a:extLst>
              <a:ext uri="{FF2B5EF4-FFF2-40B4-BE49-F238E27FC236}">
                <a16:creationId xmlns:a16="http://schemas.microsoft.com/office/drawing/2014/main" id="{A6603CA7-DF76-449E-BCDA-342887C5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68" y="2533608"/>
            <a:ext cx="771656" cy="7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45650A9-DCC2-4519-8F9D-079BBC4CA9B8}"/>
              </a:ext>
            </a:extLst>
          </p:cNvPr>
          <p:cNvSpPr txBox="1"/>
          <p:nvPr/>
        </p:nvSpPr>
        <p:spPr>
          <a:xfrm>
            <a:off x="4682457" y="4556621"/>
            <a:ext cx="95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</a:t>
            </a:r>
            <a:endParaRPr lang="en-N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427969-0BF7-4FDB-A1BA-327FE202B57A}"/>
              </a:ext>
            </a:extLst>
          </p:cNvPr>
          <p:cNvSpPr txBox="1"/>
          <p:nvPr/>
        </p:nvSpPr>
        <p:spPr>
          <a:xfrm>
            <a:off x="4943914" y="5656976"/>
            <a:ext cx="93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</a:t>
            </a:r>
            <a:br>
              <a:rPr lang="en-US" dirty="0"/>
            </a:br>
            <a:r>
              <a:rPr lang="en-US" dirty="0"/>
              <a:t>object</a:t>
            </a:r>
            <a:endParaRPr lang="en-NL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7F8761F1-E9A3-4BE8-BA2C-54A6498D4EBC}"/>
              </a:ext>
            </a:extLst>
          </p:cNvPr>
          <p:cNvSpPr/>
          <p:nvPr/>
        </p:nvSpPr>
        <p:spPr>
          <a:xfrm>
            <a:off x="5083728" y="5251508"/>
            <a:ext cx="419449" cy="4026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14B78-F7FF-4349-B5C0-FEADE471DBA2}"/>
              </a:ext>
            </a:extLst>
          </p:cNvPr>
          <p:cNvSpPr txBox="1"/>
          <p:nvPr/>
        </p:nvSpPr>
        <p:spPr>
          <a:xfrm>
            <a:off x="6616121" y="4820875"/>
            <a:ext cx="4383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Generate code 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ddl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Etl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Orchestration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Execute code</a:t>
            </a:r>
          </a:p>
        </p:txBody>
      </p:sp>
    </p:spTree>
    <p:extLst>
      <p:ext uri="{BB962C8B-B14F-4D97-AF65-F5344CB8AC3E}">
        <p14:creationId xmlns:p14="http://schemas.microsoft.com/office/powerpoint/2010/main" val="396223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ylinder 24">
            <a:extLst>
              <a:ext uri="{FF2B5EF4-FFF2-40B4-BE49-F238E27FC236}">
                <a16:creationId xmlns:a16="http://schemas.microsoft.com/office/drawing/2014/main" id="{A2F4C73A-F55D-4FC9-84D9-0C817372749F}"/>
              </a:ext>
            </a:extLst>
          </p:cNvPr>
          <p:cNvSpPr/>
          <p:nvPr/>
        </p:nvSpPr>
        <p:spPr>
          <a:xfrm>
            <a:off x="328791" y="3126443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Adventure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Works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35662CCC-F1C4-483C-BDCC-191AB9D9EC94}"/>
              </a:ext>
            </a:extLst>
          </p:cNvPr>
          <p:cNvSpPr/>
          <p:nvPr/>
        </p:nvSpPr>
        <p:spPr>
          <a:xfrm>
            <a:off x="2216206" y="740798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24E88E63-D20F-4B42-B0EA-5B706926522C}"/>
              </a:ext>
            </a:extLst>
          </p:cNvPr>
          <p:cNvSpPr/>
          <p:nvPr/>
        </p:nvSpPr>
        <p:spPr>
          <a:xfrm>
            <a:off x="3447129" y="3085412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BD3A9817-3A19-4796-9EF2-B548B50AAC2A}"/>
              </a:ext>
            </a:extLst>
          </p:cNvPr>
          <p:cNvCxnSpPr>
            <a:cxnSpLocks/>
            <a:stCxn id="25" idx="1"/>
            <a:endCxn id="26" idx="2"/>
          </p:cNvCxnSpPr>
          <p:nvPr/>
        </p:nvCxnSpPr>
        <p:spPr>
          <a:xfrm rot="5400000" flipH="1" flipV="1">
            <a:off x="568418" y="1478655"/>
            <a:ext cx="2014559" cy="1281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7C0D1F-CC07-45C8-BED8-36652F8BAAC3}"/>
              </a:ext>
            </a:extLst>
          </p:cNvPr>
          <p:cNvSpPr txBox="1"/>
          <p:nvPr/>
        </p:nvSpPr>
        <p:spPr>
          <a:xfrm>
            <a:off x="1078523" y="1934307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1.observe</a:t>
            </a:r>
            <a:endParaRPr lang="en-NL" sz="1400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8D05357-112C-46C9-88F0-2D7D6254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615" y="1969477"/>
            <a:ext cx="339970" cy="339970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F6B8413-C2F3-4A80-B80D-EA65576B35FB}"/>
              </a:ext>
            </a:extLst>
          </p:cNvPr>
          <p:cNvCxnSpPr>
            <a:cxnSpLocks/>
            <a:stCxn id="26" idx="3"/>
            <a:endCxn id="26" idx="4"/>
          </p:cNvCxnSpPr>
          <p:nvPr/>
        </p:nvCxnSpPr>
        <p:spPr>
          <a:xfrm rot="5400000" flipH="1" flipV="1">
            <a:off x="2535812" y="1129044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A59D05-ECE4-4B13-B710-8EE5CC99147F}"/>
              </a:ext>
            </a:extLst>
          </p:cNvPr>
          <p:cNvSpPr txBox="1"/>
          <p:nvPr/>
        </p:nvSpPr>
        <p:spPr>
          <a:xfrm>
            <a:off x="3434862" y="926122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2.define staging</a:t>
            </a:r>
            <a:endParaRPr lang="en-NL" sz="1400" dirty="0"/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ADFC2AFC-7551-43B2-8714-A93796CD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9031" y="890956"/>
            <a:ext cx="416167" cy="416167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887012E2-0C10-4F8F-8D8C-EB3E3A937888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rot="16200000" flipH="1">
            <a:off x="2502028" y="1533914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7EE283-1054-4ACB-9D48-809E19A4A534}"/>
              </a:ext>
            </a:extLst>
          </p:cNvPr>
          <p:cNvSpPr txBox="1"/>
          <p:nvPr/>
        </p:nvSpPr>
        <p:spPr>
          <a:xfrm>
            <a:off x="3516924" y="1828800"/>
            <a:ext cx="16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3.materialize staging</a:t>
            </a:r>
            <a:endParaRPr lang="en-N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4E9A2-A4A0-42EC-ACCF-70AFC4BF1D60}"/>
              </a:ext>
            </a:extLst>
          </p:cNvPr>
          <p:cNvSpPr txBox="1"/>
          <p:nvPr/>
        </p:nvSpPr>
        <p:spPr>
          <a:xfrm>
            <a:off x="3065585" y="1776046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08DD054-2088-4F90-A2A9-6D4CE6F963CF}"/>
              </a:ext>
            </a:extLst>
          </p:cNvPr>
          <p:cNvCxnSpPr>
            <a:cxnSpLocks/>
            <a:stCxn id="29" idx="2"/>
            <a:endCxn id="26" idx="3"/>
          </p:cNvCxnSpPr>
          <p:nvPr/>
        </p:nvCxnSpPr>
        <p:spPr>
          <a:xfrm rot="10800000">
            <a:off x="2552973" y="1482971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AFCC1D-A5EF-404D-B83E-5BA038E91218}"/>
              </a:ext>
            </a:extLst>
          </p:cNvPr>
          <p:cNvSpPr txBox="1"/>
          <p:nvPr/>
        </p:nvSpPr>
        <p:spPr>
          <a:xfrm>
            <a:off x="2526323" y="2479431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4.observe</a:t>
            </a:r>
            <a:endParaRPr lang="en-NL" sz="1400" dirty="0"/>
          </a:p>
        </p:txBody>
      </p: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7765AA42-6ECE-4423-A2A3-F5ED171D8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8415" y="2514601"/>
            <a:ext cx="339970" cy="339970"/>
          </a:xfrm>
          <a:prstGeom prst="rect">
            <a:avLst/>
          </a:prstGeom>
        </p:spPr>
      </p:pic>
      <p:pic>
        <p:nvPicPr>
          <p:cNvPr id="61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5DE1CEA8-EBB8-4433-8667-F2BD81AE1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39" y="3628293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9A4B956-B40C-4AE3-A75F-FE3C1F25F330}"/>
              </a:ext>
            </a:extLst>
          </p:cNvPr>
          <p:cNvSpPr txBox="1"/>
          <p:nvPr/>
        </p:nvSpPr>
        <p:spPr>
          <a:xfrm>
            <a:off x="1822938" y="35872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8F62B7-1DB1-49DA-BDD8-30226C38D5AD}"/>
              </a:ext>
            </a:extLst>
          </p:cNvPr>
          <p:cNvSpPr txBox="1"/>
          <p:nvPr/>
        </p:nvSpPr>
        <p:spPr>
          <a:xfrm>
            <a:off x="2168769" y="3622431"/>
            <a:ext cx="1072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5.staging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87254E-90B7-4F0D-A1C6-0C623EC7FBF6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 flipV="1">
            <a:off x="1541585" y="3541491"/>
            <a:ext cx="1905544" cy="4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ylinder 66">
            <a:extLst>
              <a:ext uri="{FF2B5EF4-FFF2-40B4-BE49-F238E27FC236}">
                <a16:creationId xmlns:a16="http://schemas.microsoft.com/office/drawing/2014/main" id="{F560868F-4312-4346-9F38-CE1C6B77DB7F}"/>
              </a:ext>
            </a:extLst>
          </p:cNvPr>
          <p:cNvSpPr/>
          <p:nvPr/>
        </p:nvSpPr>
        <p:spPr>
          <a:xfrm>
            <a:off x="8142220" y="3155750"/>
            <a:ext cx="1212794" cy="912157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MyDWH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Staging</a:t>
            </a:r>
            <a:endParaRPr lang="en-NL" sz="1400" dirty="0">
              <a:solidFill>
                <a:schemeClr val="tx1"/>
              </a:solidFill>
            </a:endParaRPr>
          </a:p>
        </p:txBody>
      </p:sp>
      <p:pic>
        <p:nvPicPr>
          <p:cNvPr id="68" name="Picture 4" descr="Two Thin Arrows Forming A Circle Svg Png Icon Free Download (#72450) -  OnlineWebFonts.COM">
            <a:extLst>
              <a:ext uri="{FF2B5EF4-FFF2-40B4-BE49-F238E27FC236}">
                <a16:creationId xmlns:a16="http://schemas.microsoft.com/office/drawing/2014/main" id="{C34E5FF3-0E57-4F24-AABB-4CD143873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769" y="3581401"/>
            <a:ext cx="370088" cy="3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DEEBF66-6955-4842-9638-48E10227012B}"/>
              </a:ext>
            </a:extLst>
          </p:cNvPr>
          <p:cNvSpPr txBox="1"/>
          <p:nvPr/>
        </p:nvSpPr>
        <p:spPr>
          <a:xfrm>
            <a:off x="5826368" y="3540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0" i="0" dirty="0">
                <a:solidFill>
                  <a:srgbClr val="222222"/>
                </a:solidFill>
                <a:effectLst/>
                <a:latin typeface="source_sans_proregular"/>
              </a:rPr>
              <a:t>⊳</a:t>
            </a:r>
            <a:endParaRPr lang="en-N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DA1643-590B-4A2C-8ECA-D6CBEED66481}"/>
              </a:ext>
            </a:extLst>
          </p:cNvPr>
          <p:cNvSpPr txBox="1"/>
          <p:nvPr/>
        </p:nvSpPr>
        <p:spPr>
          <a:xfrm>
            <a:off x="6172199" y="3575539"/>
            <a:ext cx="926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10.rdw </a:t>
            </a:r>
            <a:r>
              <a:rPr lang="en-US" sz="1400" dirty="0" err="1"/>
              <a:t>etl</a:t>
            </a:r>
            <a:endParaRPr lang="en-N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B8EFCC-164F-4948-AF9A-DB07A9A5ABB0}"/>
              </a:ext>
            </a:extLst>
          </p:cNvPr>
          <p:cNvCxnSpPr>
            <a:cxnSpLocks/>
          </p:cNvCxnSpPr>
          <p:nvPr/>
        </p:nvCxnSpPr>
        <p:spPr>
          <a:xfrm flipV="1">
            <a:off x="4648200" y="3475892"/>
            <a:ext cx="3493477" cy="4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ylinder 71">
            <a:extLst>
              <a:ext uri="{FF2B5EF4-FFF2-40B4-BE49-F238E27FC236}">
                <a16:creationId xmlns:a16="http://schemas.microsoft.com/office/drawing/2014/main" id="{7661586B-A282-4323-BB20-9B10EEFDF0DF}"/>
              </a:ext>
            </a:extLst>
          </p:cNvPr>
          <p:cNvSpPr/>
          <p:nvPr/>
        </p:nvSpPr>
        <p:spPr>
          <a:xfrm>
            <a:off x="6958190" y="805275"/>
            <a:ext cx="673532" cy="742172"/>
          </a:xfrm>
          <a:prstGeom prst="can">
            <a:avLst/>
          </a:prstGeom>
          <a:solidFill>
            <a:srgbClr val="FFCC99">
              <a:alpha val="9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betl</a:t>
            </a:r>
            <a:endParaRPr lang="en-NL" sz="1400" dirty="0">
              <a:solidFill>
                <a:schemeClr val="tx1"/>
              </a:solidFill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7815BAC-BEDD-4776-BD1B-6594D2B237B5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4153175" y="1176361"/>
            <a:ext cx="2805015" cy="1897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16AD6CA-CBD0-4134-8DCD-A4CCCC9A63EC}"/>
              </a:ext>
            </a:extLst>
          </p:cNvPr>
          <p:cNvSpPr txBox="1"/>
          <p:nvPr/>
        </p:nvSpPr>
        <p:spPr>
          <a:xfrm>
            <a:off x="5521569" y="1834661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6.observe</a:t>
            </a:r>
            <a:endParaRPr lang="en-NL" sz="1400" dirty="0"/>
          </a:p>
        </p:txBody>
      </p:sp>
      <p:pic>
        <p:nvPicPr>
          <p:cNvPr id="76" name="Graphic 75" descr="Magnifying glass">
            <a:extLst>
              <a:ext uri="{FF2B5EF4-FFF2-40B4-BE49-F238E27FC236}">
                <a16:creationId xmlns:a16="http://schemas.microsoft.com/office/drawing/2014/main" id="{FA173761-E290-4FD6-806E-28E1D1909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3661" y="1869831"/>
            <a:ext cx="339970" cy="339970"/>
          </a:xfrm>
          <a:prstGeom prst="rect">
            <a:avLst/>
          </a:prstGeom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18EB501D-8A40-4C51-A50F-4FD1F0FF18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0212" y="1234551"/>
            <a:ext cx="371086" cy="336766"/>
          </a:xfrm>
          <a:prstGeom prst="curvedConnector4">
            <a:avLst>
              <a:gd name="adj1" fmla="val -61603"/>
              <a:gd name="adj2" fmla="val 167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54278EB-1E34-4624-B769-906FEA59786F}"/>
              </a:ext>
            </a:extLst>
          </p:cNvPr>
          <p:cNvSpPr txBox="1"/>
          <p:nvPr/>
        </p:nvSpPr>
        <p:spPr>
          <a:xfrm>
            <a:off x="8159262" y="1031629"/>
            <a:ext cx="110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7.define </a:t>
            </a:r>
            <a:r>
              <a:rPr lang="en-US" sz="1400" dirty="0" err="1"/>
              <a:t>rdw</a:t>
            </a:r>
            <a:endParaRPr lang="en-NL" sz="1400" dirty="0"/>
          </a:p>
        </p:txBody>
      </p:sp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46FD0A4F-D818-4CBB-ABFD-8910BF54F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3431" y="996463"/>
            <a:ext cx="416167" cy="416167"/>
          </a:xfrm>
          <a:prstGeom prst="rect">
            <a:avLst/>
          </a:prstGeom>
        </p:spPr>
      </p:pic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ADACA9E-9FDB-4342-AADF-294A9F4467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7813" y="1598391"/>
            <a:ext cx="1602442" cy="1500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71D1BF4-5F76-4BAC-9D54-BE6A40FC6959}"/>
              </a:ext>
            </a:extLst>
          </p:cNvPr>
          <p:cNvSpPr txBox="1"/>
          <p:nvPr/>
        </p:nvSpPr>
        <p:spPr>
          <a:xfrm>
            <a:off x="8182709" y="1893277"/>
            <a:ext cx="16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8.materialize staging</a:t>
            </a:r>
            <a:endParaRPr lang="en-NL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F8A9B3-93BE-4660-8FCE-7B9819285A6B}"/>
              </a:ext>
            </a:extLst>
          </p:cNvPr>
          <p:cNvSpPr txBox="1"/>
          <p:nvPr/>
        </p:nvSpPr>
        <p:spPr>
          <a:xfrm>
            <a:off x="7731370" y="1840523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T-SQL</a:t>
            </a:r>
            <a:br>
              <a:rPr lang="en-US" sz="1200" b="1" dirty="0"/>
            </a:br>
            <a:r>
              <a:rPr lang="en-US" sz="1200" b="1" dirty="0"/>
              <a:t>DDL</a:t>
            </a:r>
            <a:endParaRPr lang="en-NL" sz="1200" b="1" dirty="0"/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22B61531-11EA-4ED6-A8B2-85E0D2772FC6}"/>
              </a:ext>
            </a:extLst>
          </p:cNvPr>
          <p:cNvCxnSpPr>
            <a:cxnSpLocks/>
          </p:cNvCxnSpPr>
          <p:nvPr/>
        </p:nvCxnSpPr>
        <p:spPr>
          <a:xfrm rot="10800000">
            <a:off x="7253927" y="1553310"/>
            <a:ext cx="894157" cy="2058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9FF86C6-5219-4F5C-A730-A2C7CAB91804}"/>
              </a:ext>
            </a:extLst>
          </p:cNvPr>
          <p:cNvSpPr txBox="1"/>
          <p:nvPr/>
        </p:nvSpPr>
        <p:spPr>
          <a:xfrm>
            <a:off x="7227277" y="2549770"/>
            <a:ext cx="9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9.observe</a:t>
            </a:r>
            <a:endParaRPr lang="en-NL" sz="1400" dirty="0"/>
          </a:p>
        </p:txBody>
      </p:sp>
      <p:pic>
        <p:nvPicPr>
          <p:cNvPr id="86" name="Graphic 85" descr="Magnifying glass">
            <a:extLst>
              <a:ext uri="{FF2B5EF4-FFF2-40B4-BE49-F238E27FC236}">
                <a16:creationId xmlns:a16="http://schemas.microsoft.com/office/drawing/2014/main" id="{FD3B9122-7F95-4B9F-9D4A-74F71EDE4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369" y="2584940"/>
            <a:ext cx="339970" cy="3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source_sans_proregular</vt:lpstr>
      <vt:lpstr>Office Theme</vt:lpstr>
      <vt:lpstr>Discord Demo DWA 9 juli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37</cp:revision>
  <dcterms:created xsi:type="dcterms:W3CDTF">2021-03-18T09:37:50Z</dcterms:created>
  <dcterms:modified xsi:type="dcterms:W3CDTF">2022-01-18T18:48:13Z</dcterms:modified>
</cp:coreProperties>
</file>