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0" r:id="rId2"/>
    <p:sldId id="273" r:id="rId3"/>
    <p:sldId id="285" r:id="rId4"/>
    <p:sldId id="286" r:id="rId5"/>
    <p:sldId id="262" r:id="rId6"/>
    <p:sldId id="283" r:id="rId7"/>
    <p:sldId id="272" r:id="rId8"/>
    <p:sldId id="266" r:id="rId9"/>
    <p:sldId id="274" r:id="rId10"/>
    <p:sldId id="275" r:id="rId11"/>
    <p:sldId id="276" r:id="rId12"/>
    <p:sldId id="277" r:id="rId13"/>
    <p:sldId id="278" r:id="rId14"/>
    <p:sldId id="280" r:id="rId15"/>
    <p:sldId id="281" r:id="rId16"/>
    <p:sldId id="289" r:id="rId17"/>
    <p:sldId id="288" r:id="rId18"/>
    <p:sldId id="292" r:id="rId19"/>
    <p:sldId id="293" r:id="rId20"/>
    <p:sldId id="291" r:id="rId21"/>
    <p:sldId id="295" r:id="rId22"/>
    <p:sldId id="296" r:id="rId23"/>
    <p:sldId id="297" r:id="rId24"/>
    <p:sldId id="298" r:id="rId2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14B"/>
    <a:srgbClr val="D2F075"/>
    <a:srgbClr val="3D46CC"/>
    <a:srgbClr val="EAEAEA"/>
    <a:srgbClr val="FFFFFF"/>
    <a:srgbClr val="DEEBF7"/>
    <a:srgbClr val="FFE181"/>
    <a:srgbClr val="E2F0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3" autoAdjust="0"/>
    <p:restoredTop sz="71462" autoAdjust="0"/>
  </p:normalViewPr>
  <p:slideViewPr>
    <p:cSldViewPr snapToGrid="0">
      <p:cViewPr varScale="1">
        <p:scale>
          <a:sx n="82" d="100"/>
          <a:sy n="82"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4AE64-8761-4E76-ACAE-E219690D52A9}" type="datetimeFigureOut">
              <a:rPr lang="en-NL" smtClean="0"/>
              <a:t>09/11/2021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CA4D8-576D-4160-9DFB-6C69A260F7FF}" type="slidenum">
              <a:rPr lang="en-NL" smtClean="0"/>
              <a:t>‹#›</a:t>
            </a:fld>
            <a:endParaRPr lang="en-NL"/>
          </a:p>
        </p:txBody>
      </p:sp>
    </p:spTree>
    <p:extLst>
      <p:ext uri="{BB962C8B-B14F-4D97-AF65-F5344CB8AC3E}">
        <p14:creationId xmlns:p14="http://schemas.microsoft.com/office/powerpoint/2010/main" val="197398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Introductie</a:t>
            </a:r>
            <a:r>
              <a:rPr lang="en-US" dirty="0"/>
              <a:t> Bas </a:t>
            </a:r>
            <a:endParaRPr lang="en-NL" dirty="0"/>
          </a:p>
          <a:p>
            <a:endParaRPr lang="en-US" dirty="0"/>
          </a:p>
        </p:txBody>
      </p:sp>
      <p:sp>
        <p:nvSpPr>
          <p:cNvPr id="4" name="Slide Number Placeholder 3"/>
          <p:cNvSpPr>
            <a:spLocks noGrp="1"/>
          </p:cNvSpPr>
          <p:nvPr>
            <p:ph type="sldNum" sz="quarter" idx="5"/>
          </p:nvPr>
        </p:nvSpPr>
        <p:spPr/>
        <p:txBody>
          <a:bodyPr/>
          <a:lstStyle/>
          <a:p>
            <a:fld id="{0B5CA4D8-576D-4160-9DFB-6C69A260F7FF}" type="slidenum">
              <a:rPr lang="en-NL" smtClean="0"/>
              <a:t>1</a:t>
            </a:fld>
            <a:endParaRPr lang="en-NL"/>
          </a:p>
        </p:txBody>
      </p:sp>
    </p:spTree>
    <p:extLst>
      <p:ext uri="{BB962C8B-B14F-4D97-AF65-F5344CB8AC3E}">
        <p14:creationId xmlns:p14="http://schemas.microsoft.com/office/powerpoint/2010/main" val="720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Marcel</a:t>
            </a:r>
          </a:p>
          <a:p>
            <a:r>
              <a:rPr lang="en-US" dirty="0" err="1"/>
              <a:t>Waarom</a:t>
            </a:r>
            <a:r>
              <a:rPr lang="en-US" dirty="0"/>
              <a:t> is versus </a:t>
            </a:r>
            <a:r>
              <a:rPr lang="en-US" dirty="0" err="1"/>
              <a:t>doorgestreept</a:t>
            </a:r>
            <a:r>
              <a:rPr lang="en-US" dirty="0"/>
              <a:t>-&gt; </a:t>
            </a:r>
            <a:r>
              <a:rPr lang="en-US" dirty="0" err="1"/>
              <a:t>gaat</a:t>
            </a:r>
            <a:r>
              <a:rPr lang="en-US" dirty="0"/>
              <a:t> </a:t>
            </a:r>
            <a:r>
              <a:rPr lang="en-US" dirty="0" err="1"/>
              <a:t>niet</a:t>
            </a:r>
            <a:r>
              <a:rPr lang="en-US" dirty="0"/>
              <a:t> om </a:t>
            </a:r>
            <a:r>
              <a:rPr lang="en-US" dirty="0" err="1"/>
              <a:t>toolvergelijking</a:t>
            </a:r>
            <a:r>
              <a:rPr lang="en-US" dirty="0"/>
              <a:t>, maar om </a:t>
            </a:r>
            <a:r>
              <a:rPr lang="en-US" dirty="0" err="1"/>
              <a:t>overstijgende</a:t>
            </a:r>
            <a:r>
              <a:rPr lang="en-US" dirty="0"/>
              <a:t> DWA </a:t>
            </a:r>
            <a:r>
              <a:rPr lang="en-US" dirty="0" err="1"/>
              <a:t>principes</a:t>
            </a: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2</a:t>
            </a:fld>
            <a:endParaRPr lang="en-NL"/>
          </a:p>
        </p:txBody>
      </p:sp>
    </p:spTree>
    <p:extLst>
      <p:ext uri="{BB962C8B-B14F-4D97-AF65-F5344CB8AC3E}">
        <p14:creationId xmlns:p14="http://schemas.microsoft.com/office/powerpoint/2010/main" val="301004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Marcel</a:t>
            </a: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3</a:t>
            </a:fld>
            <a:endParaRPr lang="en-NL"/>
          </a:p>
        </p:txBody>
      </p:sp>
    </p:spTree>
    <p:extLst>
      <p:ext uri="{BB962C8B-B14F-4D97-AF65-F5344CB8AC3E}">
        <p14:creationId xmlns:p14="http://schemas.microsoft.com/office/powerpoint/2010/main" val="399166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Marcel</a:t>
            </a: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4</a:t>
            </a:fld>
            <a:endParaRPr lang="en-NL"/>
          </a:p>
        </p:txBody>
      </p:sp>
    </p:spTree>
    <p:extLst>
      <p:ext uri="{BB962C8B-B14F-4D97-AF65-F5344CB8AC3E}">
        <p14:creationId xmlns:p14="http://schemas.microsoft.com/office/powerpoint/2010/main" val="35179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 </a:t>
            </a:r>
          </a:p>
          <a:p>
            <a:pPr marL="171450" indent="-171450">
              <a:buFontTx/>
              <a:buChar char="-"/>
            </a:pPr>
            <a:r>
              <a:rPr lang="en-US" dirty="0"/>
              <a:t>Wat is DWA. (</a:t>
            </a:r>
            <a:r>
              <a:rPr lang="en-US" dirty="0" err="1"/>
              <a:t>Veel</a:t>
            </a:r>
            <a:r>
              <a:rPr lang="en-US" dirty="0"/>
              <a:t> </a:t>
            </a:r>
            <a:r>
              <a:rPr lang="en-US" dirty="0" err="1"/>
              <a:t>ervaring</a:t>
            </a:r>
            <a:r>
              <a:rPr lang="en-US" dirty="0"/>
              <a:t> </a:t>
            </a:r>
            <a:r>
              <a:rPr lang="en-US" dirty="0" err="1"/>
              <a:t>bij</a:t>
            </a:r>
            <a:r>
              <a:rPr lang="en-US" dirty="0"/>
              <a:t> DWH </a:t>
            </a:r>
            <a:r>
              <a:rPr lang="en-US" dirty="0" err="1"/>
              <a:t>nieuwbouwprojecten</a:t>
            </a:r>
            <a:r>
              <a:rPr lang="en-US" dirty="0"/>
              <a:t>. Met SSIS. </a:t>
            </a:r>
            <a:r>
              <a:rPr lang="en-US" dirty="0" err="1"/>
              <a:t>Begonnen</a:t>
            </a:r>
            <a:r>
              <a:rPr lang="en-US" dirty="0"/>
              <a:t> met </a:t>
            </a:r>
            <a:r>
              <a:rPr lang="en-US" dirty="0" err="1"/>
              <a:t>veel</a:t>
            </a:r>
            <a:r>
              <a:rPr lang="en-US" dirty="0"/>
              <a:t> </a:t>
            </a:r>
            <a:r>
              <a:rPr lang="en-US" dirty="0" err="1"/>
              <a:t>handmatig</a:t>
            </a:r>
            <a:r>
              <a:rPr lang="en-US" dirty="0"/>
              <a:t> </a:t>
            </a:r>
            <a:r>
              <a:rPr lang="en-US" dirty="0" err="1"/>
              <a:t>bouwen</a:t>
            </a:r>
            <a:r>
              <a:rPr lang="en-US" dirty="0"/>
              <a:t> van DWH </a:t>
            </a:r>
            <a:r>
              <a:rPr lang="en-US" dirty="0" err="1"/>
              <a:t>en</a:t>
            </a:r>
            <a:r>
              <a:rPr lang="en-US" dirty="0"/>
              <a:t> steeds </a:t>
            </a:r>
            <a:r>
              <a:rPr lang="en-US" dirty="0" err="1"/>
              <a:t>meer</a:t>
            </a:r>
            <a:r>
              <a:rPr lang="en-US" dirty="0"/>
              <a:t> </a:t>
            </a:r>
            <a:r>
              <a:rPr lang="en-US" dirty="0" err="1"/>
              <a:t>gaan</a:t>
            </a:r>
            <a:r>
              <a:rPr lang="en-US" dirty="0"/>
              <a:t> </a:t>
            </a:r>
            <a:r>
              <a:rPr lang="en-US" dirty="0" err="1"/>
              <a:t>automatiseren</a:t>
            </a:r>
            <a:r>
              <a:rPr lang="en-US" dirty="0"/>
              <a:t> op basis van meta data). </a:t>
            </a:r>
            <a:r>
              <a:rPr lang="en-US" dirty="0" err="1"/>
              <a:t>Uiteindelijk</a:t>
            </a:r>
            <a:r>
              <a:rPr lang="en-US" dirty="0"/>
              <a:t> eigen open source tool </a:t>
            </a:r>
            <a:r>
              <a:rPr lang="en-US" dirty="0" err="1"/>
              <a:t>gebouwd</a:t>
            </a:r>
            <a:r>
              <a:rPr lang="en-US" dirty="0"/>
              <a:t> ter </a:t>
            </a:r>
            <a:r>
              <a:rPr lang="en-US" dirty="0" err="1"/>
              <a:t>ondersteuning</a:t>
            </a:r>
            <a:r>
              <a:rPr lang="en-US" dirty="0"/>
              <a:t> van </a:t>
            </a:r>
            <a:r>
              <a:rPr lang="en-US" dirty="0" err="1"/>
              <a:t>mijn</a:t>
            </a:r>
            <a:r>
              <a:rPr lang="en-US" dirty="0"/>
              <a:t> </a:t>
            </a:r>
            <a:r>
              <a:rPr lang="en-US" dirty="0" err="1"/>
              <a:t>werkzaamheden</a:t>
            </a:r>
            <a:r>
              <a:rPr lang="en-US" dirty="0"/>
              <a:t>., </a:t>
            </a:r>
            <a:r>
              <a:rPr lang="en-US" dirty="0" err="1"/>
              <a:t>Momenteel</a:t>
            </a:r>
            <a:r>
              <a:rPr lang="en-US" dirty="0"/>
              <a:t> </a:t>
            </a:r>
            <a:r>
              <a:rPr lang="en-US" dirty="0" err="1"/>
              <a:t>veel</a:t>
            </a:r>
            <a:r>
              <a:rPr lang="en-US" dirty="0"/>
              <a:t> met Azure </a:t>
            </a:r>
            <a:r>
              <a:rPr lang="en-US" dirty="0" err="1"/>
              <a:t>bezig</a:t>
            </a:r>
            <a:r>
              <a:rPr lang="en-US" dirty="0"/>
              <a:t>. </a:t>
            </a:r>
          </a:p>
          <a:p>
            <a:pPr marL="171450" indent="-171450">
              <a:buFontTx/>
              <a:buChar char="-"/>
            </a:pP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5</a:t>
            </a:fld>
            <a:endParaRPr lang="en-NL"/>
          </a:p>
        </p:txBody>
      </p:sp>
    </p:spTree>
    <p:extLst>
      <p:ext uri="{BB962C8B-B14F-4D97-AF65-F5344CB8AC3E}">
        <p14:creationId xmlns:p14="http://schemas.microsoft.com/office/powerpoint/2010/main" val="812411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 </a:t>
            </a:r>
            <a:r>
              <a:rPr lang="en-US" dirty="0" err="1"/>
              <a:t>Vroeger</a:t>
            </a:r>
            <a:r>
              <a:rPr lang="en-US" dirty="0"/>
              <a:t> was </a:t>
            </a:r>
            <a:r>
              <a:rPr lang="en-US" dirty="0" err="1"/>
              <a:t>ik</a:t>
            </a:r>
            <a:r>
              <a:rPr lang="en-US" dirty="0"/>
              <a:t> </a:t>
            </a:r>
            <a:r>
              <a:rPr lang="en-US" dirty="0" err="1"/>
              <a:t>blauw</a:t>
            </a:r>
            <a:r>
              <a:rPr lang="en-US" dirty="0"/>
              <a:t>. Nu </a:t>
            </a:r>
            <a:r>
              <a:rPr lang="en-US" dirty="0" err="1"/>
              <a:t>groen</a:t>
            </a:r>
            <a:r>
              <a:rPr lang="en-US" dirty="0"/>
              <a:t>. </a:t>
            </a: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6</a:t>
            </a:fld>
            <a:endParaRPr lang="en-NL"/>
          </a:p>
        </p:txBody>
      </p:sp>
    </p:spTree>
    <p:extLst>
      <p:ext uri="{BB962C8B-B14F-4D97-AF65-F5344CB8AC3E}">
        <p14:creationId xmlns:p14="http://schemas.microsoft.com/office/powerpoint/2010/main" val="262674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7</a:t>
            </a:fld>
            <a:endParaRPr lang="en-NL"/>
          </a:p>
        </p:txBody>
      </p:sp>
    </p:spTree>
    <p:extLst>
      <p:ext uri="{BB962C8B-B14F-4D97-AF65-F5344CB8AC3E}">
        <p14:creationId xmlns:p14="http://schemas.microsoft.com/office/powerpoint/2010/main" val="311067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Start Staging pipeline ( ADF)</a:t>
            </a:r>
            <a:endParaRPr lang="en-NL" dirty="0"/>
          </a:p>
        </p:txBody>
      </p:sp>
      <p:sp>
        <p:nvSpPr>
          <p:cNvPr id="4" name="Slide Number Placeholder 3"/>
          <p:cNvSpPr>
            <a:spLocks noGrp="1"/>
          </p:cNvSpPr>
          <p:nvPr>
            <p:ph type="sldNum" sz="quarter" idx="5"/>
          </p:nvPr>
        </p:nvSpPr>
        <p:spPr/>
        <p:txBody>
          <a:bodyPr/>
          <a:lstStyle/>
          <a:p>
            <a:fld id="{0B5CA4D8-576D-4160-9DFB-6C69A260F7FF}" type="slidenum">
              <a:rPr lang="en-NL" smtClean="0"/>
              <a:t>9</a:t>
            </a:fld>
            <a:endParaRPr lang="en-NL"/>
          </a:p>
        </p:txBody>
      </p:sp>
    </p:spTree>
    <p:extLst>
      <p:ext uri="{BB962C8B-B14F-4D97-AF65-F5344CB8AC3E}">
        <p14:creationId xmlns:p14="http://schemas.microsoft.com/office/powerpoint/2010/main" val="370624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10F2-730C-48C5-866C-AEAFA4AE3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A18D1C2C-6FAB-4C59-B33B-568FFA1DB7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6B57F270-BEC2-4C8A-971F-93E3D6290F96}"/>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5" name="Footer Placeholder 4">
            <a:extLst>
              <a:ext uri="{FF2B5EF4-FFF2-40B4-BE49-F238E27FC236}">
                <a16:creationId xmlns:a16="http://schemas.microsoft.com/office/drawing/2014/main" id="{E30C5C8A-18F6-4032-8B69-270425922F6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1180334-4B01-4318-9CEA-1FF64447FF8A}"/>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152918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A9E7-5D09-495D-A2D6-ED64A36BBAB8}"/>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F7A44DC3-D812-4689-92C2-1E730C9C6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A008D1A8-5C85-4DEC-86AD-012D629A05B0}"/>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5" name="Footer Placeholder 4">
            <a:extLst>
              <a:ext uri="{FF2B5EF4-FFF2-40B4-BE49-F238E27FC236}">
                <a16:creationId xmlns:a16="http://schemas.microsoft.com/office/drawing/2014/main" id="{A53DF7F0-0648-4B94-9A1B-39F26180B5B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AB76FCB-870C-436A-B618-8DB2964931C1}"/>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403334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6A70B-A3C4-4C5E-B2E3-4F06D83F4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3779B66D-5EBE-44E1-B824-7145AC9EE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2D09F6E-478A-402C-97A4-B1CBABA89EA6}"/>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5" name="Footer Placeholder 4">
            <a:extLst>
              <a:ext uri="{FF2B5EF4-FFF2-40B4-BE49-F238E27FC236}">
                <a16:creationId xmlns:a16="http://schemas.microsoft.com/office/drawing/2014/main" id="{B81AC260-24FB-423A-8FA2-2EB41B9DB75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7D0297D-C764-4D5B-A208-F03A0A231F26}"/>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290356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490-F4F9-4DEA-9B84-94A2A80E7E0A}"/>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78992212-B58A-4127-8D75-46F6608D9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A833DFAF-CFE0-40D3-9611-3CE7AD70247B}"/>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5" name="Footer Placeholder 4">
            <a:extLst>
              <a:ext uri="{FF2B5EF4-FFF2-40B4-BE49-F238E27FC236}">
                <a16:creationId xmlns:a16="http://schemas.microsoft.com/office/drawing/2014/main" id="{BE77275F-FC0A-4965-BF91-416780C3430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3A79220-D2FF-44FF-914A-B2BA745EF06D}"/>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344630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2400-6C36-4A91-A145-920898C44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B3D304C6-7AE0-4DF0-BBD6-DF135C5D6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1D47A-4D2A-4D62-A912-6B8B4A2B4436}"/>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5" name="Footer Placeholder 4">
            <a:extLst>
              <a:ext uri="{FF2B5EF4-FFF2-40B4-BE49-F238E27FC236}">
                <a16:creationId xmlns:a16="http://schemas.microsoft.com/office/drawing/2014/main" id="{1DD3019E-45CB-4F31-8D9E-167D1996593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CD468BA-D66C-4561-97BA-712CC7E96BD4}"/>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233844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1D98-8801-4F0C-9F49-F607D3601B71}"/>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11CEFF60-C79A-4E9E-BCEF-9891310BD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42E60C9E-6AFD-49F5-A4DF-78B35EAAF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465DDD6A-5448-4722-8E7C-6F6640F62B70}"/>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6" name="Footer Placeholder 5">
            <a:extLst>
              <a:ext uri="{FF2B5EF4-FFF2-40B4-BE49-F238E27FC236}">
                <a16:creationId xmlns:a16="http://schemas.microsoft.com/office/drawing/2014/main" id="{2D8DA635-8C4C-4FC8-8D2F-889BD79AE46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A0381C9-0819-43D3-B89A-5BDEEF762B99}"/>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185874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5CE-A917-47B0-81B4-3EFE4E1E4159}"/>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3B6D9BFA-802E-43B1-905B-03396DEF3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CDD58D-90A6-4119-8CCB-8022F56B3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AD8AFC0C-FAC9-4CF9-877F-5EE686390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5EA51-2D26-45C4-B7F2-1A7681E42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614A960D-7A52-46E4-9141-A56ED81195B4}"/>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8" name="Footer Placeholder 7">
            <a:extLst>
              <a:ext uri="{FF2B5EF4-FFF2-40B4-BE49-F238E27FC236}">
                <a16:creationId xmlns:a16="http://schemas.microsoft.com/office/drawing/2014/main" id="{D386A8B6-D641-4C19-AC3D-4084143F387C}"/>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6DFC3D7A-A979-4787-8BBB-68940277C87E}"/>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2895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0D5D-D82C-46C8-9E55-6A836D54559B}"/>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90DCFF28-5B6F-41EE-9B50-91A391F1F5E3}"/>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4" name="Footer Placeholder 3">
            <a:extLst>
              <a:ext uri="{FF2B5EF4-FFF2-40B4-BE49-F238E27FC236}">
                <a16:creationId xmlns:a16="http://schemas.microsoft.com/office/drawing/2014/main" id="{AF3D4109-E571-401A-B828-4C7748181098}"/>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6348D2A1-F6A5-49BC-AFD2-9F9BF87F60BD}"/>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246557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95A7F-AF02-4C69-A371-E60415430CF5}"/>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3" name="Footer Placeholder 2">
            <a:extLst>
              <a:ext uri="{FF2B5EF4-FFF2-40B4-BE49-F238E27FC236}">
                <a16:creationId xmlns:a16="http://schemas.microsoft.com/office/drawing/2014/main" id="{7805312B-BD2E-40F9-A2E9-1DCAAA029971}"/>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BFEFC813-2EB9-40A0-A5FC-6BF9899D2969}"/>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109261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5DFD-9B98-4433-B9FF-FFD3C2C0D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8E25703F-147E-43C5-9FA0-AA9DB6F43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97506482-3225-4610-B74F-066A44443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4871A-48FA-455A-AB3E-B5F675CAE135}"/>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6" name="Footer Placeholder 5">
            <a:extLst>
              <a:ext uri="{FF2B5EF4-FFF2-40B4-BE49-F238E27FC236}">
                <a16:creationId xmlns:a16="http://schemas.microsoft.com/office/drawing/2014/main" id="{0A40663B-7F04-4E07-BD1C-D428D2A08C8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12A67EE-9383-46EB-9CD0-11AE872EDD8D}"/>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159594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406B-911C-4367-92F3-D980686C9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92A15E0B-51A8-4CB9-9078-2B44C9BF4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4BF44CE-DFFD-4F0D-959F-B85FACC8E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B83AF-177E-4DA1-924A-204D503238E4}"/>
              </a:ext>
            </a:extLst>
          </p:cNvPr>
          <p:cNvSpPr>
            <a:spLocks noGrp="1"/>
          </p:cNvSpPr>
          <p:nvPr>
            <p:ph type="dt" sz="half" idx="10"/>
          </p:nvPr>
        </p:nvSpPr>
        <p:spPr/>
        <p:txBody>
          <a:bodyPr/>
          <a:lstStyle/>
          <a:p>
            <a:fld id="{1719DC78-B2E2-489A-B4DC-503C173C394C}" type="datetimeFigureOut">
              <a:rPr lang="en-NL" smtClean="0"/>
              <a:t>09/11/2021</a:t>
            </a:fld>
            <a:endParaRPr lang="en-NL"/>
          </a:p>
        </p:txBody>
      </p:sp>
      <p:sp>
        <p:nvSpPr>
          <p:cNvPr id="6" name="Footer Placeholder 5">
            <a:extLst>
              <a:ext uri="{FF2B5EF4-FFF2-40B4-BE49-F238E27FC236}">
                <a16:creationId xmlns:a16="http://schemas.microsoft.com/office/drawing/2014/main" id="{4BB9C487-BB6F-4950-AECA-A61EB14631E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613D997-ACBA-4471-BA9D-5E840DB1E5E3}"/>
              </a:ext>
            </a:extLst>
          </p:cNvPr>
          <p:cNvSpPr>
            <a:spLocks noGrp="1"/>
          </p:cNvSpPr>
          <p:nvPr>
            <p:ph type="sldNum" sz="quarter" idx="12"/>
          </p:nvPr>
        </p:nvSpPr>
        <p:spPr/>
        <p:txBody>
          <a:bodyPr/>
          <a:lstStyle/>
          <a:p>
            <a:fld id="{8C58E4FF-EEB6-4E31-A84D-6388EF9B7765}" type="slidenum">
              <a:rPr lang="en-NL" smtClean="0"/>
              <a:t>‹#›</a:t>
            </a:fld>
            <a:endParaRPr lang="en-NL"/>
          </a:p>
        </p:txBody>
      </p:sp>
    </p:spTree>
    <p:extLst>
      <p:ext uri="{BB962C8B-B14F-4D97-AF65-F5344CB8AC3E}">
        <p14:creationId xmlns:p14="http://schemas.microsoft.com/office/powerpoint/2010/main" val="60572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F49D99-9BE0-4DEE-AA7F-1FC6A5E49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960D5A9C-7C57-4632-B3CE-F05D3D638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013C5C1-6034-45D6-91F0-98998BF41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9DC78-B2E2-489A-B4DC-503C173C394C}" type="datetimeFigureOut">
              <a:rPr lang="en-NL" smtClean="0"/>
              <a:t>09/11/2021</a:t>
            </a:fld>
            <a:endParaRPr lang="en-NL"/>
          </a:p>
        </p:txBody>
      </p:sp>
      <p:sp>
        <p:nvSpPr>
          <p:cNvPr id="5" name="Footer Placeholder 4">
            <a:extLst>
              <a:ext uri="{FF2B5EF4-FFF2-40B4-BE49-F238E27FC236}">
                <a16:creationId xmlns:a16="http://schemas.microsoft.com/office/drawing/2014/main" id="{6BECB8E1-CCEC-4925-8BE2-D4096DDFF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26F5CDAF-6B7C-4621-BD3F-F48B2666B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8E4FF-EEB6-4E31-A84D-6388EF9B7765}" type="slidenum">
              <a:rPr lang="en-NL" smtClean="0"/>
              <a:t>‹#›</a:t>
            </a:fld>
            <a:endParaRPr lang="en-NL"/>
          </a:p>
        </p:txBody>
      </p:sp>
    </p:spTree>
    <p:extLst>
      <p:ext uri="{BB962C8B-B14F-4D97-AF65-F5344CB8AC3E}">
        <p14:creationId xmlns:p14="http://schemas.microsoft.com/office/powerpoint/2010/main" val="307817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svdberg/BET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warehous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c2h.n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B62E32-23D0-46CF-8B96-E9A824F7BDFB}"/>
              </a:ext>
            </a:extLst>
          </p:cNvPr>
          <p:cNvSpPr>
            <a:spLocks noGrp="1"/>
          </p:cNvSpPr>
          <p:nvPr>
            <p:ph type="title"/>
          </p:nvPr>
        </p:nvSpPr>
        <p:spPr/>
        <p:txBody>
          <a:bodyPr/>
          <a:lstStyle/>
          <a:p>
            <a:pPr algn="ctr"/>
            <a:r>
              <a:rPr lang="en-US" b="1" dirty="0"/>
              <a:t>Data warehouse automation </a:t>
            </a:r>
            <a:br>
              <a:rPr lang="en-US" b="1" dirty="0"/>
            </a:br>
            <a:r>
              <a:rPr lang="en-US" dirty="0"/>
              <a:t>Microsoft </a:t>
            </a:r>
            <a:r>
              <a:rPr lang="en-US" strike="sngStrike" dirty="0"/>
              <a:t>versus</a:t>
            </a:r>
            <a:r>
              <a:rPr lang="en-US" dirty="0"/>
              <a:t> SAS</a:t>
            </a:r>
            <a:endParaRPr lang="en-NL" dirty="0"/>
          </a:p>
        </p:txBody>
      </p:sp>
      <p:pic>
        <p:nvPicPr>
          <p:cNvPr id="1026" name="Picture 2" descr="Popular Trends across the IT Robotic Automation Market - TechBullion">
            <a:extLst>
              <a:ext uri="{FF2B5EF4-FFF2-40B4-BE49-F238E27FC236}">
                <a16:creationId xmlns:a16="http://schemas.microsoft.com/office/drawing/2014/main" id="{3E6D62DD-ACE6-4160-8DD7-477813579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892" y="1819642"/>
            <a:ext cx="7705970" cy="4334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88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2AB8-8558-4E2C-8EF7-EB194CCE0851}"/>
              </a:ext>
            </a:extLst>
          </p:cNvPr>
          <p:cNvSpPr txBox="1"/>
          <p:nvPr/>
        </p:nvSpPr>
        <p:spPr>
          <a:xfrm>
            <a:off x="822119" y="645952"/>
            <a:ext cx="7466095" cy="1754326"/>
          </a:xfrm>
          <a:prstGeom prst="rect">
            <a:avLst/>
          </a:prstGeom>
          <a:noFill/>
        </p:spPr>
        <p:txBody>
          <a:bodyPr wrap="square" rtlCol="0">
            <a:spAutoFit/>
          </a:bodyPr>
          <a:lstStyle/>
          <a:p>
            <a:r>
              <a:rPr lang="en-US" b="1" dirty="0"/>
              <a:t>Steps</a:t>
            </a:r>
          </a:p>
          <a:p>
            <a:pPr marL="342900" indent="-342900">
              <a:buAutoNum type="arabicPeriod"/>
            </a:pPr>
            <a:r>
              <a:rPr lang="en-US" b="1" dirty="0"/>
              <a:t>Ingest source object tree ( import structure of source data) </a:t>
            </a:r>
          </a:p>
          <a:p>
            <a:pPr marL="342900" indent="-342900">
              <a:buAutoNum type="arabicPeriod"/>
            </a:pPr>
            <a:r>
              <a:rPr lang="en-US" dirty="0"/>
              <a:t>Define objects to be transferred</a:t>
            </a:r>
          </a:p>
          <a:p>
            <a:pPr marL="342900" indent="-342900">
              <a:buAutoNum type="arabicPeriod"/>
            </a:pPr>
            <a:r>
              <a:rPr lang="en-US" dirty="0"/>
              <a:t>Drop create staging tables</a:t>
            </a:r>
          </a:p>
          <a:p>
            <a:pPr marL="342900" indent="-342900">
              <a:buAutoNum type="arabicPeriod"/>
            </a:pPr>
            <a:r>
              <a:rPr lang="en-US" dirty="0"/>
              <a:t>Copy staging object from source to staging</a:t>
            </a:r>
          </a:p>
          <a:p>
            <a:pPr marL="342900" indent="-342900">
              <a:buAutoNum type="arabicPeriod"/>
            </a:pPr>
            <a:endParaRPr lang="en-NL" dirty="0"/>
          </a:p>
        </p:txBody>
      </p:sp>
      <p:pic>
        <p:nvPicPr>
          <p:cNvPr id="8" name="Picture 7">
            <a:extLst>
              <a:ext uri="{FF2B5EF4-FFF2-40B4-BE49-F238E27FC236}">
                <a16:creationId xmlns:a16="http://schemas.microsoft.com/office/drawing/2014/main" id="{BE9236D6-FC70-4C49-8237-F2F2BA973142}"/>
              </a:ext>
            </a:extLst>
          </p:cNvPr>
          <p:cNvPicPr>
            <a:picLocks noChangeAspect="1"/>
          </p:cNvPicPr>
          <p:nvPr/>
        </p:nvPicPr>
        <p:blipFill>
          <a:blip r:embed="rId2"/>
          <a:stretch>
            <a:fillRect/>
          </a:stretch>
        </p:blipFill>
        <p:spPr>
          <a:xfrm>
            <a:off x="678686" y="4486012"/>
            <a:ext cx="1796883" cy="2015457"/>
          </a:xfrm>
          <a:prstGeom prst="rect">
            <a:avLst/>
          </a:prstGeom>
        </p:spPr>
      </p:pic>
      <p:sp>
        <p:nvSpPr>
          <p:cNvPr id="9" name="TextBox 8">
            <a:extLst>
              <a:ext uri="{FF2B5EF4-FFF2-40B4-BE49-F238E27FC236}">
                <a16:creationId xmlns:a16="http://schemas.microsoft.com/office/drawing/2014/main" id="{DD7C7DC8-5361-4EF9-96B6-5756D139B636}"/>
              </a:ext>
            </a:extLst>
          </p:cNvPr>
          <p:cNvSpPr txBox="1"/>
          <p:nvPr/>
        </p:nvSpPr>
        <p:spPr>
          <a:xfrm>
            <a:off x="2820099" y="3701182"/>
            <a:ext cx="3372374" cy="1569660"/>
          </a:xfrm>
          <a:prstGeom prst="rect">
            <a:avLst/>
          </a:prstGeom>
          <a:noFill/>
        </p:spPr>
        <p:txBody>
          <a:bodyPr wrap="square">
            <a:sp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p>
          <a:p>
            <a:r>
              <a:rPr lang="en-US" sz="800" dirty="0">
                <a:solidFill>
                  <a:srgbClr val="808080"/>
                </a:solidFill>
                <a:latin typeface="Consolas" panose="020B0609020204030204" pitchFamily="49" charset="0"/>
              </a:rPr>
              <a:t>null</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src_obj_id</a:t>
            </a:r>
            <a:endParaRPr lang="en-US" sz="800" dirty="0">
              <a:solidFill>
                <a:srgbClr val="000000"/>
              </a:solidFill>
              <a:latin typeface="Consolas" panose="020B0609020204030204" pitchFamily="49" charset="0"/>
            </a:endParaRPr>
          </a:p>
          <a:p>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FF00FF"/>
                </a:solidFill>
                <a:latin typeface="Consolas" panose="020B0609020204030204" pitchFamily="49" charset="0"/>
              </a:rPr>
              <a:t>isnull</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o</a:t>
            </a:r>
            <a:r>
              <a:rPr lang="en-US" sz="800" dirty="0" err="1">
                <a:solidFill>
                  <a:srgbClr val="808080"/>
                </a:solidFill>
                <a:latin typeface="Consolas" panose="020B0609020204030204" pitchFamily="49" charset="0"/>
              </a:rPr>
              <a:t>.</a:t>
            </a:r>
            <a:r>
              <a:rPr lang="en-US" sz="800" dirty="0" err="1">
                <a:solidFill>
                  <a:srgbClr val="FF00FF"/>
                </a:solidFill>
                <a:latin typeface="Consolas" panose="020B0609020204030204" pitchFamily="49" charset="0"/>
              </a:rPr>
              <a:t>object_id</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database_id</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external_obj_id</a:t>
            </a:r>
            <a:r>
              <a:rPr lang="en-US" sz="800" dirty="0">
                <a:solidFill>
                  <a:srgbClr val="000000"/>
                </a:solidFill>
                <a:latin typeface="Consolas" panose="020B0609020204030204" pitchFamily="49" charset="0"/>
              </a:rPr>
              <a:t> </a:t>
            </a:r>
          </a:p>
          <a:p>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dbo</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server_type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server_type</a:t>
            </a:r>
            <a:r>
              <a:rPr lang="en-US" sz="800" dirty="0">
                <a:solidFill>
                  <a:srgbClr val="000000"/>
                </a:solidFill>
                <a:latin typeface="Consolas" panose="020B0609020204030204" pitchFamily="49" charset="0"/>
              </a:rPr>
              <a:t> </a:t>
            </a:r>
          </a:p>
          <a:p>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@@SERVERNAME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server_name</a:t>
            </a:r>
            <a:r>
              <a:rPr lang="en-US" sz="800" dirty="0">
                <a:solidFill>
                  <a:srgbClr val="000000"/>
                </a:solidFill>
                <a:latin typeface="Consolas" panose="020B0609020204030204" pitchFamily="49" charset="0"/>
              </a:rPr>
              <a:t> </a:t>
            </a:r>
          </a:p>
          <a:p>
            <a:r>
              <a:rPr lang="en-US" sz="800" dirty="0">
                <a:solidFill>
                  <a:srgbClr val="0000FF"/>
                </a:solidFill>
                <a:latin typeface="Consolas" panose="020B0609020204030204" pitchFamily="49" charset="0"/>
              </a:rPr>
              <a:t>, …..</a:t>
            </a:r>
          </a:p>
          <a:p>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p>
          <a:p>
            <a:r>
              <a:rPr lang="en-US" sz="800" dirty="0" err="1">
                <a:solidFill>
                  <a:srgbClr val="00FF00"/>
                </a:solidFill>
                <a:latin typeface="Consolas" panose="020B0609020204030204" pitchFamily="49" charset="0"/>
              </a:rPr>
              <a:t>sys</a:t>
            </a:r>
            <a:r>
              <a:rPr lang="en-US" sz="800" dirty="0" err="1">
                <a:solidFill>
                  <a:srgbClr val="808080"/>
                </a:solidFill>
                <a:latin typeface="Consolas" panose="020B0609020204030204" pitchFamily="49" charset="0"/>
              </a:rPr>
              <a:t>.</a:t>
            </a:r>
            <a:r>
              <a:rPr lang="en-US" sz="800" dirty="0" err="1">
                <a:solidFill>
                  <a:srgbClr val="00FF00"/>
                </a:solidFill>
                <a:latin typeface="Consolas" panose="020B0609020204030204" pitchFamily="49" charset="0"/>
              </a:rPr>
              <a:t>databases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a:t>
            </a:r>
            <a:endParaRPr lang="en-US" sz="800" dirty="0">
              <a:solidFill>
                <a:srgbClr val="000000"/>
              </a:solidFill>
              <a:latin typeface="Consolas" panose="020B0609020204030204" pitchFamily="49" charset="0"/>
            </a:endParaRPr>
          </a:p>
          <a:p>
            <a:r>
              <a:rPr lang="en-US" sz="800" dirty="0">
                <a:solidFill>
                  <a:srgbClr val="0000FF"/>
                </a:solidFill>
                <a:latin typeface="Consolas" panose="020B0609020204030204" pitchFamily="49" charset="0"/>
              </a:rPr>
              <a:t>full</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outer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a:t>
            </a:r>
            <a:r>
              <a:rPr lang="en-US" sz="800" dirty="0" err="1">
                <a:solidFill>
                  <a:srgbClr val="00FF00"/>
                </a:solidFill>
                <a:latin typeface="Consolas" panose="020B0609020204030204" pitchFamily="49" charset="0"/>
              </a:rPr>
              <a:t>sys</a:t>
            </a:r>
            <a:r>
              <a:rPr lang="en-US" sz="800" dirty="0" err="1">
                <a:solidFill>
                  <a:srgbClr val="808080"/>
                </a:solidFill>
                <a:latin typeface="Consolas" panose="020B0609020204030204" pitchFamily="49" charset="0"/>
              </a:rPr>
              <a:t>.</a:t>
            </a:r>
            <a:r>
              <a:rPr lang="en-US" sz="800" dirty="0" err="1">
                <a:solidFill>
                  <a:srgbClr val="00FF00"/>
                </a:solidFill>
                <a:latin typeface="Consolas" panose="020B0609020204030204" pitchFamily="49" charset="0"/>
              </a:rPr>
              <a:t>schemas</a:t>
            </a:r>
            <a:r>
              <a:rPr lang="en-US" sz="800" dirty="0">
                <a:solidFill>
                  <a:srgbClr val="000000"/>
                </a:solidFill>
                <a:latin typeface="Consolas" panose="020B0609020204030204" pitchFamily="49" charset="0"/>
              </a:rPr>
              <a:t> s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db</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database_id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FF00FF"/>
                </a:solidFill>
                <a:latin typeface="Consolas" panose="020B0609020204030204" pitchFamily="49" charset="0"/>
              </a:rPr>
              <a:t>db_id</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n-US" sz="800" dirty="0">
                <a:solidFill>
                  <a:srgbClr val="808080"/>
                </a:solidFill>
                <a:latin typeface="Consolas" panose="020B0609020204030204" pitchFamily="49" charset="0"/>
              </a:rPr>
              <a:t>left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a:t>
            </a:r>
            <a:r>
              <a:rPr lang="en-US" sz="800" dirty="0" err="1">
                <a:solidFill>
                  <a:srgbClr val="00FF00"/>
                </a:solidFill>
                <a:latin typeface="Consolas" panose="020B0609020204030204" pitchFamily="49" charset="0"/>
              </a:rPr>
              <a:t>sys</a:t>
            </a:r>
            <a:r>
              <a:rPr lang="en-US" sz="800" dirty="0" err="1">
                <a:solidFill>
                  <a:srgbClr val="808080"/>
                </a:solidFill>
                <a:latin typeface="Consolas" panose="020B0609020204030204" pitchFamily="49" charset="0"/>
              </a:rPr>
              <a:t>.</a:t>
            </a:r>
            <a:r>
              <a:rPr lang="en-US" sz="800" dirty="0" err="1">
                <a:solidFill>
                  <a:srgbClr val="00FF00"/>
                </a:solidFill>
                <a:latin typeface="Consolas" panose="020B0609020204030204" pitchFamily="49" charset="0"/>
              </a:rPr>
              <a:t>objects</a:t>
            </a:r>
            <a:r>
              <a:rPr lang="en-US" sz="800" dirty="0">
                <a:solidFill>
                  <a:srgbClr val="000000"/>
                </a:solidFill>
                <a:latin typeface="Consolas" panose="020B0609020204030204" pitchFamily="49" charset="0"/>
              </a:rPr>
              <a:t> o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a:t>
            </a:r>
            <a:r>
              <a:rPr lang="en-US" sz="800" dirty="0" err="1">
                <a:solidFill>
                  <a:srgbClr val="808080"/>
                </a:solidFill>
                <a:latin typeface="Consolas" panose="020B0609020204030204" pitchFamily="49" charset="0"/>
              </a:rPr>
              <a:t>.</a:t>
            </a:r>
            <a:r>
              <a:rPr lang="en-US" sz="800" dirty="0" err="1">
                <a:solidFill>
                  <a:srgbClr val="FF00FF"/>
                </a:solidFill>
                <a:latin typeface="Consolas" panose="020B0609020204030204" pitchFamily="49" charset="0"/>
              </a:rPr>
              <a:t>schema_id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a:t>
            </a:r>
            <a:r>
              <a:rPr lang="en-US" sz="800" dirty="0" err="1">
                <a:solidFill>
                  <a:srgbClr val="808080"/>
                </a:solidFill>
                <a:latin typeface="Consolas" panose="020B0609020204030204" pitchFamily="49" charset="0"/>
              </a:rPr>
              <a:t>.</a:t>
            </a:r>
            <a:r>
              <a:rPr lang="en-US" sz="800" dirty="0" err="1">
                <a:solidFill>
                  <a:srgbClr val="FF00FF"/>
                </a:solidFill>
                <a:latin typeface="Consolas" panose="020B0609020204030204" pitchFamily="49" charset="0"/>
              </a:rPr>
              <a:t>schema_id</a:t>
            </a:r>
            <a:endParaRPr lang="en-US" sz="800" dirty="0">
              <a:solidFill>
                <a:srgbClr val="000000"/>
              </a:solidFill>
              <a:latin typeface="Consolas" panose="020B0609020204030204" pitchFamily="49" charset="0"/>
            </a:endParaRPr>
          </a:p>
          <a:p>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a:t>
            </a:r>
            <a:r>
              <a:rPr lang="en-US" sz="800" dirty="0" err="1">
                <a:solidFill>
                  <a:srgbClr val="808080"/>
                </a:solidFill>
                <a:latin typeface="Consolas" panose="020B0609020204030204" pitchFamily="49" charset="0"/>
              </a:rPr>
              <a:t>.</a:t>
            </a:r>
            <a:r>
              <a:rPr lang="en-US" sz="800" dirty="0" err="1">
                <a:solidFill>
                  <a:srgbClr val="0000FF"/>
                </a:solidFill>
                <a:latin typeface="Consolas" panose="020B0609020204030204" pitchFamily="49" charset="0"/>
              </a:rPr>
              <a:t>type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'U'</a:t>
            </a:r>
            <a:r>
              <a:rPr lang="en-US" sz="800" dirty="0">
                <a:solidFill>
                  <a:srgbClr val="808080"/>
                </a:solidFill>
                <a:latin typeface="Consolas" panose="020B0609020204030204" pitchFamily="49" charset="0"/>
              </a:rPr>
              <a:t>,</a:t>
            </a:r>
            <a:r>
              <a:rPr lang="en-US" sz="800" dirty="0">
                <a:solidFill>
                  <a:srgbClr val="FF0000"/>
                </a:solidFill>
                <a:latin typeface="Consolas" panose="020B0609020204030204" pitchFamily="49" charset="0"/>
              </a:rPr>
              <a:t>'V'</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only tables and views</a:t>
            </a:r>
          </a:p>
          <a:p>
            <a:r>
              <a:rPr lang="en-US" sz="800" dirty="0">
                <a:solidFill>
                  <a:srgbClr val="008000"/>
                </a:solidFill>
                <a:latin typeface="Consolas" panose="020B0609020204030204" pitchFamily="49" charset="0"/>
              </a:rPr>
              <a:t>….</a:t>
            </a:r>
            <a:endParaRPr lang="en-US" sz="800" dirty="0">
              <a:solidFill>
                <a:srgbClr val="000000"/>
              </a:solidFill>
              <a:latin typeface="Consolas" panose="020B0609020204030204" pitchFamily="49" charset="0"/>
            </a:endParaRPr>
          </a:p>
        </p:txBody>
      </p:sp>
      <p:sp>
        <p:nvSpPr>
          <p:cNvPr id="10" name="Rectangle 9">
            <a:extLst>
              <a:ext uri="{FF2B5EF4-FFF2-40B4-BE49-F238E27FC236}">
                <a16:creationId xmlns:a16="http://schemas.microsoft.com/office/drawing/2014/main" id="{AE2D68B1-7C61-4148-98B0-905D8AF7BBA7}"/>
              </a:ext>
            </a:extLst>
          </p:cNvPr>
          <p:cNvSpPr/>
          <p:nvPr/>
        </p:nvSpPr>
        <p:spPr>
          <a:xfrm>
            <a:off x="2969703" y="2943484"/>
            <a:ext cx="1904301" cy="579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 tree query</a:t>
            </a:r>
            <a:endParaRPr lang="en-NL" dirty="0">
              <a:solidFill>
                <a:schemeClr val="tx1"/>
              </a:solidFill>
            </a:endParaRPr>
          </a:p>
        </p:txBody>
      </p:sp>
      <p:sp>
        <p:nvSpPr>
          <p:cNvPr id="11" name="Cylinder 10">
            <a:extLst>
              <a:ext uri="{FF2B5EF4-FFF2-40B4-BE49-F238E27FC236}">
                <a16:creationId xmlns:a16="http://schemas.microsoft.com/office/drawing/2014/main" id="{3BF22918-4616-48EB-9D4A-130B15DF64C0}"/>
              </a:ext>
            </a:extLst>
          </p:cNvPr>
          <p:cNvSpPr/>
          <p:nvPr/>
        </p:nvSpPr>
        <p:spPr>
          <a:xfrm>
            <a:off x="998288" y="2484619"/>
            <a:ext cx="1157681" cy="145968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database</a:t>
            </a:r>
            <a:endParaRPr lang="en-NL" dirty="0"/>
          </a:p>
        </p:txBody>
      </p:sp>
      <p:sp>
        <p:nvSpPr>
          <p:cNvPr id="12" name="Cylinder 11">
            <a:extLst>
              <a:ext uri="{FF2B5EF4-FFF2-40B4-BE49-F238E27FC236}">
                <a16:creationId xmlns:a16="http://schemas.microsoft.com/office/drawing/2014/main" id="{EEA05264-89D7-4A0B-9240-139D07A0A21D}"/>
              </a:ext>
            </a:extLst>
          </p:cNvPr>
          <p:cNvSpPr/>
          <p:nvPr/>
        </p:nvSpPr>
        <p:spPr>
          <a:xfrm>
            <a:off x="8745242" y="2484619"/>
            <a:ext cx="1157681" cy="145968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BETL</a:t>
            </a:r>
            <a:endParaRPr lang="en-NL" dirty="0"/>
          </a:p>
        </p:txBody>
      </p:sp>
      <p:sp>
        <p:nvSpPr>
          <p:cNvPr id="13" name="Rectangle 12">
            <a:extLst>
              <a:ext uri="{FF2B5EF4-FFF2-40B4-BE49-F238E27FC236}">
                <a16:creationId xmlns:a16="http://schemas.microsoft.com/office/drawing/2014/main" id="{FEE1F91D-8930-4A5D-ACD4-500EE8F85128}"/>
              </a:ext>
            </a:extLst>
          </p:cNvPr>
          <p:cNvSpPr/>
          <p:nvPr/>
        </p:nvSpPr>
        <p:spPr>
          <a:xfrm>
            <a:off x="427835" y="3826119"/>
            <a:ext cx="2298584" cy="778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 tree</a:t>
            </a:r>
            <a:endParaRPr lang="en-NL" dirty="0">
              <a:solidFill>
                <a:schemeClr val="tx1"/>
              </a:solidFill>
            </a:endParaRPr>
          </a:p>
        </p:txBody>
      </p:sp>
      <p:cxnSp>
        <p:nvCxnSpPr>
          <p:cNvPr id="14" name="Straight Arrow Connector 13">
            <a:extLst>
              <a:ext uri="{FF2B5EF4-FFF2-40B4-BE49-F238E27FC236}">
                <a16:creationId xmlns:a16="http://schemas.microsoft.com/office/drawing/2014/main" id="{B6D7B1C4-2407-4CEA-9118-7D9221D767B0}"/>
              </a:ext>
            </a:extLst>
          </p:cNvPr>
          <p:cNvCxnSpPr/>
          <p:nvPr/>
        </p:nvCxnSpPr>
        <p:spPr>
          <a:xfrm>
            <a:off x="2416027" y="3305263"/>
            <a:ext cx="469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7CB3184-0D9D-4EDE-9C2E-F2450F849307}"/>
              </a:ext>
            </a:extLst>
          </p:cNvPr>
          <p:cNvCxnSpPr/>
          <p:nvPr/>
        </p:nvCxnSpPr>
        <p:spPr>
          <a:xfrm>
            <a:off x="6048741" y="3233430"/>
            <a:ext cx="469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0E10BBE-10AF-4D65-A57F-70B2E94A1302}"/>
              </a:ext>
            </a:extLst>
          </p:cNvPr>
          <p:cNvSpPr/>
          <p:nvPr/>
        </p:nvSpPr>
        <p:spPr>
          <a:xfrm>
            <a:off x="6482591" y="2844391"/>
            <a:ext cx="2298584" cy="778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procedure ingest object tree</a:t>
            </a:r>
            <a:endParaRPr lang="en-NL" dirty="0">
              <a:solidFill>
                <a:schemeClr val="tx1"/>
              </a:solidFill>
            </a:endParaRPr>
          </a:p>
        </p:txBody>
      </p:sp>
      <p:sp>
        <p:nvSpPr>
          <p:cNvPr id="17" name="TextBox 16">
            <a:extLst>
              <a:ext uri="{FF2B5EF4-FFF2-40B4-BE49-F238E27FC236}">
                <a16:creationId xmlns:a16="http://schemas.microsoft.com/office/drawing/2014/main" id="{744271A2-F552-491C-8BA5-16917758AE93}"/>
              </a:ext>
            </a:extLst>
          </p:cNvPr>
          <p:cNvSpPr txBox="1"/>
          <p:nvPr/>
        </p:nvSpPr>
        <p:spPr>
          <a:xfrm>
            <a:off x="6048741" y="5666760"/>
            <a:ext cx="6077073" cy="923330"/>
          </a:xfrm>
          <a:prstGeom prst="rect">
            <a:avLst/>
          </a:prstGeom>
          <a:noFill/>
        </p:spPr>
        <p:txBody>
          <a:bodyPr wrap="square" rtlCol="0">
            <a:spAutoFit/>
          </a:bodyPr>
          <a:lstStyle/>
          <a:p>
            <a:r>
              <a:rPr lang="en-US" b="1" dirty="0"/>
              <a:t>Sidestep:</a:t>
            </a:r>
          </a:p>
          <a:p>
            <a:r>
              <a:rPr lang="en-US" b="1" dirty="0"/>
              <a:t>- </a:t>
            </a:r>
            <a:r>
              <a:rPr lang="en-US" dirty="0"/>
              <a:t>Resembles SAS engine connection to source system. Relatively simple operation.</a:t>
            </a:r>
            <a:endParaRPr lang="en-NL" dirty="0"/>
          </a:p>
        </p:txBody>
      </p:sp>
    </p:spTree>
    <p:extLst>
      <p:ext uri="{BB962C8B-B14F-4D97-AF65-F5344CB8AC3E}">
        <p14:creationId xmlns:p14="http://schemas.microsoft.com/office/powerpoint/2010/main" val="144719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2AB8-8558-4E2C-8EF7-EB194CCE0851}"/>
              </a:ext>
            </a:extLst>
          </p:cNvPr>
          <p:cNvSpPr txBox="1"/>
          <p:nvPr/>
        </p:nvSpPr>
        <p:spPr>
          <a:xfrm>
            <a:off x="836102" y="671119"/>
            <a:ext cx="5410900" cy="1754326"/>
          </a:xfrm>
          <a:prstGeom prst="rect">
            <a:avLst/>
          </a:prstGeom>
          <a:noFill/>
        </p:spPr>
        <p:txBody>
          <a:bodyPr wrap="square" rtlCol="0">
            <a:spAutoFit/>
          </a:bodyPr>
          <a:lstStyle/>
          <a:p>
            <a:r>
              <a:rPr lang="en-US" b="1" dirty="0"/>
              <a:t>Steps</a:t>
            </a:r>
          </a:p>
          <a:p>
            <a:pPr marL="342900" indent="-342900">
              <a:buAutoNum type="arabicPeriod"/>
            </a:pPr>
            <a:r>
              <a:rPr lang="en-US" dirty="0"/>
              <a:t>Ingest source object tree</a:t>
            </a:r>
          </a:p>
          <a:p>
            <a:pPr marL="342900" indent="-342900">
              <a:buAutoNum type="arabicPeriod"/>
            </a:pPr>
            <a:r>
              <a:rPr lang="en-US" b="1" dirty="0"/>
              <a:t>Define objects to be transferred</a:t>
            </a:r>
          </a:p>
          <a:p>
            <a:pPr marL="342900" indent="-342900">
              <a:buAutoNum type="arabicPeriod"/>
            </a:pPr>
            <a:r>
              <a:rPr lang="en-US" dirty="0"/>
              <a:t>Drop create staging tables</a:t>
            </a:r>
          </a:p>
          <a:p>
            <a:pPr marL="342900" indent="-342900">
              <a:buAutoNum type="arabicPeriod"/>
            </a:pPr>
            <a:r>
              <a:rPr lang="en-US" dirty="0"/>
              <a:t>Copy staging object from source to staging</a:t>
            </a:r>
          </a:p>
          <a:p>
            <a:pPr marL="342900" indent="-342900">
              <a:buAutoNum type="arabicPeriod"/>
            </a:pPr>
            <a:endParaRPr lang="en-NL" dirty="0"/>
          </a:p>
        </p:txBody>
      </p:sp>
      <p:sp>
        <p:nvSpPr>
          <p:cNvPr id="9" name="TextBox 8">
            <a:extLst>
              <a:ext uri="{FF2B5EF4-FFF2-40B4-BE49-F238E27FC236}">
                <a16:creationId xmlns:a16="http://schemas.microsoft.com/office/drawing/2014/main" id="{1D78B72B-6E32-4B4B-A6DB-D987BBCEA6F3}"/>
              </a:ext>
            </a:extLst>
          </p:cNvPr>
          <p:cNvSpPr txBox="1"/>
          <p:nvPr/>
        </p:nvSpPr>
        <p:spPr>
          <a:xfrm>
            <a:off x="836102" y="3429000"/>
            <a:ext cx="7608816" cy="2031325"/>
          </a:xfrm>
          <a:prstGeom prst="rect">
            <a:avLst/>
          </a:prstGeom>
          <a:noFill/>
        </p:spPr>
        <p:txBody>
          <a:bodyPr wrap="square">
            <a:spAutoFit/>
          </a:bodyPr>
          <a:lstStyle/>
          <a:p>
            <a:r>
              <a:rPr lang="en-NL" dirty="0"/>
              <a:t>-- lets take the entire aw database </a:t>
            </a:r>
          </a:p>
          <a:p>
            <a:r>
              <a:rPr lang="en-NL" dirty="0"/>
              <a:t>exec </a:t>
            </a:r>
            <a:r>
              <a:rPr lang="en-NL" dirty="0" err="1"/>
              <a:t>setp</a:t>
            </a:r>
            <a:r>
              <a:rPr lang="en-NL" dirty="0"/>
              <a:t> '</a:t>
            </a:r>
            <a:r>
              <a:rPr lang="en-NL" dirty="0" err="1"/>
              <a:t>include_staging</a:t>
            </a:r>
            <a:r>
              <a:rPr lang="en-NL" dirty="0"/>
              <a:t>', 1, '[</a:t>
            </a:r>
            <a:r>
              <a:rPr lang="en-NL" dirty="0" err="1"/>
              <a:t>sqldb</a:t>
            </a:r>
            <a:r>
              <a:rPr lang="en-NL" dirty="0"/>
              <a:t>-aw]’</a:t>
            </a:r>
          </a:p>
          <a:p>
            <a:endParaRPr lang="en-US" dirty="0"/>
          </a:p>
          <a:p>
            <a:r>
              <a:rPr lang="en-NL" dirty="0"/>
              <a:t>-- but exclude some tables that we don't need. </a:t>
            </a:r>
          </a:p>
          <a:p>
            <a:endParaRPr lang="en-US" dirty="0"/>
          </a:p>
          <a:p>
            <a:r>
              <a:rPr lang="en-NL" dirty="0"/>
              <a:t>exec </a:t>
            </a:r>
            <a:r>
              <a:rPr lang="en-NL" dirty="0" err="1"/>
              <a:t>setp</a:t>
            </a:r>
            <a:r>
              <a:rPr lang="en-NL" dirty="0"/>
              <a:t> '</a:t>
            </a:r>
            <a:r>
              <a:rPr lang="en-NL" dirty="0" err="1"/>
              <a:t>include_staging</a:t>
            </a:r>
            <a:r>
              <a:rPr lang="en-NL" dirty="0"/>
              <a:t>', 0, '[</a:t>
            </a:r>
            <a:r>
              <a:rPr lang="en-NL" dirty="0" err="1"/>
              <a:t>sqldb</a:t>
            </a:r>
            <a:r>
              <a:rPr lang="en-NL" dirty="0"/>
              <a:t>-aw].[</a:t>
            </a:r>
            <a:r>
              <a:rPr lang="en-NL" dirty="0" err="1"/>
              <a:t>SalesLT</a:t>
            </a:r>
            <a:r>
              <a:rPr lang="en-NL" dirty="0"/>
              <a:t>].[Address]'</a:t>
            </a:r>
          </a:p>
          <a:p>
            <a:r>
              <a:rPr lang="en-NL" dirty="0"/>
              <a:t>exec </a:t>
            </a:r>
            <a:r>
              <a:rPr lang="en-NL" dirty="0" err="1"/>
              <a:t>setp</a:t>
            </a:r>
            <a:r>
              <a:rPr lang="en-NL" dirty="0"/>
              <a:t> '</a:t>
            </a:r>
            <a:r>
              <a:rPr lang="en-NL" dirty="0" err="1"/>
              <a:t>include_staging</a:t>
            </a:r>
            <a:r>
              <a:rPr lang="en-NL" dirty="0"/>
              <a:t>', 0, '[</a:t>
            </a:r>
            <a:r>
              <a:rPr lang="en-NL" dirty="0" err="1"/>
              <a:t>sqldb</a:t>
            </a:r>
            <a:r>
              <a:rPr lang="en-NL" dirty="0"/>
              <a:t>-aw].[</a:t>
            </a:r>
            <a:r>
              <a:rPr lang="en-NL" dirty="0" err="1"/>
              <a:t>dbo</a:t>
            </a:r>
            <a:r>
              <a:rPr lang="en-NL" dirty="0"/>
              <a:t>].[</a:t>
            </a:r>
            <a:r>
              <a:rPr lang="en-NL" dirty="0" err="1"/>
              <a:t>BuildVersion</a:t>
            </a:r>
            <a:r>
              <a:rPr lang="en-NL" dirty="0"/>
              <a:t>]';</a:t>
            </a:r>
          </a:p>
        </p:txBody>
      </p:sp>
    </p:spTree>
    <p:extLst>
      <p:ext uri="{BB962C8B-B14F-4D97-AF65-F5344CB8AC3E}">
        <p14:creationId xmlns:p14="http://schemas.microsoft.com/office/powerpoint/2010/main" val="91439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2AB8-8558-4E2C-8EF7-EB194CCE0851}"/>
              </a:ext>
            </a:extLst>
          </p:cNvPr>
          <p:cNvSpPr txBox="1"/>
          <p:nvPr/>
        </p:nvSpPr>
        <p:spPr>
          <a:xfrm>
            <a:off x="822120" y="645952"/>
            <a:ext cx="5410900" cy="1754326"/>
          </a:xfrm>
          <a:prstGeom prst="rect">
            <a:avLst/>
          </a:prstGeom>
          <a:noFill/>
        </p:spPr>
        <p:txBody>
          <a:bodyPr wrap="square" rtlCol="0">
            <a:spAutoFit/>
          </a:bodyPr>
          <a:lstStyle/>
          <a:p>
            <a:r>
              <a:rPr lang="en-US" b="1" dirty="0"/>
              <a:t>Steps</a:t>
            </a:r>
          </a:p>
          <a:p>
            <a:pPr marL="342900" indent="-342900">
              <a:buAutoNum type="arabicPeriod"/>
            </a:pPr>
            <a:r>
              <a:rPr lang="en-US" dirty="0"/>
              <a:t>Ingest source object tree</a:t>
            </a:r>
          </a:p>
          <a:p>
            <a:pPr marL="342900" indent="-342900">
              <a:buAutoNum type="arabicPeriod"/>
            </a:pPr>
            <a:r>
              <a:rPr lang="en-US" dirty="0"/>
              <a:t>Define objects to be transferred</a:t>
            </a:r>
          </a:p>
          <a:p>
            <a:pPr marL="342900" indent="-342900">
              <a:buAutoNum type="arabicPeriod"/>
            </a:pPr>
            <a:r>
              <a:rPr lang="en-US" b="1" dirty="0"/>
              <a:t>Drop create staging tables</a:t>
            </a:r>
          </a:p>
          <a:p>
            <a:pPr marL="342900" indent="-342900">
              <a:buAutoNum type="arabicPeriod"/>
            </a:pPr>
            <a:r>
              <a:rPr lang="en-US" dirty="0"/>
              <a:t>Copy staging object from source to staging</a:t>
            </a:r>
          </a:p>
          <a:p>
            <a:pPr marL="342900" indent="-342900">
              <a:buAutoNum type="arabicPeriod"/>
            </a:pPr>
            <a:endParaRPr lang="en-NL" dirty="0"/>
          </a:p>
        </p:txBody>
      </p:sp>
      <p:sp>
        <p:nvSpPr>
          <p:cNvPr id="4" name="TextBox 3">
            <a:extLst>
              <a:ext uri="{FF2B5EF4-FFF2-40B4-BE49-F238E27FC236}">
                <a16:creationId xmlns:a16="http://schemas.microsoft.com/office/drawing/2014/main" id="{8D3A7156-F2C5-47B6-BE17-A2B79FABCD03}"/>
              </a:ext>
            </a:extLst>
          </p:cNvPr>
          <p:cNvSpPr txBox="1"/>
          <p:nvPr/>
        </p:nvSpPr>
        <p:spPr>
          <a:xfrm>
            <a:off x="983959" y="2821895"/>
            <a:ext cx="10224082" cy="3139321"/>
          </a:xfrm>
          <a:prstGeom prst="rect">
            <a:avLst/>
          </a:prstGeom>
          <a:noFill/>
        </p:spPr>
        <p:txBody>
          <a:bodyPr wrap="square">
            <a:spAutoFit/>
          </a:bodyPr>
          <a:lstStyle/>
          <a:p>
            <a:r>
              <a:rPr lang="en-NL" dirty="0"/>
              <a:t>@{concat(</a:t>
            </a:r>
          </a:p>
          <a:p>
            <a:r>
              <a:rPr lang="en-NL" dirty="0"/>
              <a:t>'IF  EXISTS (SELECT * FROM </a:t>
            </a:r>
            <a:r>
              <a:rPr lang="en-NL" dirty="0" err="1"/>
              <a:t>sys.objects</a:t>
            </a:r>
            <a:r>
              <a:rPr lang="en-NL" dirty="0"/>
              <a:t> WHERE </a:t>
            </a:r>
            <a:r>
              <a:rPr lang="en-NL" dirty="0" err="1"/>
              <a:t>object_id</a:t>
            </a:r>
            <a:r>
              <a:rPr lang="en-NL" dirty="0"/>
              <a:t> = OBJECT_ID(N''['</a:t>
            </a:r>
          </a:p>
          <a:p>
            <a:r>
              <a:rPr lang="en-NL" dirty="0"/>
              <a:t>,variables('</a:t>
            </a:r>
            <a:r>
              <a:rPr lang="en-NL" dirty="0" err="1"/>
              <a:t>target_schema_name</a:t>
            </a:r>
            <a:r>
              <a:rPr lang="en-NL" dirty="0"/>
              <a:t>')</a:t>
            </a:r>
          </a:p>
          <a:p>
            <a:r>
              <a:rPr lang="en-NL" dirty="0"/>
              <a:t>,'].'</a:t>
            </a:r>
          </a:p>
          <a:p>
            <a:r>
              <a:rPr lang="en-NL" dirty="0"/>
              <a:t>, item().</a:t>
            </a:r>
            <a:r>
              <a:rPr lang="en-NL" dirty="0" err="1"/>
              <a:t>target_table_name</a:t>
            </a:r>
            <a:endParaRPr lang="en-NL" dirty="0"/>
          </a:p>
          <a:p>
            <a:r>
              <a:rPr lang="en-NL" dirty="0"/>
              <a:t>, ''') AND type in (N''U'')) DROP TABLE ['</a:t>
            </a:r>
          </a:p>
          <a:p>
            <a:r>
              <a:rPr lang="en-NL" dirty="0"/>
              <a:t>,variables('</a:t>
            </a:r>
            <a:r>
              <a:rPr lang="en-NL" dirty="0" err="1"/>
              <a:t>target_schema_name</a:t>
            </a:r>
            <a:r>
              <a:rPr lang="en-NL" dirty="0"/>
              <a:t>')</a:t>
            </a:r>
          </a:p>
          <a:p>
            <a:r>
              <a:rPr lang="en-NL" dirty="0"/>
              <a:t>,'].['</a:t>
            </a:r>
          </a:p>
          <a:p>
            <a:r>
              <a:rPr lang="en-NL" dirty="0"/>
              <a:t>, item().</a:t>
            </a:r>
            <a:r>
              <a:rPr lang="en-NL" dirty="0" err="1"/>
              <a:t>target_table_name</a:t>
            </a:r>
            <a:endParaRPr lang="en-NL" dirty="0"/>
          </a:p>
          <a:p>
            <a:r>
              <a:rPr lang="en-NL" dirty="0"/>
              <a:t>, '] select 1 result '</a:t>
            </a:r>
          </a:p>
          <a:p>
            <a:r>
              <a:rPr lang="en-NL" dirty="0"/>
              <a:t>)}</a:t>
            </a:r>
          </a:p>
        </p:txBody>
      </p:sp>
    </p:spTree>
    <p:extLst>
      <p:ext uri="{BB962C8B-B14F-4D97-AF65-F5344CB8AC3E}">
        <p14:creationId xmlns:p14="http://schemas.microsoft.com/office/powerpoint/2010/main" val="367785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2AB8-8558-4E2C-8EF7-EB194CCE0851}"/>
              </a:ext>
            </a:extLst>
          </p:cNvPr>
          <p:cNvSpPr txBox="1"/>
          <p:nvPr/>
        </p:nvSpPr>
        <p:spPr>
          <a:xfrm>
            <a:off x="822120" y="645952"/>
            <a:ext cx="5410900" cy="1754326"/>
          </a:xfrm>
          <a:prstGeom prst="rect">
            <a:avLst/>
          </a:prstGeom>
          <a:noFill/>
        </p:spPr>
        <p:txBody>
          <a:bodyPr wrap="square" rtlCol="0">
            <a:spAutoFit/>
          </a:bodyPr>
          <a:lstStyle/>
          <a:p>
            <a:r>
              <a:rPr lang="en-US" b="1" dirty="0"/>
              <a:t>Steps</a:t>
            </a:r>
          </a:p>
          <a:p>
            <a:pPr marL="342900" indent="-342900">
              <a:buAutoNum type="arabicPeriod"/>
            </a:pPr>
            <a:r>
              <a:rPr lang="en-US" dirty="0"/>
              <a:t>Ingest source object tree</a:t>
            </a:r>
          </a:p>
          <a:p>
            <a:pPr marL="342900" indent="-342900">
              <a:buAutoNum type="arabicPeriod"/>
            </a:pPr>
            <a:r>
              <a:rPr lang="en-US" dirty="0"/>
              <a:t>Define objects to be transferred</a:t>
            </a:r>
          </a:p>
          <a:p>
            <a:pPr marL="342900" indent="-342900">
              <a:buAutoNum type="arabicPeriod"/>
            </a:pPr>
            <a:r>
              <a:rPr lang="en-US" dirty="0"/>
              <a:t>Drop create staging tables</a:t>
            </a:r>
          </a:p>
          <a:p>
            <a:pPr marL="342900" indent="-342900">
              <a:buAutoNum type="arabicPeriod"/>
            </a:pPr>
            <a:r>
              <a:rPr lang="en-US" b="1" dirty="0"/>
              <a:t>Copy staging object from source to staging</a:t>
            </a:r>
          </a:p>
          <a:p>
            <a:pPr marL="342900" indent="-342900">
              <a:buAutoNum type="arabicPeriod"/>
            </a:pPr>
            <a:endParaRPr lang="en-NL" dirty="0"/>
          </a:p>
        </p:txBody>
      </p:sp>
      <p:pic>
        <p:nvPicPr>
          <p:cNvPr id="4" name="Picture 3">
            <a:extLst>
              <a:ext uri="{FF2B5EF4-FFF2-40B4-BE49-F238E27FC236}">
                <a16:creationId xmlns:a16="http://schemas.microsoft.com/office/drawing/2014/main" id="{5DDAAD23-EB08-43D1-8A97-77DB2C1FF366}"/>
              </a:ext>
            </a:extLst>
          </p:cNvPr>
          <p:cNvPicPr>
            <a:picLocks noChangeAspect="1"/>
          </p:cNvPicPr>
          <p:nvPr/>
        </p:nvPicPr>
        <p:blipFill>
          <a:blip r:embed="rId2"/>
          <a:stretch>
            <a:fillRect/>
          </a:stretch>
        </p:blipFill>
        <p:spPr>
          <a:xfrm>
            <a:off x="713065" y="2145640"/>
            <a:ext cx="7841616" cy="4168563"/>
          </a:xfrm>
          <a:prstGeom prst="rect">
            <a:avLst/>
          </a:prstGeom>
        </p:spPr>
      </p:pic>
    </p:spTree>
    <p:extLst>
      <p:ext uri="{BB962C8B-B14F-4D97-AF65-F5344CB8AC3E}">
        <p14:creationId xmlns:p14="http://schemas.microsoft.com/office/powerpoint/2010/main" val="168536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63C2D6-5FA5-46F9-B208-BA6C2A9F658B}"/>
              </a:ext>
            </a:extLst>
          </p:cNvPr>
          <p:cNvSpPr/>
          <p:nvPr/>
        </p:nvSpPr>
        <p:spPr>
          <a:xfrm>
            <a:off x="1040236" y="4160079"/>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staging</a:t>
            </a:r>
            <a:endParaRPr lang="en-NL" dirty="0">
              <a:solidFill>
                <a:schemeClr val="tx1"/>
              </a:solidFill>
            </a:endParaRPr>
          </a:p>
        </p:txBody>
      </p:sp>
      <p:sp>
        <p:nvSpPr>
          <p:cNvPr id="5" name="Rectangle: Rounded Corners 4">
            <a:extLst>
              <a:ext uri="{FF2B5EF4-FFF2-40B4-BE49-F238E27FC236}">
                <a16:creationId xmlns:a16="http://schemas.microsoft.com/office/drawing/2014/main" id="{85468AFC-128E-40DC-8D27-D6A0E28F815D}"/>
              </a:ext>
            </a:extLst>
          </p:cNvPr>
          <p:cNvSpPr/>
          <p:nvPr/>
        </p:nvSpPr>
        <p:spPr>
          <a:xfrm>
            <a:off x="1052820" y="3557577"/>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 warehouse</a:t>
            </a:r>
            <a:endParaRPr lang="en-NL" dirty="0">
              <a:solidFill>
                <a:schemeClr val="tx1"/>
              </a:solidFill>
            </a:endParaRPr>
          </a:p>
        </p:txBody>
      </p:sp>
      <p:sp>
        <p:nvSpPr>
          <p:cNvPr id="16" name="Flowchart: Magnetic Disk 15">
            <a:extLst>
              <a:ext uri="{FF2B5EF4-FFF2-40B4-BE49-F238E27FC236}">
                <a16:creationId xmlns:a16="http://schemas.microsoft.com/office/drawing/2014/main" id="{B724DA0B-E7C7-4DA4-9005-ED6B81144AD4}"/>
              </a:ext>
            </a:extLst>
          </p:cNvPr>
          <p:cNvSpPr/>
          <p:nvPr/>
        </p:nvSpPr>
        <p:spPr>
          <a:xfrm>
            <a:off x="1350630" y="49673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lowchart: Magnetic Disk 16">
            <a:extLst>
              <a:ext uri="{FF2B5EF4-FFF2-40B4-BE49-F238E27FC236}">
                <a16:creationId xmlns:a16="http://schemas.microsoft.com/office/drawing/2014/main" id="{9CB385C9-583F-4882-B4EB-F8D2000A7D2C}"/>
              </a:ext>
            </a:extLst>
          </p:cNvPr>
          <p:cNvSpPr/>
          <p:nvPr/>
        </p:nvSpPr>
        <p:spPr>
          <a:xfrm>
            <a:off x="1503030" y="51197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Flowchart: Magnetic Disk 17">
            <a:extLst>
              <a:ext uri="{FF2B5EF4-FFF2-40B4-BE49-F238E27FC236}">
                <a16:creationId xmlns:a16="http://schemas.microsoft.com/office/drawing/2014/main" id="{18B879F8-33B5-464C-B47E-ABCB9D1A4C7B}"/>
              </a:ext>
            </a:extLst>
          </p:cNvPr>
          <p:cNvSpPr/>
          <p:nvPr/>
        </p:nvSpPr>
        <p:spPr>
          <a:xfrm>
            <a:off x="1655430" y="52721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Flowchart: Multidocument 20">
            <a:extLst>
              <a:ext uri="{FF2B5EF4-FFF2-40B4-BE49-F238E27FC236}">
                <a16:creationId xmlns:a16="http://schemas.microsoft.com/office/drawing/2014/main" id="{126B17B6-F098-491F-9CBD-474129F971A0}"/>
              </a:ext>
            </a:extLst>
          </p:cNvPr>
          <p:cNvSpPr/>
          <p:nvPr/>
        </p:nvSpPr>
        <p:spPr>
          <a:xfrm>
            <a:off x="3129094" y="5028877"/>
            <a:ext cx="1013670" cy="878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ectangle 21">
            <a:extLst>
              <a:ext uri="{FF2B5EF4-FFF2-40B4-BE49-F238E27FC236}">
                <a16:creationId xmlns:a16="http://schemas.microsoft.com/office/drawing/2014/main" id="{BC2D444F-4984-4CE2-979F-E43339210E1E}"/>
              </a:ext>
            </a:extLst>
          </p:cNvPr>
          <p:cNvSpPr/>
          <p:nvPr/>
        </p:nvSpPr>
        <p:spPr>
          <a:xfrm>
            <a:off x="833307" y="6027812"/>
            <a:ext cx="1795246" cy="416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adventureWorks</a:t>
            </a:r>
            <a:endParaRPr lang="en-NL" dirty="0">
              <a:solidFill>
                <a:schemeClr val="tx1"/>
              </a:solidFill>
            </a:endParaRPr>
          </a:p>
        </p:txBody>
      </p:sp>
      <p:sp>
        <p:nvSpPr>
          <p:cNvPr id="23" name="TextBox 22">
            <a:extLst>
              <a:ext uri="{FF2B5EF4-FFF2-40B4-BE49-F238E27FC236}">
                <a16:creationId xmlns:a16="http://schemas.microsoft.com/office/drawing/2014/main" id="{7A2E19FC-AA31-4EBF-BE3E-C7BA5C263FB9}"/>
              </a:ext>
            </a:extLst>
          </p:cNvPr>
          <p:cNvSpPr txBox="1"/>
          <p:nvPr/>
        </p:nvSpPr>
        <p:spPr>
          <a:xfrm>
            <a:off x="822120" y="645952"/>
            <a:ext cx="5410900" cy="1477328"/>
          </a:xfrm>
          <a:prstGeom prst="rect">
            <a:avLst/>
          </a:prstGeom>
          <a:noFill/>
        </p:spPr>
        <p:txBody>
          <a:bodyPr wrap="square" rtlCol="0">
            <a:spAutoFit/>
          </a:bodyPr>
          <a:lstStyle/>
          <a:p>
            <a:r>
              <a:rPr lang="en-US" b="1" dirty="0"/>
              <a:t>Steps</a:t>
            </a:r>
          </a:p>
          <a:p>
            <a:pPr marL="342900" indent="-342900">
              <a:buAutoNum type="arabicPeriod"/>
            </a:pPr>
            <a:r>
              <a:rPr lang="en-US" dirty="0"/>
              <a:t>Ingest staging object tree</a:t>
            </a:r>
          </a:p>
          <a:p>
            <a:pPr marL="342900" indent="-342900">
              <a:buAutoNum type="arabicPeriod"/>
            </a:pPr>
            <a:r>
              <a:rPr lang="en-US" dirty="0"/>
              <a:t>Define </a:t>
            </a:r>
            <a:r>
              <a:rPr lang="en-US" dirty="0" err="1"/>
              <a:t>rdw</a:t>
            </a:r>
            <a:r>
              <a:rPr lang="en-US" dirty="0"/>
              <a:t> object tree</a:t>
            </a:r>
          </a:p>
          <a:p>
            <a:pPr marL="342900" indent="-342900">
              <a:buAutoNum type="arabicPeriod"/>
            </a:pPr>
            <a:r>
              <a:rPr lang="en-US" dirty="0"/>
              <a:t>Drop create </a:t>
            </a:r>
            <a:r>
              <a:rPr lang="en-US" dirty="0" err="1"/>
              <a:t>rdw</a:t>
            </a:r>
            <a:r>
              <a:rPr lang="en-US" dirty="0"/>
              <a:t> tables</a:t>
            </a:r>
          </a:p>
          <a:p>
            <a:pPr marL="342900" indent="-342900">
              <a:buAutoNum type="arabicPeriod"/>
            </a:pPr>
            <a:r>
              <a:rPr lang="en-US" dirty="0"/>
              <a:t>Insert </a:t>
            </a:r>
            <a:r>
              <a:rPr lang="en-US" dirty="0" err="1"/>
              <a:t>rdw</a:t>
            </a:r>
            <a:r>
              <a:rPr lang="en-US" dirty="0"/>
              <a:t> contents using change data capture</a:t>
            </a:r>
            <a:endParaRPr lang="en-NL"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33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822120" y="645952"/>
            <a:ext cx="5410900" cy="1477328"/>
          </a:xfrm>
          <a:prstGeom prst="rect">
            <a:avLst/>
          </a:prstGeom>
          <a:noFill/>
        </p:spPr>
        <p:txBody>
          <a:bodyPr wrap="square" rtlCol="0">
            <a:spAutoFit/>
          </a:bodyPr>
          <a:lstStyle/>
          <a:p>
            <a:r>
              <a:rPr lang="en-US" b="1" dirty="0"/>
              <a:t>Steps</a:t>
            </a:r>
          </a:p>
          <a:p>
            <a:pPr marL="342900" indent="-342900">
              <a:buAutoNum type="arabicPeriod"/>
            </a:pPr>
            <a:r>
              <a:rPr lang="en-US" dirty="0"/>
              <a:t>Ingest staging object tree</a:t>
            </a:r>
          </a:p>
          <a:p>
            <a:pPr marL="342900" indent="-342900">
              <a:buAutoNum type="arabicPeriod"/>
            </a:pPr>
            <a:r>
              <a:rPr lang="en-US" b="1" dirty="0"/>
              <a:t>Define </a:t>
            </a:r>
            <a:r>
              <a:rPr lang="en-US" b="1" dirty="0" err="1"/>
              <a:t>rdw</a:t>
            </a:r>
            <a:r>
              <a:rPr lang="en-US" b="1" dirty="0"/>
              <a:t> object tree definition</a:t>
            </a:r>
          </a:p>
          <a:p>
            <a:pPr marL="342900" indent="-342900">
              <a:buAutoNum type="arabicPeriod"/>
            </a:pPr>
            <a:r>
              <a:rPr lang="en-US" dirty="0"/>
              <a:t>Drop create </a:t>
            </a:r>
            <a:r>
              <a:rPr lang="en-US" dirty="0" err="1"/>
              <a:t>rdw</a:t>
            </a:r>
            <a:r>
              <a:rPr lang="en-US" dirty="0"/>
              <a:t> tables</a:t>
            </a:r>
          </a:p>
          <a:p>
            <a:pPr marL="342900" indent="-342900">
              <a:buAutoNum type="arabicPeriod"/>
            </a:pPr>
            <a:r>
              <a:rPr lang="en-US" dirty="0"/>
              <a:t>Insert </a:t>
            </a:r>
            <a:r>
              <a:rPr lang="en-US" dirty="0" err="1"/>
              <a:t>rdw</a:t>
            </a:r>
            <a:r>
              <a:rPr lang="en-US" dirty="0"/>
              <a:t> contents using change data capture</a:t>
            </a:r>
            <a:endParaRPr lang="en-NL"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92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427296" y="77906"/>
            <a:ext cx="5410900" cy="369332"/>
          </a:xfrm>
          <a:prstGeom prst="rect">
            <a:avLst/>
          </a:prstGeom>
          <a:noFill/>
        </p:spPr>
        <p:txBody>
          <a:bodyPr wrap="square" rtlCol="0">
            <a:spAutoFit/>
          </a:bodyPr>
          <a:lstStyle/>
          <a:p>
            <a:r>
              <a:rPr lang="en-US" b="1" dirty="0"/>
              <a:t>Drop create object tables</a:t>
            </a:r>
            <a:endParaRPr lang="en-NL"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40BF47B-66B3-40F0-BF4C-40BBFE29AB67}"/>
              </a:ext>
            </a:extLst>
          </p:cNvPr>
          <p:cNvPicPr>
            <a:picLocks noChangeAspect="1"/>
          </p:cNvPicPr>
          <p:nvPr/>
        </p:nvPicPr>
        <p:blipFill>
          <a:blip r:embed="rId3"/>
          <a:stretch>
            <a:fillRect/>
          </a:stretch>
        </p:blipFill>
        <p:spPr>
          <a:xfrm>
            <a:off x="286619" y="393961"/>
            <a:ext cx="6479194" cy="5157884"/>
          </a:xfrm>
          <a:prstGeom prst="rect">
            <a:avLst/>
          </a:prstGeom>
        </p:spPr>
      </p:pic>
      <p:sp>
        <p:nvSpPr>
          <p:cNvPr id="6" name="TextBox 5">
            <a:extLst>
              <a:ext uri="{FF2B5EF4-FFF2-40B4-BE49-F238E27FC236}">
                <a16:creationId xmlns:a16="http://schemas.microsoft.com/office/drawing/2014/main" id="{A95E2776-244A-4757-9A24-C3B564090982}"/>
              </a:ext>
            </a:extLst>
          </p:cNvPr>
          <p:cNvSpPr txBox="1"/>
          <p:nvPr/>
        </p:nvSpPr>
        <p:spPr>
          <a:xfrm>
            <a:off x="551193" y="5565717"/>
            <a:ext cx="10292653" cy="646331"/>
          </a:xfrm>
          <a:prstGeom prst="rect">
            <a:avLst/>
          </a:prstGeom>
          <a:noFill/>
        </p:spPr>
        <p:txBody>
          <a:bodyPr wrap="square" rtlCol="0">
            <a:spAutoFit/>
          </a:bodyPr>
          <a:lstStyle/>
          <a:p>
            <a:r>
              <a:rPr lang="en-US" dirty="0"/>
              <a:t>SQL Code generation using handlebars templates.</a:t>
            </a:r>
          </a:p>
          <a:p>
            <a:r>
              <a:rPr lang="en-US" dirty="0"/>
              <a:t>Functionality compares to SAS macro language scripting and parametrization.</a:t>
            </a:r>
            <a:endParaRPr lang="en-NL" dirty="0"/>
          </a:p>
        </p:txBody>
      </p:sp>
      <p:pic>
        <p:nvPicPr>
          <p:cNvPr id="8" name="Picture 7">
            <a:extLst>
              <a:ext uri="{FF2B5EF4-FFF2-40B4-BE49-F238E27FC236}">
                <a16:creationId xmlns:a16="http://schemas.microsoft.com/office/drawing/2014/main" id="{6DB758E9-F4E8-42B6-B960-1ECBFA6FBD52}"/>
              </a:ext>
            </a:extLst>
          </p:cNvPr>
          <p:cNvPicPr>
            <a:picLocks noChangeAspect="1"/>
          </p:cNvPicPr>
          <p:nvPr/>
        </p:nvPicPr>
        <p:blipFill>
          <a:blip r:embed="rId4"/>
          <a:stretch>
            <a:fillRect/>
          </a:stretch>
        </p:blipFill>
        <p:spPr>
          <a:xfrm>
            <a:off x="6096000" y="2225857"/>
            <a:ext cx="5805252" cy="607318"/>
          </a:xfrm>
          <a:prstGeom prst="rect">
            <a:avLst/>
          </a:prstGeom>
        </p:spPr>
      </p:pic>
    </p:spTree>
    <p:extLst>
      <p:ext uri="{BB962C8B-B14F-4D97-AF65-F5344CB8AC3E}">
        <p14:creationId xmlns:p14="http://schemas.microsoft.com/office/powerpoint/2010/main" val="269013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598678" y="30345"/>
            <a:ext cx="5410900" cy="707886"/>
          </a:xfrm>
          <a:prstGeom prst="rect">
            <a:avLst/>
          </a:prstGeom>
          <a:noFill/>
        </p:spPr>
        <p:txBody>
          <a:bodyPr wrap="square" rtlCol="0">
            <a:spAutoFit/>
          </a:bodyPr>
          <a:lstStyle/>
          <a:p>
            <a:r>
              <a:rPr lang="en-US" sz="4000" dirty="0"/>
              <a:t>result</a:t>
            </a:r>
            <a:endParaRPr lang="en-NL" sz="4000"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101734C-C434-4BA6-B572-D7388E30C5B0}"/>
              </a:ext>
            </a:extLst>
          </p:cNvPr>
          <p:cNvPicPr>
            <a:picLocks noChangeAspect="1"/>
          </p:cNvPicPr>
          <p:nvPr/>
        </p:nvPicPr>
        <p:blipFill>
          <a:blip r:embed="rId3"/>
          <a:stretch>
            <a:fillRect/>
          </a:stretch>
        </p:blipFill>
        <p:spPr>
          <a:xfrm>
            <a:off x="808892" y="604747"/>
            <a:ext cx="7339058" cy="6124299"/>
          </a:xfrm>
          <a:prstGeom prst="rect">
            <a:avLst/>
          </a:prstGeom>
        </p:spPr>
      </p:pic>
    </p:spTree>
    <p:extLst>
      <p:ext uri="{BB962C8B-B14F-4D97-AF65-F5344CB8AC3E}">
        <p14:creationId xmlns:p14="http://schemas.microsoft.com/office/powerpoint/2010/main" val="277034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598678" y="30345"/>
            <a:ext cx="5410900" cy="707886"/>
          </a:xfrm>
          <a:prstGeom prst="rect">
            <a:avLst/>
          </a:prstGeom>
          <a:noFill/>
        </p:spPr>
        <p:txBody>
          <a:bodyPr wrap="square" rtlCol="0">
            <a:spAutoFit/>
          </a:bodyPr>
          <a:lstStyle/>
          <a:p>
            <a:r>
              <a:rPr lang="en-US" sz="4000" dirty="0"/>
              <a:t>Latest views</a:t>
            </a:r>
            <a:endParaRPr lang="en-NL" sz="4000"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9ECD07F-0BD2-4775-B254-50608621E07D}"/>
              </a:ext>
            </a:extLst>
          </p:cNvPr>
          <p:cNvPicPr>
            <a:picLocks noChangeAspect="1"/>
          </p:cNvPicPr>
          <p:nvPr/>
        </p:nvPicPr>
        <p:blipFill>
          <a:blip r:embed="rId3"/>
          <a:stretch>
            <a:fillRect/>
          </a:stretch>
        </p:blipFill>
        <p:spPr>
          <a:xfrm>
            <a:off x="598678" y="870114"/>
            <a:ext cx="8088122" cy="5812965"/>
          </a:xfrm>
          <a:prstGeom prst="rect">
            <a:avLst/>
          </a:prstGeom>
        </p:spPr>
      </p:pic>
    </p:spTree>
    <p:extLst>
      <p:ext uri="{BB962C8B-B14F-4D97-AF65-F5344CB8AC3E}">
        <p14:creationId xmlns:p14="http://schemas.microsoft.com/office/powerpoint/2010/main" val="72063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B4E1F01-852C-4DEA-A5A1-AE0D8C85E57C}"/>
              </a:ext>
            </a:extLst>
          </p:cNvPr>
          <p:cNvPicPr>
            <a:picLocks noChangeAspect="1"/>
          </p:cNvPicPr>
          <p:nvPr/>
        </p:nvPicPr>
        <p:blipFill>
          <a:blip r:embed="rId3"/>
          <a:stretch>
            <a:fillRect/>
          </a:stretch>
        </p:blipFill>
        <p:spPr>
          <a:xfrm>
            <a:off x="843224" y="1408530"/>
            <a:ext cx="6754168" cy="4344006"/>
          </a:xfrm>
          <a:prstGeom prst="rect">
            <a:avLst/>
          </a:prstGeom>
        </p:spPr>
      </p:pic>
      <p:sp>
        <p:nvSpPr>
          <p:cNvPr id="7" name="TextBox 6">
            <a:extLst>
              <a:ext uri="{FF2B5EF4-FFF2-40B4-BE49-F238E27FC236}">
                <a16:creationId xmlns:a16="http://schemas.microsoft.com/office/drawing/2014/main" id="{5F4C9C64-758A-47B6-9DF8-A6EA2B954539}"/>
              </a:ext>
            </a:extLst>
          </p:cNvPr>
          <p:cNvSpPr txBox="1"/>
          <p:nvPr/>
        </p:nvSpPr>
        <p:spPr>
          <a:xfrm>
            <a:off x="598678" y="30345"/>
            <a:ext cx="5410900" cy="707886"/>
          </a:xfrm>
          <a:prstGeom prst="rect">
            <a:avLst/>
          </a:prstGeom>
          <a:noFill/>
        </p:spPr>
        <p:txBody>
          <a:bodyPr wrap="square" rtlCol="0">
            <a:spAutoFit/>
          </a:bodyPr>
          <a:lstStyle/>
          <a:p>
            <a:r>
              <a:rPr lang="en-US" sz="4000" dirty="0"/>
              <a:t>Which </a:t>
            </a:r>
            <a:r>
              <a:rPr lang="en-US" sz="4000" dirty="0" err="1"/>
              <a:t>rdw</a:t>
            </a:r>
            <a:r>
              <a:rPr lang="en-US" sz="4000" dirty="0"/>
              <a:t> tables to load</a:t>
            </a:r>
            <a:endParaRPr lang="en-NL" sz="4000" dirty="0"/>
          </a:p>
        </p:txBody>
      </p:sp>
    </p:spTree>
    <p:extLst>
      <p:ext uri="{BB962C8B-B14F-4D97-AF65-F5344CB8AC3E}">
        <p14:creationId xmlns:p14="http://schemas.microsoft.com/office/powerpoint/2010/main" val="194853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46367-491D-4DB9-83E8-C982DA4A52B1}"/>
              </a:ext>
            </a:extLst>
          </p:cNvPr>
          <p:cNvSpPr>
            <a:spLocks noGrp="1"/>
          </p:cNvSpPr>
          <p:nvPr>
            <p:ph idx="1"/>
          </p:nvPr>
        </p:nvSpPr>
        <p:spPr/>
        <p:txBody>
          <a:bodyPr/>
          <a:lstStyle/>
          <a:p>
            <a:r>
              <a:rPr lang="en-US" dirty="0"/>
              <a:t>The goal of this presentation:</a:t>
            </a:r>
          </a:p>
          <a:p>
            <a:pPr lvl="1"/>
            <a:r>
              <a:rPr lang="en-US" dirty="0"/>
              <a:t>Discuss best (tool independent) DWA principles</a:t>
            </a:r>
          </a:p>
          <a:p>
            <a:pPr lvl="1"/>
            <a:r>
              <a:rPr lang="en-US" dirty="0"/>
              <a:t>Learn about DWA using Microsoft Azure (Bas ) *</a:t>
            </a:r>
          </a:p>
          <a:p>
            <a:pPr lvl="1"/>
            <a:r>
              <a:rPr lang="en-US" dirty="0"/>
              <a:t>Learn from comparison. Handlebars to extend your toolset. (Marcel)</a:t>
            </a:r>
          </a:p>
          <a:p>
            <a:pPr marL="0" indent="0">
              <a:buNone/>
            </a:pPr>
            <a:endParaRPr lang="en-US" dirty="0"/>
          </a:p>
          <a:p>
            <a:pPr marL="0" indent="0">
              <a:buNone/>
            </a:pPr>
            <a:r>
              <a:rPr lang="en-US" sz="2000" dirty="0"/>
              <a:t>* For Microsoft we will demonstrate DWA by using an open source framework called </a:t>
            </a:r>
            <a:r>
              <a:rPr lang="en-US" sz="2000" dirty="0" err="1"/>
              <a:t>betl</a:t>
            </a:r>
            <a:r>
              <a:rPr lang="en-US" sz="2000" dirty="0"/>
              <a:t>.  (</a:t>
            </a:r>
            <a:r>
              <a:rPr lang="en-US" sz="2000" dirty="0">
                <a:hlinkClick r:id="rId3"/>
              </a:rPr>
              <a:t>https://github.com/basvdberg/BETL</a:t>
            </a:r>
            <a:r>
              <a:rPr lang="en-US" sz="2000" dirty="0"/>
              <a:t>) </a:t>
            </a:r>
          </a:p>
        </p:txBody>
      </p:sp>
      <p:sp>
        <p:nvSpPr>
          <p:cNvPr id="6" name="Title 4">
            <a:extLst>
              <a:ext uri="{FF2B5EF4-FFF2-40B4-BE49-F238E27FC236}">
                <a16:creationId xmlns:a16="http://schemas.microsoft.com/office/drawing/2014/main" id="{9A979D8F-28F4-43F0-AF4D-A6D1B67ED67F}"/>
              </a:ext>
            </a:extLst>
          </p:cNvPr>
          <p:cNvSpPr>
            <a:spLocks noGrp="1"/>
          </p:cNvSpPr>
          <p:nvPr>
            <p:ph type="title"/>
          </p:nvPr>
        </p:nvSpPr>
        <p:spPr>
          <a:xfrm>
            <a:off x="838200" y="365125"/>
            <a:ext cx="10515600" cy="1325563"/>
          </a:xfrm>
        </p:spPr>
        <p:txBody>
          <a:bodyPr/>
          <a:lstStyle/>
          <a:p>
            <a:pPr algn="ctr"/>
            <a:r>
              <a:rPr lang="en-US" b="1" dirty="0"/>
              <a:t>Data warehouse automation </a:t>
            </a:r>
            <a:br>
              <a:rPr lang="en-US" b="1" dirty="0"/>
            </a:br>
            <a:r>
              <a:rPr lang="en-US" dirty="0"/>
              <a:t>Microsoft </a:t>
            </a:r>
            <a:r>
              <a:rPr lang="en-US" strike="sngStrike" dirty="0"/>
              <a:t>versus</a:t>
            </a:r>
            <a:r>
              <a:rPr lang="en-US" dirty="0"/>
              <a:t> SAS</a:t>
            </a:r>
            <a:endParaRPr lang="en-NL" dirty="0"/>
          </a:p>
        </p:txBody>
      </p:sp>
    </p:spTree>
    <p:extLst>
      <p:ext uri="{BB962C8B-B14F-4D97-AF65-F5344CB8AC3E}">
        <p14:creationId xmlns:p14="http://schemas.microsoft.com/office/powerpoint/2010/main" val="1207026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598678" y="276530"/>
            <a:ext cx="5410900" cy="707886"/>
          </a:xfrm>
          <a:prstGeom prst="rect">
            <a:avLst/>
          </a:prstGeom>
          <a:noFill/>
        </p:spPr>
        <p:txBody>
          <a:bodyPr wrap="square" rtlCol="0">
            <a:spAutoFit/>
          </a:bodyPr>
          <a:lstStyle/>
          <a:p>
            <a:r>
              <a:rPr lang="en-US" sz="4000" dirty="0"/>
              <a:t>Conclusion</a:t>
            </a:r>
            <a:endParaRPr lang="en-NL" sz="4000"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C0118EEC-F581-4904-A5C0-21A5E7A1D67A}"/>
              </a:ext>
            </a:extLst>
          </p:cNvPr>
          <p:cNvSpPr>
            <a:spLocks noGrp="1"/>
          </p:cNvSpPr>
          <p:nvPr>
            <p:ph idx="1"/>
          </p:nvPr>
        </p:nvSpPr>
        <p:spPr>
          <a:xfrm>
            <a:off x="401515" y="1159546"/>
            <a:ext cx="11388969" cy="4351338"/>
          </a:xfrm>
        </p:spPr>
        <p:txBody>
          <a:bodyPr>
            <a:normAutofit/>
          </a:bodyPr>
          <a:lstStyle/>
          <a:p>
            <a:pPr marL="0" indent="0">
              <a:buNone/>
            </a:pPr>
            <a:r>
              <a:rPr lang="en-US" dirty="0"/>
              <a:t>We have shown you</a:t>
            </a:r>
          </a:p>
          <a:p>
            <a:pPr lvl="1"/>
            <a:r>
              <a:rPr lang="en-US" dirty="0"/>
              <a:t>What and why of DWA</a:t>
            </a:r>
          </a:p>
          <a:p>
            <a:pPr lvl="1"/>
            <a:r>
              <a:rPr lang="en-US" dirty="0"/>
              <a:t>How to use DWA in Azure using open source framework</a:t>
            </a:r>
          </a:p>
          <a:p>
            <a:pPr lvl="1"/>
            <a:r>
              <a:rPr lang="en-US" dirty="0"/>
              <a:t>Comparisons DWA Microsoft ADF vs SAS</a:t>
            </a:r>
          </a:p>
          <a:p>
            <a:pPr marL="457200" lvl="1" indent="0">
              <a:buNone/>
            </a:pPr>
            <a:endParaRPr lang="en-US" dirty="0"/>
          </a:p>
          <a:p>
            <a:pPr marL="457200" lvl="1" indent="0">
              <a:buNone/>
            </a:pPr>
            <a:r>
              <a:rPr lang="en-US" dirty="0"/>
              <a:t>Learn from comparison. Handlebars to extend your toolset. </a:t>
            </a:r>
          </a:p>
        </p:txBody>
      </p:sp>
    </p:spTree>
    <p:extLst>
      <p:ext uri="{BB962C8B-B14F-4D97-AF65-F5344CB8AC3E}">
        <p14:creationId xmlns:p14="http://schemas.microsoft.com/office/powerpoint/2010/main" val="4100328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A2E19FC-AA31-4EBF-BE3E-C7BA5C263FB9}"/>
              </a:ext>
            </a:extLst>
          </p:cNvPr>
          <p:cNvSpPr txBox="1"/>
          <p:nvPr/>
        </p:nvSpPr>
        <p:spPr>
          <a:xfrm>
            <a:off x="598678" y="276530"/>
            <a:ext cx="5410900" cy="707886"/>
          </a:xfrm>
          <a:prstGeom prst="rect">
            <a:avLst/>
          </a:prstGeom>
          <a:noFill/>
        </p:spPr>
        <p:txBody>
          <a:bodyPr wrap="square" rtlCol="0">
            <a:spAutoFit/>
          </a:bodyPr>
          <a:lstStyle/>
          <a:p>
            <a:r>
              <a:rPr lang="en-US" sz="4000" dirty="0"/>
              <a:t>Assertions</a:t>
            </a:r>
            <a:endParaRPr lang="en-NL" sz="4000" dirty="0"/>
          </a:p>
        </p:txBody>
      </p:sp>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C0118EEC-F581-4904-A5C0-21A5E7A1D67A}"/>
              </a:ext>
            </a:extLst>
          </p:cNvPr>
          <p:cNvSpPr>
            <a:spLocks noGrp="1"/>
          </p:cNvSpPr>
          <p:nvPr>
            <p:ph idx="1"/>
          </p:nvPr>
        </p:nvSpPr>
        <p:spPr>
          <a:xfrm>
            <a:off x="401515" y="1206437"/>
            <a:ext cx="11388969" cy="4573039"/>
          </a:xfrm>
        </p:spPr>
        <p:txBody>
          <a:bodyPr>
            <a:normAutofit/>
          </a:bodyPr>
          <a:lstStyle/>
          <a:p>
            <a:pPr lvl="1">
              <a:buFontTx/>
              <a:buChar char="-"/>
            </a:pPr>
            <a:r>
              <a:rPr lang="en-US" dirty="0"/>
              <a:t>DWA principles are tool independent</a:t>
            </a:r>
          </a:p>
          <a:p>
            <a:pPr lvl="1">
              <a:buFontTx/>
              <a:buChar char="-"/>
            </a:pPr>
            <a:endParaRPr lang="en-US" dirty="0"/>
          </a:p>
          <a:p>
            <a:pPr lvl="1">
              <a:buFontTx/>
              <a:buChar char="-"/>
            </a:pPr>
            <a:r>
              <a:rPr lang="en-US" dirty="0"/>
              <a:t>DWA methods and best practices are poorly documented</a:t>
            </a:r>
          </a:p>
          <a:p>
            <a:pPr lvl="1">
              <a:buFontTx/>
              <a:buChar char="-"/>
            </a:pPr>
            <a:endParaRPr lang="en-US" dirty="0"/>
          </a:p>
          <a:p>
            <a:pPr lvl="1">
              <a:buFontTx/>
              <a:buChar char="-"/>
            </a:pPr>
            <a:r>
              <a:rPr lang="en-US" dirty="0"/>
              <a:t>Many developers invent their own DWA implementation</a:t>
            </a:r>
          </a:p>
          <a:p>
            <a:pPr lvl="1">
              <a:buFontTx/>
              <a:buChar char="-"/>
            </a:pPr>
            <a:endParaRPr lang="en-US" dirty="0"/>
          </a:p>
          <a:p>
            <a:pPr lvl="1">
              <a:buFontTx/>
              <a:buChar char="-"/>
            </a:pPr>
            <a:r>
              <a:rPr lang="en-US" dirty="0"/>
              <a:t>There is little re-use of DWA best practices</a:t>
            </a:r>
          </a:p>
          <a:p>
            <a:pPr lvl="1">
              <a:buFontTx/>
              <a:buChar char="-"/>
            </a:pPr>
            <a:endParaRPr lang="en-US" dirty="0"/>
          </a:p>
          <a:p>
            <a:pPr lvl="1">
              <a:buFontTx/>
              <a:buChar char="-"/>
            </a:pPr>
            <a:r>
              <a:rPr lang="en-US" dirty="0"/>
              <a:t>There is little re-use of DWA implementations</a:t>
            </a:r>
          </a:p>
          <a:p>
            <a:pPr lvl="1">
              <a:buFontTx/>
              <a:buChar char="-"/>
            </a:pPr>
            <a:endParaRPr lang="en-US" dirty="0"/>
          </a:p>
          <a:p>
            <a:pPr lvl="1">
              <a:buFontTx/>
              <a:buChar char="-"/>
            </a:pPr>
            <a:endParaRPr lang="en-US" dirty="0"/>
          </a:p>
          <a:p>
            <a:pPr lvl="1">
              <a:buFontTx/>
              <a:buChar char="-"/>
            </a:pPr>
            <a:endParaRPr lang="en-US" dirty="0"/>
          </a:p>
        </p:txBody>
      </p:sp>
      <p:sp>
        <p:nvSpPr>
          <p:cNvPr id="6" name="TextBox 5">
            <a:extLst>
              <a:ext uri="{FF2B5EF4-FFF2-40B4-BE49-F238E27FC236}">
                <a16:creationId xmlns:a16="http://schemas.microsoft.com/office/drawing/2014/main" id="{2A209E9A-792C-4699-B8A3-A714E2186F89}"/>
              </a:ext>
            </a:extLst>
          </p:cNvPr>
          <p:cNvSpPr txBox="1"/>
          <p:nvPr/>
        </p:nvSpPr>
        <p:spPr>
          <a:xfrm>
            <a:off x="598677" y="4826675"/>
            <a:ext cx="8967393" cy="646331"/>
          </a:xfrm>
          <a:prstGeom prst="rect">
            <a:avLst/>
          </a:prstGeom>
          <a:noFill/>
        </p:spPr>
        <p:txBody>
          <a:bodyPr wrap="square">
            <a:spAutoFit/>
          </a:bodyPr>
          <a:lstStyle/>
          <a:p>
            <a:pPr lvl="1">
              <a:buFontTx/>
              <a:buChar char="-"/>
            </a:pPr>
            <a:endParaRPr lang="en-US" dirty="0"/>
          </a:p>
          <a:p>
            <a:pPr lvl="1">
              <a:buFontTx/>
              <a:buChar char="-"/>
            </a:pPr>
            <a:endParaRPr lang="en-US" dirty="0"/>
          </a:p>
        </p:txBody>
      </p:sp>
    </p:spTree>
    <p:extLst>
      <p:ext uri="{BB962C8B-B14F-4D97-AF65-F5344CB8AC3E}">
        <p14:creationId xmlns:p14="http://schemas.microsoft.com/office/powerpoint/2010/main" val="807190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Microsoft Azure storing? Actuele storingen en problemen | Allestoringen">
            <a:extLst>
              <a:ext uri="{FF2B5EF4-FFF2-40B4-BE49-F238E27FC236}">
                <a16:creationId xmlns:a16="http://schemas.microsoft.com/office/drawing/2014/main" id="{ACDE5A3A-0E67-4966-890D-8E810E2B2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209E9A-792C-4699-B8A3-A714E2186F89}"/>
              </a:ext>
            </a:extLst>
          </p:cNvPr>
          <p:cNvSpPr txBox="1"/>
          <p:nvPr/>
        </p:nvSpPr>
        <p:spPr>
          <a:xfrm>
            <a:off x="175845" y="1274582"/>
            <a:ext cx="11875477" cy="5262979"/>
          </a:xfrm>
          <a:prstGeom prst="rect">
            <a:avLst/>
          </a:prstGeom>
          <a:noFill/>
        </p:spPr>
        <p:txBody>
          <a:bodyPr wrap="square">
            <a:spAutoFit/>
          </a:bodyPr>
          <a:lstStyle/>
          <a:p>
            <a:pPr lvl="1">
              <a:buFontTx/>
              <a:buChar char="-"/>
            </a:pPr>
            <a:r>
              <a:rPr lang="en-US" sz="2400" dirty="0"/>
              <a:t> Can all of the functionality as shown in the Azure demo with the open source BETL framework also be implemented using SAS ? </a:t>
            </a:r>
          </a:p>
          <a:p>
            <a:pPr lvl="1"/>
            <a:endParaRPr lang="en-US" sz="2400" dirty="0"/>
          </a:p>
          <a:p>
            <a:pPr lvl="1">
              <a:buFontTx/>
              <a:buChar char="-"/>
            </a:pPr>
            <a:r>
              <a:rPr lang="en-US" sz="2400" dirty="0"/>
              <a:t>How can we combine the best of SAS and Microsoft (Azure) ? </a:t>
            </a:r>
          </a:p>
          <a:p>
            <a:pPr lvl="1"/>
            <a:endParaRPr lang="en-US" sz="2400" dirty="0"/>
          </a:p>
          <a:p>
            <a:pPr lvl="1">
              <a:buFontTx/>
              <a:buChar char="-"/>
            </a:pPr>
            <a:r>
              <a:rPr lang="en-US" sz="2400" dirty="0"/>
              <a:t>What DWA do you use in your current assignments ?</a:t>
            </a:r>
          </a:p>
          <a:p>
            <a:pPr lvl="1"/>
            <a:endParaRPr lang="en-US" sz="2400" dirty="0"/>
          </a:p>
          <a:p>
            <a:pPr lvl="1">
              <a:buFontTx/>
              <a:buChar char="-"/>
            </a:pPr>
            <a:r>
              <a:rPr lang="en-US" sz="2400" dirty="0"/>
              <a:t>Have you come across other DWA tools ?</a:t>
            </a:r>
          </a:p>
          <a:p>
            <a:pPr lvl="1"/>
            <a:endParaRPr lang="en-US" sz="2400" dirty="0"/>
          </a:p>
          <a:p>
            <a:pPr lvl="1">
              <a:buFontTx/>
              <a:buChar char="-"/>
            </a:pPr>
            <a:r>
              <a:rPr lang="en-US" sz="2400" dirty="0"/>
              <a:t>Do you think it’s likely that you will change you DWA toolset in the coming years ?</a:t>
            </a:r>
          </a:p>
          <a:p>
            <a:pPr lvl="1">
              <a:buFontTx/>
              <a:buChar char="-"/>
            </a:pPr>
            <a:endParaRPr lang="en-US" sz="2400" dirty="0"/>
          </a:p>
          <a:p>
            <a:pPr lvl="1">
              <a:buFontTx/>
              <a:buChar char="-"/>
            </a:pPr>
            <a:endParaRPr lang="en-US" sz="2400" dirty="0"/>
          </a:p>
          <a:p>
            <a:pPr lvl="1">
              <a:buFontTx/>
              <a:buChar char="-"/>
            </a:pPr>
            <a:endParaRPr lang="en-US" sz="2400" dirty="0"/>
          </a:p>
          <a:p>
            <a:pPr lvl="1">
              <a:buFontTx/>
              <a:buChar char="-"/>
            </a:pPr>
            <a:endParaRPr lang="en-US" sz="2400" dirty="0"/>
          </a:p>
        </p:txBody>
      </p:sp>
      <p:sp>
        <p:nvSpPr>
          <p:cNvPr id="7" name="TextBox 6">
            <a:extLst>
              <a:ext uri="{FF2B5EF4-FFF2-40B4-BE49-F238E27FC236}">
                <a16:creationId xmlns:a16="http://schemas.microsoft.com/office/drawing/2014/main" id="{DA993732-1BA2-46AC-A746-E9A17037F1E8}"/>
              </a:ext>
            </a:extLst>
          </p:cNvPr>
          <p:cNvSpPr txBox="1"/>
          <p:nvPr/>
        </p:nvSpPr>
        <p:spPr>
          <a:xfrm>
            <a:off x="471853" y="447238"/>
            <a:ext cx="5410900" cy="707886"/>
          </a:xfrm>
          <a:prstGeom prst="rect">
            <a:avLst/>
          </a:prstGeom>
          <a:noFill/>
        </p:spPr>
        <p:txBody>
          <a:bodyPr wrap="square" rtlCol="0">
            <a:spAutoFit/>
          </a:bodyPr>
          <a:lstStyle/>
          <a:p>
            <a:r>
              <a:rPr lang="en-US" sz="4000" dirty="0"/>
              <a:t>Questions</a:t>
            </a:r>
            <a:endParaRPr lang="en-NL" sz="4000" dirty="0"/>
          </a:p>
        </p:txBody>
      </p:sp>
    </p:spTree>
    <p:extLst>
      <p:ext uri="{BB962C8B-B14F-4D97-AF65-F5344CB8AC3E}">
        <p14:creationId xmlns:p14="http://schemas.microsoft.com/office/powerpoint/2010/main" val="1017690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63C2D6-5FA5-46F9-B208-BA6C2A9F658B}"/>
              </a:ext>
            </a:extLst>
          </p:cNvPr>
          <p:cNvSpPr/>
          <p:nvPr/>
        </p:nvSpPr>
        <p:spPr>
          <a:xfrm>
            <a:off x="559590" y="2398550"/>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staging</a:t>
            </a:r>
            <a:endParaRPr lang="en-NL" dirty="0">
              <a:solidFill>
                <a:schemeClr val="tx1"/>
              </a:solidFill>
            </a:endParaRPr>
          </a:p>
        </p:txBody>
      </p:sp>
      <p:sp>
        <p:nvSpPr>
          <p:cNvPr id="5" name="Rectangle: Rounded Corners 4">
            <a:extLst>
              <a:ext uri="{FF2B5EF4-FFF2-40B4-BE49-F238E27FC236}">
                <a16:creationId xmlns:a16="http://schemas.microsoft.com/office/drawing/2014/main" id="{85468AFC-128E-40DC-8D27-D6A0E28F815D}"/>
              </a:ext>
            </a:extLst>
          </p:cNvPr>
          <p:cNvSpPr/>
          <p:nvPr/>
        </p:nvSpPr>
        <p:spPr>
          <a:xfrm>
            <a:off x="572174" y="1796048"/>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 warehouse</a:t>
            </a:r>
            <a:endParaRPr lang="en-NL" dirty="0">
              <a:solidFill>
                <a:schemeClr val="tx1"/>
              </a:solidFill>
            </a:endParaRPr>
          </a:p>
        </p:txBody>
      </p:sp>
      <p:sp>
        <p:nvSpPr>
          <p:cNvPr id="6" name="Rectangle: Rounded Corners 5">
            <a:extLst>
              <a:ext uri="{FF2B5EF4-FFF2-40B4-BE49-F238E27FC236}">
                <a16:creationId xmlns:a16="http://schemas.microsoft.com/office/drawing/2014/main" id="{4DE10261-8098-4F10-B115-202C7EA0A264}"/>
              </a:ext>
            </a:extLst>
          </p:cNvPr>
          <p:cNvSpPr/>
          <p:nvPr/>
        </p:nvSpPr>
        <p:spPr>
          <a:xfrm>
            <a:off x="572174" y="1193546"/>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Integrated data warehouse</a:t>
            </a:r>
            <a:endParaRPr lang="en-NL" dirty="0">
              <a:solidFill>
                <a:schemeClr val="tx1"/>
              </a:solidFill>
            </a:endParaRPr>
          </a:p>
        </p:txBody>
      </p:sp>
      <p:sp>
        <p:nvSpPr>
          <p:cNvPr id="7" name="Rectangle: Rounded Corners 6">
            <a:extLst>
              <a:ext uri="{FF2B5EF4-FFF2-40B4-BE49-F238E27FC236}">
                <a16:creationId xmlns:a16="http://schemas.microsoft.com/office/drawing/2014/main" id="{B9CD7096-A351-44D1-9400-40127F101B0C}"/>
              </a:ext>
            </a:extLst>
          </p:cNvPr>
          <p:cNvSpPr/>
          <p:nvPr/>
        </p:nvSpPr>
        <p:spPr>
          <a:xfrm>
            <a:off x="572174" y="615405"/>
            <a:ext cx="3816990" cy="51242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datamarts</a:t>
            </a:r>
            <a:endParaRPr lang="en-NL" dirty="0">
              <a:solidFill>
                <a:schemeClr val="tx1"/>
              </a:solidFill>
            </a:endParaRPr>
          </a:p>
        </p:txBody>
      </p:sp>
      <p:sp>
        <p:nvSpPr>
          <p:cNvPr id="16" name="Flowchart: Magnetic Disk 15">
            <a:extLst>
              <a:ext uri="{FF2B5EF4-FFF2-40B4-BE49-F238E27FC236}">
                <a16:creationId xmlns:a16="http://schemas.microsoft.com/office/drawing/2014/main" id="{B724DA0B-E7C7-4DA4-9005-ED6B81144AD4}"/>
              </a:ext>
            </a:extLst>
          </p:cNvPr>
          <p:cNvSpPr/>
          <p:nvPr/>
        </p:nvSpPr>
        <p:spPr>
          <a:xfrm>
            <a:off x="869984" y="3205829"/>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lowchart: Magnetic Disk 16">
            <a:extLst>
              <a:ext uri="{FF2B5EF4-FFF2-40B4-BE49-F238E27FC236}">
                <a16:creationId xmlns:a16="http://schemas.microsoft.com/office/drawing/2014/main" id="{9CB385C9-583F-4882-B4EB-F8D2000A7D2C}"/>
              </a:ext>
            </a:extLst>
          </p:cNvPr>
          <p:cNvSpPr/>
          <p:nvPr/>
        </p:nvSpPr>
        <p:spPr>
          <a:xfrm>
            <a:off x="1022384" y="3358229"/>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Flowchart: Magnetic Disk 17">
            <a:extLst>
              <a:ext uri="{FF2B5EF4-FFF2-40B4-BE49-F238E27FC236}">
                <a16:creationId xmlns:a16="http://schemas.microsoft.com/office/drawing/2014/main" id="{18B879F8-33B5-464C-B47E-ABCB9D1A4C7B}"/>
              </a:ext>
            </a:extLst>
          </p:cNvPr>
          <p:cNvSpPr/>
          <p:nvPr/>
        </p:nvSpPr>
        <p:spPr>
          <a:xfrm>
            <a:off x="1174784" y="3510629"/>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ectangle 19">
            <a:extLst>
              <a:ext uri="{FF2B5EF4-FFF2-40B4-BE49-F238E27FC236}">
                <a16:creationId xmlns:a16="http://schemas.microsoft.com/office/drawing/2014/main" id="{FC9EFA29-6464-4620-AD4B-0980E2509FA3}"/>
              </a:ext>
            </a:extLst>
          </p:cNvPr>
          <p:cNvSpPr/>
          <p:nvPr/>
        </p:nvSpPr>
        <p:spPr>
          <a:xfrm>
            <a:off x="4564575" y="1220324"/>
            <a:ext cx="2617366" cy="5124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time ? </a:t>
            </a:r>
            <a:endParaRPr lang="en-NL" dirty="0">
              <a:solidFill>
                <a:schemeClr val="tx1"/>
              </a:solidFill>
            </a:endParaRPr>
          </a:p>
        </p:txBody>
      </p:sp>
      <p:sp>
        <p:nvSpPr>
          <p:cNvPr id="21" name="Flowchart: Multidocument 20">
            <a:extLst>
              <a:ext uri="{FF2B5EF4-FFF2-40B4-BE49-F238E27FC236}">
                <a16:creationId xmlns:a16="http://schemas.microsoft.com/office/drawing/2014/main" id="{126B17B6-F098-491F-9CBD-474129F971A0}"/>
              </a:ext>
            </a:extLst>
          </p:cNvPr>
          <p:cNvSpPr/>
          <p:nvPr/>
        </p:nvSpPr>
        <p:spPr>
          <a:xfrm>
            <a:off x="2648448" y="3267348"/>
            <a:ext cx="1013670" cy="878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ectangle 21">
            <a:extLst>
              <a:ext uri="{FF2B5EF4-FFF2-40B4-BE49-F238E27FC236}">
                <a16:creationId xmlns:a16="http://schemas.microsoft.com/office/drawing/2014/main" id="{BC2D444F-4984-4CE2-979F-E43339210E1E}"/>
              </a:ext>
            </a:extLst>
          </p:cNvPr>
          <p:cNvSpPr/>
          <p:nvPr/>
        </p:nvSpPr>
        <p:spPr>
          <a:xfrm>
            <a:off x="352661" y="4266283"/>
            <a:ext cx="1795246" cy="416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adventureWorks</a:t>
            </a:r>
            <a:endParaRPr lang="en-NL" dirty="0">
              <a:solidFill>
                <a:schemeClr val="tx1"/>
              </a:solidFill>
            </a:endParaRPr>
          </a:p>
        </p:txBody>
      </p:sp>
      <p:sp>
        <p:nvSpPr>
          <p:cNvPr id="2" name="TextBox 1">
            <a:extLst>
              <a:ext uri="{FF2B5EF4-FFF2-40B4-BE49-F238E27FC236}">
                <a16:creationId xmlns:a16="http://schemas.microsoft.com/office/drawing/2014/main" id="{0E4FBC7F-C1DF-4FA0-9E89-A73599B4F378}"/>
              </a:ext>
            </a:extLst>
          </p:cNvPr>
          <p:cNvSpPr txBox="1"/>
          <p:nvPr/>
        </p:nvSpPr>
        <p:spPr>
          <a:xfrm>
            <a:off x="7357352" y="1127832"/>
            <a:ext cx="3451381" cy="923330"/>
          </a:xfrm>
          <a:prstGeom prst="rect">
            <a:avLst/>
          </a:prstGeom>
          <a:noFill/>
        </p:spPr>
        <p:txBody>
          <a:bodyPr wrap="square" rtlCol="0">
            <a:spAutoFit/>
          </a:bodyPr>
          <a:lstStyle/>
          <a:p>
            <a:pPr marL="285750" indent="-285750">
              <a:buFontTx/>
              <a:buChar char="-"/>
            </a:pPr>
            <a:r>
              <a:rPr lang="en-US" dirty="0"/>
              <a:t>Business rules </a:t>
            </a:r>
          </a:p>
          <a:p>
            <a:pPr marL="285750" indent="-285750">
              <a:buFontTx/>
              <a:buChar char="-"/>
            </a:pPr>
            <a:r>
              <a:rPr lang="en-US" dirty="0"/>
              <a:t>Complex transformations</a:t>
            </a:r>
          </a:p>
          <a:p>
            <a:pPr marL="285750" indent="-285750">
              <a:buFontTx/>
              <a:buChar char="-"/>
            </a:pPr>
            <a:endParaRPr lang="en-NL" dirty="0"/>
          </a:p>
        </p:txBody>
      </p:sp>
      <p:sp>
        <p:nvSpPr>
          <p:cNvPr id="24" name="Rectangle 23">
            <a:extLst>
              <a:ext uri="{FF2B5EF4-FFF2-40B4-BE49-F238E27FC236}">
                <a16:creationId xmlns:a16="http://schemas.microsoft.com/office/drawing/2014/main" id="{359A4F8F-AEC5-4FAF-800A-D8A5440BF168}"/>
              </a:ext>
            </a:extLst>
          </p:cNvPr>
          <p:cNvSpPr/>
          <p:nvPr/>
        </p:nvSpPr>
        <p:spPr>
          <a:xfrm>
            <a:off x="4564575" y="1808228"/>
            <a:ext cx="2617366" cy="112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presentation</a:t>
            </a:r>
            <a:endParaRPr lang="en-NL" dirty="0">
              <a:solidFill>
                <a:schemeClr val="tx1"/>
              </a:solidFill>
            </a:endParaRPr>
          </a:p>
        </p:txBody>
      </p:sp>
      <p:sp>
        <p:nvSpPr>
          <p:cNvPr id="25" name="TextBox 24">
            <a:extLst>
              <a:ext uri="{FF2B5EF4-FFF2-40B4-BE49-F238E27FC236}">
                <a16:creationId xmlns:a16="http://schemas.microsoft.com/office/drawing/2014/main" id="{4A3B0673-D679-41EA-BD5A-75468615778D}"/>
              </a:ext>
            </a:extLst>
          </p:cNvPr>
          <p:cNvSpPr txBox="1"/>
          <p:nvPr/>
        </p:nvSpPr>
        <p:spPr>
          <a:xfrm>
            <a:off x="331176" y="-92023"/>
            <a:ext cx="5410900" cy="707886"/>
          </a:xfrm>
          <a:prstGeom prst="rect">
            <a:avLst/>
          </a:prstGeom>
          <a:noFill/>
        </p:spPr>
        <p:txBody>
          <a:bodyPr wrap="square" rtlCol="0">
            <a:spAutoFit/>
          </a:bodyPr>
          <a:lstStyle/>
          <a:p>
            <a:r>
              <a:rPr lang="en-US" sz="4000" dirty="0"/>
              <a:t>One step further</a:t>
            </a:r>
            <a:endParaRPr lang="en-NL" sz="4000" dirty="0"/>
          </a:p>
        </p:txBody>
      </p:sp>
    </p:spTree>
    <p:extLst>
      <p:ext uri="{BB962C8B-B14F-4D97-AF65-F5344CB8AC3E}">
        <p14:creationId xmlns:p14="http://schemas.microsoft.com/office/powerpoint/2010/main" val="3177895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wo Thin Arrows Forming A Circle Svg Png Icon Free Download (#72450) -  OnlineWebFonts.COM">
            <a:extLst>
              <a:ext uri="{FF2B5EF4-FFF2-40B4-BE49-F238E27FC236}">
                <a16:creationId xmlns:a16="http://schemas.microsoft.com/office/drawing/2014/main" id="{81245560-09F4-40F5-9F8F-5DA0132DA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8" y="863541"/>
            <a:ext cx="1737526" cy="1435042"/>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Multidocument 9">
            <a:extLst>
              <a:ext uri="{FF2B5EF4-FFF2-40B4-BE49-F238E27FC236}">
                <a16:creationId xmlns:a16="http://schemas.microsoft.com/office/drawing/2014/main" id="{056556A1-70DE-4BB1-836A-00F1EBC2E897}"/>
              </a:ext>
            </a:extLst>
          </p:cNvPr>
          <p:cNvSpPr/>
          <p:nvPr/>
        </p:nvSpPr>
        <p:spPr>
          <a:xfrm>
            <a:off x="956348" y="1216404"/>
            <a:ext cx="310390" cy="37750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NL"/>
          </a:p>
        </p:txBody>
      </p:sp>
      <p:sp>
        <p:nvSpPr>
          <p:cNvPr id="11" name="TextBox 10">
            <a:extLst>
              <a:ext uri="{FF2B5EF4-FFF2-40B4-BE49-F238E27FC236}">
                <a16:creationId xmlns:a16="http://schemas.microsoft.com/office/drawing/2014/main" id="{1913D4DD-B791-4FA4-B789-34BEBCFEA88A}"/>
              </a:ext>
            </a:extLst>
          </p:cNvPr>
          <p:cNvSpPr txBox="1"/>
          <p:nvPr/>
        </p:nvSpPr>
        <p:spPr>
          <a:xfrm>
            <a:off x="595620" y="377505"/>
            <a:ext cx="950838" cy="369332"/>
          </a:xfrm>
          <a:prstGeom prst="rect">
            <a:avLst/>
          </a:prstGeom>
          <a:noFill/>
        </p:spPr>
        <p:txBody>
          <a:bodyPr wrap="none" rtlCol="0">
            <a:spAutoFit/>
          </a:bodyPr>
          <a:lstStyle/>
          <a:p>
            <a:r>
              <a:rPr lang="en-US" dirty="0"/>
              <a:t>for each</a:t>
            </a:r>
            <a:endParaRPr lang="en-NL" dirty="0"/>
          </a:p>
        </p:txBody>
      </p:sp>
      <p:sp>
        <p:nvSpPr>
          <p:cNvPr id="14" name="TextBox 13">
            <a:extLst>
              <a:ext uri="{FF2B5EF4-FFF2-40B4-BE49-F238E27FC236}">
                <a16:creationId xmlns:a16="http://schemas.microsoft.com/office/drawing/2014/main" id="{02C9A181-5517-4FB0-A293-FE8C8BB9DE12}"/>
              </a:ext>
            </a:extLst>
          </p:cNvPr>
          <p:cNvSpPr txBox="1"/>
          <p:nvPr/>
        </p:nvSpPr>
        <p:spPr>
          <a:xfrm>
            <a:off x="647352" y="1603695"/>
            <a:ext cx="880626" cy="369332"/>
          </a:xfrm>
          <a:prstGeom prst="rect">
            <a:avLst/>
          </a:prstGeom>
          <a:noFill/>
        </p:spPr>
        <p:txBody>
          <a:bodyPr wrap="none" rtlCol="0">
            <a:spAutoFit/>
          </a:bodyPr>
          <a:lstStyle/>
          <a:p>
            <a:r>
              <a:rPr lang="en-US" dirty="0"/>
              <a:t>dataset</a:t>
            </a:r>
            <a:endParaRPr lang="en-NL" dirty="0"/>
          </a:p>
        </p:txBody>
      </p:sp>
      <p:sp>
        <p:nvSpPr>
          <p:cNvPr id="15" name="Rectangle: Rounded Corners 14">
            <a:extLst>
              <a:ext uri="{FF2B5EF4-FFF2-40B4-BE49-F238E27FC236}">
                <a16:creationId xmlns:a16="http://schemas.microsoft.com/office/drawing/2014/main" id="{04756AC9-4D7B-4F78-80C8-12E544536BDC}"/>
              </a:ext>
            </a:extLst>
          </p:cNvPr>
          <p:cNvSpPr/>
          <p:nvPr/>
        </p:nvSpPr>
        <p:spPr>
          <a:xfrm>
            <a:off x="2476798" y="2167423"/>
            <a:ext cx="1856439" cy="411762"/>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staging</a:t>
            </a:r>
            <a:endParaRPr lang="en-NL" sz="1400" dirty="0">
              <a:solidFill>
                <a:schemeClr val="tx1"/>
              </a:solidFill>
            </a:endParaRPr>
          </a:p>
        </p:txBody>
      </p:sp>
      <p:sp>
        <p:nvSpPr>
          <p:cNvPr id="16" name="Rectangle: Rounded Corners 15">
            <a:extLst>
              <a:ext uri="{FF2B5EF4-FFF2-40B4-BE49-F238E27FC236}">
                <a16:creationId xmlns:a16="http://schemas.microsoft.com/office/drawing/2014/main" id="{26FBB0E9-522A-46A0-BF3E-788368A4FC8E}"/>
              </a:ext>
            </a:extLst>
          </p:cNvPr>
          <p:cNvSpPr/>
          <p:nvPr/>
        </p:nvSpPr>
        <p:spPr>
          <a:xfrm>
            <a:off x="2489382" y="1766258"/>
            <a:ext cx="1827077" cy="3850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raw data warehouse</a:t>
            </a:r>
            <a:endParaRPr lang="en-NL" sz="1400" dirty="0">
              <a:solidFill>
                <a:schemeClr val="tx1"/>
              </a:solidFill>
            </a:endParaRPr>
          </a:p>
        </p:txBody>
      </p:sp>
      <p:sp>
        <p:nvSpPr>
          <p:cNvPr id="17" name="Rectangle: Rounded Corners 16">
            <a:extLst>
              <a:ext uri="{FF2B5EF4-FFF2-40B4-BE49-F238E27FC236}">
                <a16:creationId xmlns:a16="http://schemas.microsoft.com/office/drawing/2014/main" id="{D1D41DFE-C98D-4847-990C-14F3908C30FC}"/>
              </a:ext>
            </a:extLst>
          </p:cNvPr>
          <p:cNvSpPr/>
          <p:nvPr/>
        </p:nvSpPr>
        <p:spPr>
          <a:xfrm>
            <a:off x="2497771" y="1214089"/>
            <a:ext cx="1827077"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Integrated data warehouse</a:t>
            </a:r>
            <a:endParaRPr lang="en-NL" sz="1400" dirty="0">
              <a:solidFill>
                <a:schemeClr val="tx1"/>
              </a:solidFill>
            </a:endParaRPr>
          </a:p>
        </p:txBody>
      </p:sp>
      <p:sp>
        <p:nvSpPr>
          <p:cNvPr id="18" name="Rectangle: Rounded Corners 17">
            <a:extLst>
              <a:ext uri="{FF2B5EF4-FFF2-40B4-BE49-F238E27FC236}">
                <a16:creationId xmlns:a16="http://schemas.microsoft.com/office/drawing/2014/main" id="{7EF9A28F-7B39-4393-82EE-BA8765E5EB8C}"/>
              </a:ext>
            </a:extLst>
          </p:cNvPr>
          <p:cNvSpPr/>
          <p:nvPr/>
        </p:nvSpPr>
        <p:spPr>
          <a:xfrm>
            <a:off x="2497772" y="837285"/>
            <a:ext cx="1801910" cy="33255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datamarts</a:t>
            </a:r>
            <a:endParaRPr lang="en-NL" sz="1400" dirty="0">
              <a:solidFill>
                <a:schemeClr val="tx1"/>
              </a:solidFill>
            </a:endParaRPr>
          </a:p>
        </p:txBody>
      </p:sp>
      <p:sp>
        <p:nvSpPr>
          <p:cNvPr id="24" name="TextBox 23">
            <a:extLst>
              <a:ext uri="{FF2B5EF4-FFF2-40B4-BE49-F238E27FC236}">
                <a16:creationId xmlns:a16="http://schemas.microsoft.com/office/drawing/2014/main" id="{3FABF90F-5698-40C8-80C9-4C144A5EE086}"/>
              </a:ext>
            </a:extLst>
          </p:cNvPr>
          <p:cNvSpPr txBox="1"/>
          <p:nvPr/>
        </p:nvSpPr>
        <p:spPr>
          <a:xfrm>
            <a:off x="2455504" y="399446"/>
            <a:ext cx="1531381" cy="369332"/>
          </a:xfrm>
          <a:prstGeom prst="rect">
            <a:avLst/>
          </a:prstGeom>
          <a:noFill/>
        </p:spPr>
        <p:txBody>
          <a:bodyPr wrap="none" rtlCol="0">
            <a:spAutoFit/>
          </a:bodyPr>
          <a:lstStyle/>
          <a:p>
            <a:r>
              <a:rPr lang="en-US" dirty="0"/>
              <a:t>for every layer</a:t>
            </a:r>
            <a:endParaRPr lang="en-NL" dirty="0"/>
          </a:p>
        </p:txBody>
      </p:sp>
      <p:sp>
        <p:nvSpPr>
          <p:cNvPr id="12" name="Rectangle 11">
            <a:extLst>
              <a:ext uri="{FF2B5EF4-FFF2-40B4-BE49-F238E27FC236}">
                <a16:creationId xmlns:a16="http://schemas.microsoft.com/office/drawing/2014/main" id="{25A75AA1-8539-4CD7-ADE3-091CEBF7D599}"/>
              </a:ext>
            </a:extLst>
          </p:cNvPr>
          <p:cNvSpPr/>
          <p:nvPr/>
        </p:nvSpPr>
        <p:spPr>
          <a:xfrm>
            <a:off x="5108574" y="1999377"/>
            <a:ext cx="1409457" cy="427301"/>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describe</a:t>
            </a:r>
            <a:endParaRPr lang="en-NL" dirty="0"/>
          </a:p>
        </p:txBody>
      </p:sp>
      <p:sp>
        <p:nvSpPr>
          <p:cNvPr id="28" name="Rectangle 27">
            <a:extLst>
              <a:ext uri="{FF2B5EF4-FFF2-40B4-BE49-F238E27FC236}">
                <a16:creationId xmlns:a16="http://schemas.microsoft.com/office/drawing/2014/main" id="{8A3FFD26-F7DC-4E0C-B903-DE7698D1F75B}"/>
              </a:ext>
            </a:extLst>
          </p:cNvPr>
          <p:cNvSpPr/>
          <p:nvPr/>
        </p:nvSpPr>
        <p:spPr>
          <a:xfrm>
            <a:off x="5049959" y="3647597"/>
            <a:ext cx="1186718" cy="4554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execute</a:t>
            </a:r>
            <a:endParaRPr lang="en-NL" dirty="0"/>
          </a:p>
        </p:txBody>
      </p:sp>
      <p:pic>
        <p:nvPicPr>
          <p:cNvPr id="30" name="Picture 4" descr="Two Thin Arrows Forming A Circle Svg Png Icon Free Download (#72450) -  OnlineWebFonts.COM">
            <a:extLst>
              <a:ext uri="{FF2B5EF4-FFF2-40B4-BE49-F238E27FC236}">
                <a16:creationId xmlns:a16="http://schemas.microsoft.com/office/drawing/2014/main" id="{8AD61A7B-F5F6-4250-B2D5-DB10E183E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452" y="4545248"/>
            <a:ext cx="1996581" cy="1648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serve Free Photos, Icons, Vectors &amp; Videos | Freestock">
            <a:extLst>
              <a:ext uri="{FF2B5EF4-FFF2-40B4-BE49-F238E27FC236}">
                <a16:creationId xmlns:a16="http://schemas.microsoft.com/office/drawing/2014/main" id="{547651CA-762F-4684-8F16-A23AC9AAD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268" y="1457237"/>
            <a:ext cx="453625" cy="4536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2F7D445-0B02-438F-92A6-52EE0EE33D3C}"/>
              </a:ext>
            </a:extLst>
          </p:cNvPr>
          <p:cNvSpPr txBox="1"/>
          <p:nvPr/>
        </p:nvSpPr>
        <p:spPr>
          <a:xfrm>
            <a:off x="5728285" y="1477002"/>
            <a:ext cx="3265253" cy="369332"/>
          </a:xfrm>
          <a:prstGeom prst="rect">
            <a:avLst/>
          </a:prstGeom>
          <a:noFill/>
        </p:spPr>
        <p:txBody>
          <a:bodyPr wrap="none" rtlCol="0">
            <a:spAutoFit/>
          </a:bodyPr>
          <a:lstStyle/>
          <a:p>
            <a:r>
              <a:rPr lang="en-US" dirty="0"/>
              <a:t>observe source dataset structure</a:t>
            </a:r>
            <a:endParaRPr lang="en-NL" dirty="0"/>
          </a:p>
        </p:txBody>
      </p:sp>
      <p:sp>
        <p:nvSpPr>
          <p:cNvPr id="33" name="Rectangle 32">
            <a:extLst>
              <a:ext uri="{FF2B5EF4-FFF2-40B4-BE49-F238E27FC236}">
                <a16:creationId xmlns:a16="http://schemas.microsoft.com/office/drawing/2014/main" id="{3F009827-CF9D-4C8C-B73B-BD13F613FC8B}"/>
              </a:ext>
            </a:extLst>
          </p:cNvPr>
          <p:cNvSpPr/>
          <p:nvPr/>
        </p:nvSpPr>
        <p:spPr>
          <a:xfrm>
            <a:off x="5096851" y="1008401"/>
            <a:ext cx="1221887" cy="480431"/>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observe</a:t>
            </a:r>
            <a:endParaRPr lang="en-NL" dirty="0"/>
          </a:p>
        </p:txBody>
      </p:sp>
      <p:sp>
        <p:nvSpPr>
          <p:cNvPr id="13" name="TextBox 12">
            <a:extLst>
              <a:ext uri="{FF2B5EF4-FFF2-40B4-BE49-F238E27FC236}">
                <a16:creationId xmlns:a16="http://schemas.microsoft.com/office/drawing/2014/main" id="{3A9799BD-5A66-45B9-8E56-A6D2FF6556EF}"/>
              </a:ext>
            </a:extLst>
          </p:cNvPr>
          <p:cNvSpPr txBox="1"/>
          <p:nvPr/>
        </p:nvSpPr>
        <p:spPr>
          <a:xfrm>
            <a:off x="5951774" y="2753418"/>
            <a:ext cx="3738267" cy="923330"/>
          </a:xfrm>
          <a:prstGeom prst="rect">
            <a:avLst/>
          </a:prstGeom>
          <a:noFill/>
        </p:spPr>
        <p:txBody>
          <a:bodyPr wrap="none" rtlCol="0">
            <a:spAutoFit/>
          </a:bodyPr>
          <a:lstStyle/>
          <a:p>
            <a:pPr marL="285750" indent="-285750">
              <a:buFontTx/>
              <a:buChar char="-"/>
            </a:pPr>
            <a:r>
              <a:rPr lang="en-US" dirty="0"/>
              <a:t>structure change (</a:t>
            </a:r>
            <a:r>
              <a:rPr lang="en-US" dirty="0" err="1"/>
              <a:t>ddl</a:t>
            </a:r>
            <a:r>
              <a:rPr lang="en-US" dirty="0"/>
              <a:t>) </a:t>
            </a:r>
          </a:p>
          <a:p>
            <a:pPr marL="285750" indent="-285750">
              <a:buFontTx/>
              <a:buChar char="-"/>
            </a:pPr>
            <a:r>
              <a:rPr lang="en-US" dirty="0"/>
              <a:t>data loading and transforming (</a:t>
            </a:r>
            <a:r>
              <a:rPr lang="en-US" dirty="0" err="1"/>
              <a:t>etl</a:t>
            </a:r>
            <a:r>
              <a:rPr lang="en-US" dirty="0"/>
              <a:t>)</a:t>
            </a:r>
          </a:p>
          <a:p>
            <a:pPr marL="285750" indent="-285750">
              <a:buFontTx/>
              <a:buChar char="-"/>
            </a:pPr>
            <a:r>
              <a:rPr lang="en-US" dirty="0"/>
              <a:t>orchestration </a:t>
            </a:r>
            <a:endParaRPr lang="en-NL" dirty="0"/>
          </a:p>
        </p:txBody>
      </p:sp>
      <p:sp>
        <p:nvSpPr>
          <p:cNvPr id="35" name="TextBox 34">
            <a:extLst>
              <a:ext uri="{FF2B5EF4-FFF2-40B4-BE49-F238E27FC236}">
                <a16:creationId xmlns:a16="http://schemas.microsoft.com/office/drawing/2014/main" id="{E0F11231-55C8-4183-8E3E-A0E618C79AE5}"/>
              </a:ext>
            </a:extLst>
          </p:cNvPr>
          <p:cNvSpPr txBox="1"/>
          <p:nvPr/>
        </p:nvSpPr>
        <p:spPr>
          <a:xfrm>
            <a:off x="5964576" y="2492500"/>
            <a:ext cx="4383244" cy="369332"/>
          </a:xfrm>
          <a:prstGeom prst="rect">
            <a:avLst/>
          </a:prstGeom>
          <a:noFill/>
        </p:spPr>
        <p:txBody>
          <a:bodyPr wrap="square" rtlCol="0">
            <a:spAutoFit/>
          </a:bodyPr>
          <a:lstStyle/>
          <a:p>
            <a:r>
              <a:rPr lang="en-US" dirty="0"/>
              <a:t>describe what needs to be done</a:t>
            </a:r>
            <a:endParaRPr lang="en-NL" dirty="0"/>
          </a:p>
        </p:txBody>
      </p:sp>
      <p:pic>
        <p:nvPicPr>
          <p:cNvPr id="1032" name="Picture 8" descr="Free Pencil Icon. SVG, EPS, JPG, PNG. Download Pencil Icon.">
            <a:extLst>
              <a:ext uri="{FF2B5EF4-FFF2-40B4-BE49-F238E27FC236}">
                <a16:creationId xmlns:a16="http://schemas.microsoft.com/office/drawing/2014/main" id="{A6603CA7-DF76-449E-BCDA-342887C56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1699" y="2451547"/>
            <a:ext cx="771656" cy="771656"/>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45650A9-DCC2-4519-8F9D-079BBC4CA9B8}"/>
              </a:ext>
            </a:extLst>
          </p:cNvPr>
          <p:cNvSpPr txBox="1"/>
          <p:nvPr/>
        </p:nvSpPr>
        <p:spPr>
          <a:xfrm>
            <a:off x="5596857" y="4193206"/>
            <a:ext cx="950838" cy="369332"/>
          </a:xfrm>
          <a:prstGeom prst="rect">
            <a:avLst/>
          </a:prstGeom>
          <a:noFill/>
        </p:spPr>
        <p:txBody>
          <a:bodyPr wrap="none" rtlCol="0">
            <a:spAutoFit/>
          </a:bodyPr>
          <a:lstStyle/>
          <a:p>
            <a:r>
              <a:rPr lang="en-US" dirty="0"/>
              <a:t>for each</a:t>
            </a:r>
            <a:endParaRPr lang="en-NL" dirty="0"/>
          </a:p>
        </p:txBody>
      </p:sp>
      <p:sp>
        <p:nvSpPr>
          <p:cNvPr id="38" name="TextBox 37">
            <a:extLst>
              <a:ext uri="{FF2B5EF4-FFF2-40B4-BE49-F238E27FC236}">
                <a16:creationId xmlns:a16="http://schemas.microsoft.com/office/drawing/2014/main" id="{F3427969-0BF7-4FDB-A1BA-327FE202B57A}"/>
              </a:ext>
            </a:extLst>
          </p:cNvPr>
          <p:cNvSpPr txBox="1"/>
          <p:nvPr/>
        </p:nvSpPr>
        <p:spPr>
          <a:xfrm>
            <a:off x="5858314" y="5293561"/>
            <a:ext cx="933525" cy="646331"/>
          </a:xfrm>
          <a:prstGeom prst="rect">
            <a:avLst/>
          </a:prstGeom>
          <a:noFill/>
        </p:spPr>
        <p:txBody>
          <a:bodyPr wrap="none" rtlCol="0">
            <a:spAutoFit/>
          </a:bodyPr>
          <a:lstStyle/>
          <a:p>
            <a:r>
              <a:rPr lang="en-US" dirty="0"/>
              <a:t>dataset </a:t>
            </a:r>
            <a:br>
              <a:rPr lang="en-US" dirty="0"/>
            </a:br>
            <a:r>
              <a:rPr lang="en-US" dirty="0"/>
              <a:t>object</a:t>
            </a:r>
            <a:endParaRPr lang="en-NL" dirty="0"/>
          </a:p>
        </p:txBody>
      </p:sp>
      <p:sp>
        <p:nvSpPr>
          <p:cNvPr id="27" name="Flowchart: Document 26">
            <a:extLst>
              <a:ext uri="{FF2B5EF4-FFF2-40B4-BE49-F238E27FC236}">
                <a16:creationId xmlns:a16="http://schemas.microsoft.com/office/drawing/2014/main" id="{7F8761F1-E9A3-4BE8-BA2C-54A6498D4EBC}"/>
              </a:ext>
            </a:extLst>
          </p:cNvPr>
          <p:cNvSpPr/>
          <p:nvPr/>
        </p:nvSpPr>
        <p:spPr>
          <a:xfrm>
            <a:off x="5998128" y="4888093"/>
            <a:ext cx="419449" cy="402671"/>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40" name="TextBox 39">
            <a:extLst>
              <a:ext uri="{FF2B5EF4-FFF2-40B4-BE49-F238E27FC236}">
                <a16:creationId xmlns:a16="http://schemas.microsoft.com/office/drawing/2014/main" id="{51114B78-F7FF-4349-B5C0-FEADE471DBA2}"/>
              </a:ext>
            </a:extLst>
          </p:cNvPr>
          <p:cNvSpPr txBox="1"/>
          <p:nvPr/>
        </p:nvSpPr>
        <p:spPr>
          <a:xfrm>
            <a:off x="7272614" y="4316783"/>
            <a:ext cx="4383244" cy="1477328"/>
          </a:xfrm>
          <a:prstGeom prst="rect">
            <a:avLst/>
          </a:prstGeom>
          <a:noFill/>
        </p:spPr>
        <p:txBody>
          <a:bodyPr wrap="square" rtlCol="0">
            <a:spAutoFit/>
          </a:bodyPr>
          <a:lstStyle/>
          <a:p>
            <a:pPr marL="285750" indent="-285750">
              <a:buFontTx/>
              <a:buChar char="-"/>
            </a:pPr>
            <a:r>
              <a:rPr lang="en-US" dirty="0"/>
              <a:t>generate code </a:t>
            </a:r>
          </a:p>
          <a:p>
            <a:pPr marL="742950" lvl="1" indent="-285750">
              <a:buFontTx/>
              <a:buChar char="-"/>
            </a:pPr>
            <a:r>
              <a:rPr lang="en-US" dirty="0" err="1"/>
              <a:t>ddl</a:t>
            </a:r>
            <a:endParaRPr lang="en-US" dirty="0"/>
          </a:p>
          <a:p>
            <a:pPr marL="742950" lvl="1" indent="-285750">
              <a:buFontTx/>
              <a:buChar char="-"/>
            </a:pPr>
            <a:r>
              <a:rPr lang="en-US" dirty="0" err="1"/>
              <a:t>etl</a:t>
            </a:r>
            <a:endParaRPr lang="en-US" dirty="0"/>
          </a:p>
          <a:p>
            <a:pPr marL="742950" lvl="1" indent="-285750">
              <a:buFontTx/>
              <a:buChar char="-"/>
            </a:pPr>
            <a:r>
              <a:rPr lang="en-US" dirty="0"/>
              <a:t>orchestration</a:t>
            </a:r>
          </a:p>
          <a:p>
            <a:pPr marL="285750" indent="-285750">
              <a:buFontTx/>
              <a:buChar char="-"/>
            </a:pPr>
            <a:r>
              <a:rPr lang="en-US" dirty="0"/>
              <a:t>execute code</a:t>
            </a:r>
          </a:p>
        </p:txBody>
      </p:sp>
      <p:sp>
        <p:nvSpPr>
          <p:cNvPr id="2" name="TextBox 1">
            <a:extLst>
              <a:ext uri="{FF2B5EF4-FFF2-40B4-BE49-F238E27FC236}">
                <a16:creationId xmlns:a16="http://schemas.microsoft.com/office/drawing/2014/main" id="{8E272EDC-FD94-4F4A-ADD7-43688B1BE262}"/>
              </a:ext>
            </a:extLst>
          </p:cNvPr>
          <p:cNvSpPr txBox="1"/>
          <p:nvPr/>
        </p:nvSpPr>
        <p:spPr>
          <a:xfrm>
            <a:off x="105508" y="0"/>
            <a:ext cx="1439946" cy="369332"/>
          </a:xfrm>
          <a:prstGeom prst="rect">
            <a:avLst/>
          </a:prstGeom>
          <a:noFill/>
        </p:spPr>
        <p:txBody>
          <a:bodyPr wrap="none" rtlCol="0">
            <a:spAutoFit/>
          </a:bodyPr>
          <a:lstStyle/>
          <a:p>
            <a:r>
              <a:rPr lang="en-US" b="1" dirty="0"/>
              <a:t>DWA process</a:t>
            </a:r>
            <a:endParaRPr lang="en-NL" b="1" dirty="0"/>
          </a:p>
        </p:txBody>
      </p:sp>
      <p:sp>
        <p:nvSpPr>
          <p:cNvPr id="25" name="TextBox 24">
            <a:extLst>
              <a:ext uri="{FF2B5EF4-FFF2-40B4-BE49-F238E27FC236}">
                <a16:creationId xmlns:a16="http://schemas.microsoft.com/office/drawing/2014/main" id="{6BF094FD-B82B-4CDF-9D9B-43C11A416277}"/>
              </a:ext>
            </a:extLst>
          </p:cNvPr>
          <p:cNvSpPr txBox="1"/>
          <p:nvPr/>
        </p:nvSpPr>
        <p:spPr>
          <a:xfrm>
            <a:off x="4952519" y="399446"/>
            <a:ext cx="2777492" cy="369332"/>
          </a:xfrm>
          <a:prstGeom prst="rect">
            <a:avLst/>
          </a:prstGeom>
          <a:noFill/>
        </p:spPr>
        <p:txBody>
          <a:bodyPr wrap="none" rtlCol="0">
            <a:spAutoFit/>
          </a:bodyPr>
          <a:lstStyle/>
          <a:p>
            <a:r>
              <a:rPr lang="en-US" dirty="0"/>
              <a:t>perform the following steps</a:t>
            </a:r>
            <a:endParaRPr lang="en-NL" dirty="0"/>
          </a:p>
        </p:txBody>
      </p:sp>
    </p:spTree>
    <p:extLst>
      <p:ext uri="{BB962C8B-B14F-4D97-AF65-F5344CB8AC3E}">
        <p14:creationId xmlns:p14="http://schemas.microsoft.com/office/powerpoint/2010/main" val="396223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B62E32-23D0-46CF-8B96-E9A824F7BDFB}"/>
              </a:ext>
            </a:extLst>
          </p:cNvPr>
          <p:cNvSpPr>
            <a:spLocks noGrp="1"/>
          </p:cNvSpPr>
          <p:nvPr>
            <p:ph type="title"/>
          </p:nvPr>
        </p:nvSpPr>
        <p:spPr/>
        <p:txBody>
          <a:bodyPr/>
          <a:lstStyle/>
          <a:p>
            <a:pPr algn="ctr"/>
            <a:r>
              <a:rPr lang="en-US" b="1" dirty="0"/>
              <a:t>Out of scope related subjects</a:t>
            </a:r>
            <a:endParaRPr lang="en-NL" dirty="0"/>
          </a:p>
        </p:txBody>
      </p:sp>
      <p:sp>
        <p:nvSpPr>
          <p:cNvPr id="7" name="Content Placeholder 6">
            <a:extLst>
              <a:ext uri="{FF2B5EF4-FFF2-40B4-BE49-F238E27FC236}">
                <a16:creationId xmlns:a16="http://schemas.microsoft.com/office/drawing/2014/main" id="{37648003-93F0-426B-8C6F-C65B379B4A7D}"/>
              </a:ext>
            </a:extLst>
          </p:cNvPr>
          <p:cNvSpPr>
            <a:spLocks noGrp="1"/>
          </p:cNvSpPr>
          <p:nvPr>
            <p:ph idx="1"/>
          </p:nvPr>
        </p:nvSpPr>
        <p:spPr>
          <a:xfrm>
            <a:off x="335559" y="1825625"/>
            <a:ext cx="11576807" cy="4351338"/>
          </a:xfrm>
        </p:spPr>
        <p:txBody>
          <a:bodyPr>
            <a:normAutofit/>
          </a:bodyPr>
          <a:lstStyle/>
          <a:p>
            <a:endParaRPr lang="en-US" b="1" dirty="0"/>
          </a:p>
          <a:p>
            <a:r>
              <a:rPr lang="en-US" sz="2600" dirty="0"/>
              <a:t>Data warehouse architecture</a:t>
            </a:r>
          </a:p>
          <a:p>
            <a:r>
              <a:rPr lang="en-US" sz="2600" dirty="0"/>
              <a:t>Tooling</a:t>
            </a:r>
          </a:p>
          <a:p>
            <a:r>
              <a:rPr lang="en-US" sz="2600" dirty="0"/>
              <a:t>Infra as code</a:t>
            </a:r>
          </a:p>
          <a:p>
            <a:r>
              <a:rPr lang="en-US" sz="2600" dirty="0"/>
              <a:t>Cloud / on premise</a:t>
            </a:r>
          </a:p>
          <a:p>
            <a:pPr marL="0" indent="0">
              <a:buNone/>
            </a:pPr>
            <a:endParaRPr lang="en-US" dirty="0"/>
          </a:p>
          <a:p>
            <a:pPr marL="0" indent="0">
              <a:buNone/>
            </a:pPr>
            <a:endParaRPr lang="en-NL" dirty="0">
              <a:solidFill>
                <a:srgbClr val="3D46CC"/>
              </a:solidFill>
            </a:endParaRPr>
          </a:p>
        </p:txBody>
      </p:sp>
    </p:spTree>
    <p:extLst>
      <p:ext uri="{BB962C8B-B14F-4D97-AF65-F5344CB8AC3E}">
        <p14:creationId xmlns:p14="http://schemas.microsoft.com/office/powerpoint/2010/main" val="302811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B62E32-23D0-46CF-8B96-E9A824F7BDFB}"/>
              </a:ext>
            </a:extLst>
          </p:cNvPr>
          <p:cNvSpPr>
            <a:spLocks noGrp="1"/>
          </p:cNvSpPr>
          <p:nvPr>
            <p:ph type="title"/>
          </p:nvPr>
        </p:nvSpPr>
        <p:spPr/>
        <p:txBody>
          <a:bodyPr/>
          <a:lstStyle/>
          <a:p>
            <a:pPr algn="ctr"/>
            <a:r>
              <a:rPr lang="en-US" b="1" dirty="0"/>
              <a:t>Contents</a:t>
            </a:r>
            <a:endParaRPr lang="en-NL" dirty="0"/>
          </a:p>
        </p:txBody>
      </p:sp>
      <p:sp>
        <p:nvSpPr>
          <p:cNvPr id="7" name="Content Placeholder 6">
            <a:extLst>
              <a:ext uri="{FF2B5EF4-FFF2-40B4-BE49-F238E27FC236}">
                <a16:creationId xmlns:a16="http://schemas.microsoft.com/office/drawing/2014/main" id="{37648003-93F0-426B-8C6F-C65B379B4A7D}"/>
              </a:ext>
            </a:extLst>
          </p:cNvPr>
          <p:cNvSpPr>
            <a:spLocks noGrp="1"/>
          </p:cNvSpPr>
          <p:nvPr>
            <p:ph idx="1"/>
          </p:nvPr>
        </p:nvSpPr>
        <p:spPr>
          <a:xfrm>
            <a:off x="335559" y="1825625"/>
            <a:ext cx="11576807" cy="4351338"/>
          </a:xfrm>
        </p:spPr>
        <p:txBody>
          <a:bodyPr>
            <a:normAutofit/>
          </a:bodyPr>
          <a:lstStyle/>
          <a:p>
            <a:r>
              <a:rPr lang="en-US" dirty="0"/>
              <a:t>What is DWA ?</a:t>
            </a:r>
          </a:p>
          <a:p>
            <a:r>
              <a:rPr lang="en-US" dirty="0"/>
              <a:t>Why DWA ?</a:t>
            </a:r>
          </a:p>
          <a:p>
            <a:r>
              <a:rPr lang="en-US" dirty="0"/>
              <a:t>Learn about DWA using Microsoft Azure</a:t>
            </a:r>
          </a:p>
          <a:p>
            <a:r>
              <a:rPr lang="en-US" dirty="0"/>
              <a:t>How to use DWA principles in SAS ?</a:t>
            </a:r>
          </a:p>
          <a:p>
            <a:r>
              <a:rPr lang="en-US" dirty="0"/>
              <a:t>Learn from differences ( Microsoft vs SAS)</a:t>
            </a:r>
          </a:p>
          <a:p>
            <a:endParaRPr lang="en-US" dirty="0"/>
          </a:p>
        </p:txBody>
      </p:sp>
    </p:spTree>
    <p:extLst>
      <p:ext uri="{BB962C8B-B14F-4D97-AF65-F5344CB8AC3E}">
        <p14:creationId xmlns:p14="http://schemas.microsoft.com/office/powerpoint/2010/main" val="279097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56B27-B553-4440-9A11-8FA6EE967266}"/>
              </a:ext>
            </a:extLst>
          </p:cNvPr>
          <p:cNvSpPr txBox="1"/>
          <p:nvPr/>
        </p:nvSpPr>
        <p:spPr>
          <a:xfrm>
            <a:off x="654341" y="419450"/>
            <a:ext cx="9311780" cy="707886"/>
          </a:xfrm>
          <a:prstGeom prst="rect">
            <a:avLst/>
          </a:prstGeom>
          <a:noFill/>
        </p:spPr>
        <p:txBody>
          <a:bodyPr wrap="square" rtlCol="0">
            <a:spAutoFit/>
          </a:bodyPr>
          <a:lstStyle/>
          <a:p>
            <a:r>
              <a:rPr lang="en-US" sz="4000" dirty="0"/>
              <a:t>What is Data warehouse automation?</a:t>
            </a:r>
            <a:endParaRPr lang="en-NL" sz="4000" dirty="0"/>
          </a:p>
        </p:txBody>
      </p:sp>
      <p:sp>
        <p:nvSpPr>
          <p:cNvPr id="3" name="TextBox 2">
            <a:extLst>
              <a:ext uri="{FF2B5EF4-FFF2-40B4-BE49-F238E27FC236}">
                <a16:creationId xmlns:a16="http://schemas.microsoft.com/office/drawing/2014/main" id="{7615183A-56B7-4D81-A056-8A19DFE09647}"/>
              </a:ext>
            </a:extLst>
          </p:cNvPr>
          <p:cNvSpPr txBox="1"/>
          <p:nvPr/>
        </p:nvSpPr>
        <p:spPr>
          <a:xfrm>
            <a:off x="367960" y="1572374"/>
            <a:ext cx="9469324" cy="1200329"/>
          </a:xfrm>
          <a:prstGeom prst="rect">
            <a:avLst/>
          </a:prstGeom>
          <a:noFill/>
        </p:spPr>
        <p:txBody>
          <a:bodyPr wrap="none" rtlCol="0">
            <a:spAutoFit/>
          </a:bodyPr>
          <a:lstStyle/>
          <a:p>
            <a:r>
              <a:rPr lang="en-US" b="1" i="0" dirty="0">
                <a:solidFill>
                  <a:srgbClr val="202122"/>
                </a:solidFill>
                <a:effectLst/>
                <a:latin typeface="Arial" panose="020B0604020202020204" pitchFamily="34" charset="0"/>
              </a:rPr>
              <a:t>Data warehouse automation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DWA</a:t>
            </a:r>
            <a:r>
              <a:rPr lang="en-US" b="0" i="0" dirty="0">
                <a:solidFill>
                  <a:srgbClr val="202122"/>
                </a:solidFill>
                <a:effectLst/>
                <a:latin typeface="Arial" panose="020B0604020202020204" pitchFamily="34" charset="0"/>
              </a:rPr>
              <a:t>) refers to the process of accelerating and automating </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the </a:t>
            </a:r>
            <a:r>
              <a:rPr lang="en-US" b="0" i="0" u="none" strike="noStrike" dirty="0">
                <a:solidFill>
                  <a:srgbClr val="0645AD"/>
                </a:solidFill>
                <a:effectLst/>
                <a:latin typeface="Arial" panose="020B0604020202020204" pitchFamily="34" charset="0"/>
                <a:hlinkClick r:id="rId3" tooltip="Data warehouse"/>
              </a:rPr>
              <a:t>data warehouse</a:t>
            </a:r>
            <a:r>
              <a:rPr lang="en-US" b="0" i="0" dirty="0">
                <a:solidFill>
                  <a:srgbClr val="202122"/>
                </a:solidFill>
                <a:effectLst/>
                <a:latin typeface="Arial" panose="020B0604020202020204" pitchFamily="34" charset="0"/>
              </a:rPr>
              <a:t> development cycles, while assuring quality and consistency. </a:t>
            </a:r>
            <a:br>
              <a:rPr lang="en-US" b="0" i="0" dirty="0">
                <a:solidFill>
                  <a:srgbClr val="202122"/>
                </a:solidFill>
                <a:effectLst/>
                <a:latin typeface="Arial" panose="020B0604020202020204" pitchFamily="34" charset="0"/>
              </a:rPr>
            </a:br>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[source: </a:t>
            </a:r>
            <a:r>
              <a:rPr lang="en-US" b="0" i="0" dirty="0" err="1">
                <a:solidFill>
                  <a:srgbClr val="202122"/>
                </a:solidFill>
                <a:effectLst/>
                <a:latin typeface="Arial" panose="020B0604020202020204" pitchFamily="34" charset="0"/>
              </a:rPr>
              <a:t>wikipedia</a:t>
            </a:r>
            <a:r>
              <a:rPr lang="en-US" dirty="0">
                <a:solidFill>
                  <a:srgbClr val="202122"/>
                </a:solidFill>
                <a:latin typeface="Arial" panose="020B0604020202020204" pitchFamily="34" charset="0"/>
              </a:rPr>
              <a:t>]</a:t>
            </a:r>
            <a:endParaRPr lang="en-NL" dirty="0"/>
          </a:p>
        </p:txBody>
      </p:sp>
      <p:sp>
        <p:nvSpPr>
          <p:cNvPr id="19" name="Rectangle: Rounded Corners 18">
            <a:extLst>
              <a:ext uri="{FF2B5EF4-FFF2-40B4-BE49-F238E27FC236}">
                <a16:creationId xmlns:a16="http://schemas.microsoft.com/office/drawing/2014/main" id="{4FA26CD7-FDE3-45B3-AE09-A383A2CF085B}"/>
              </a:ext>
            </a:extLst>
          </p:cNvPr>
          <p:cNvSpPr/>
          <p:nvPr/>
        </p:nvSpPr>
        <p:spPr>
          <a:xfrm>
            <a:off x="5225524" y="4493487"/>
            <a:ext cx="1340954" cy="589163"/>
          </a:xfrm>
          <a:prstGeom prst="roundRect">
            <a:avLst/>
          </a:prstGeom>
          <a:solidFill>
            <a:srgbClr val="DEEB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ETL</a:t>
            </a:r>
            <a:endParaRPr lang="en-NL" dirty="0">
              <a:solidFill>
                <a:schemeClr val="tx1"/>
              </a:solidFill>
            </a:endParaRPr>
          </a:p>
        </p:txBody>
      </p:sp>
      <p:sp>
        <p:nvSpPr>
          <p:cNvPr id="20" name="Rectangle: Rounded Corners 19">
            <a:extLst>
              <a:ext uri="{FF2B5EF4-FFF2-40B4-BE49-F238E27FC236}">
                <a16:creationId xmlns:a16="http://schemas.microsoft.com/office/drawing/2014/main" id="{4D9D096F-03A4-461E-A132-8883F4B857F6}"/>
              </a:ext>
            </a:extLst>
          </p:cNvPr>
          <p:cNvSpPr/>
          <p:nvPr/>
        </p:nvSpPr>
        <p:spPr>
          <a:xfrm>
            <a:off x="6703204" y="4493487"/>
            <a:ext cx="1552604" cy="562656"/>
          </a:xfrm>
          <a:prstGeom prst="round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DDL</a:t>
            </a:r>
            <a:endParaRPr lang="en-NL" dirty="0">
              <a:solidFill>
                <a:schemeClr val="tx1"/>
              </a:solidFill>
            </a:endParaRPr>
          </a:p>
        </p:txBody>
      </p:sp>
      <p:sp>
        <p:nvSpPr>
          <p:cNvPr id="21" name="Rectangle: Rounded Corners 20">
            <a:extLst>
              <a:ext uri="{FF2B5EF4-FFF2-40B4-BE49-F238E27FC236}">
                <a16:creationId xmlns:a16="http://schemas.microsoft.com/office/drawing/2014/main" id="{33CA62FF-168A-4233-811B-630A0A8E9F62}"/>
              </a:ext>
            </a:extLst>
          </p:cNvPr>
          <p:cNvSpPr/>
          <p:nvPr/>
        </p:nvSpPr>
        <p:spPr>
          <a:xfrm>
            <a:off x="8413517" y="4493487"/>
            <a:ext cx="1552604" cy="562656"/>
          </a:xfrm>
          <a:prstGeom prst="roundRect">
            <a:avLst/>
          </a:prstGeom>
          <a:solidFill>
            <a:srgbClr val="E2F0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Orchestration</a:t>
            </a:r>
            <a:endParaRPr lang="en-NL" dirty="0">
              <a:solidFill>
                <a:schemeClr val="tx1"/>
              </a:solidFill>
            </a:endParaRPr>
          </a:p>
        </p:txBody>
      </p:sp>
      <p:sp>
        <p:nvSpPr>
          <p:cNvPr id="22" name="Rectangle: Rounded Corners 21">
            <a:extLst>
              <a:ext uri="{FF2B5EF4-FFF2-40B4-BE49-F238E27FC236}">
                <a16:creationId xmlns:a16="http://schemas.microsoft.com/office/drawing/2014/main" id="{2E7F791C-86C2-4CD4-A22A-A32A5DB147E7}"/>
              </a:ext>
            </a:extLst>
          </p:cNvPr>
          <p:cNvSpPr/>
          <p:nvPr/>
        </p:nvSpPr>
        <p:spPr>
          <a:xfrm>
            <a:off x="6432317" y="3476232"/>
            <a:ext cx="1708732" cy="6768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ETL Tool</a:t>
            </a:r>
            <a:endParaRPr lang="en-NL" dirty="0">
              <a:solidFill>
                <a:schemeClr val="tx1"/>
              </a:solidFill>
            </a:endParaRPr>
          </a:p>
        </p:txBody>
      </p:sp>
      <p:cxnSp>
        <p:nvCxnSpPr>
          <p:cNvPr id="23" name="Straight Connector 22">
            <a:extLst>
              <a:ext uri="{FF2B5EF4-FFF2-40B4-BE49-F238E27FC236}">
                <a16:creationId xmlns:a16="http://schemas.microsoft.com/office/drawing/2014/main" id="{CA029048-8715-4346-AB80-CB18B2C9E30C}"/>
              </a:ext>
            </a:extLst>
          </p:cNvPr>
          <p:cNvCxnSpPr>
            <a:cxnSpLocks/>
            <a:stCxn id="22" idx="2"/>
            <a:endCxn id="19" idx="0"/>
          </p:cNvCxnSpPr>
          <p:nvPr/>
        </p:nvCxnSpPr>
        <p:spPr>
          <a:xfrm flipH="1">
            <a:off x="5896001" y="4153096"/>
            <a:ext cx="1390682" cy="340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36388A-98BF-46D9-95EB-A1652817678F}"/>
              </a:ext>
            </a:extLst>
          </p:cNvPr>
          <p:cNvCxnSpPr>
            <a:cxnSpLocks/>
            <a:stCxn id="22" idx="2"/>
            <a:endCxn id="20" idx="0"/>
          </p:cNvCxnSpPr>
          <p:nvPr/>
        </p:nvCxnSpPr>
        <p:spPr>
          <a:xfrm>
            <a:off x="7286683" y="4153096"/>
            <a:ext cx="192823" cy="340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97AACA2-21AE-40E5-A525-AF8DF67E1704}"/>
              </a:ext>
            </a:extLst>
          </p:cNvPr>
          <p:cNvCxnSpPr>
            <a:cxnSpLocks/>
            <a:stCxn id="22" idx="2"/>
            <a:endCxn id="21" idx="0"/>
          </p:cNvCxnSpPr>
          <p:nvPr/>
        </p:nvCxnSpPr>
        <p:spPr>
          <a:xfrm>
            <a:off x="7286683" y="4153096"/>
            <a:ext cx="1903136" cy="340391"/>
          </a:xfrm>
          <a:prstGeom prst="line">
            <a:avLst/>
          </a:prstGeom>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53B6C2F1-3BA1-40C5-865F-19F591956906}"/>
              </a:ext>
            </a:extLst>
          </p:cNvPr>
          <p:cNvSpPr/>
          <p:nvPr/>
        </p:nvSpPr>
        <p:spPr>
          <a:xfrm>
            <a:off x="947567" y="4652847"/>
            <a:ext cx="1232482" cy="632779"/>
          </a:xfrm>
          <a:prstGeom prst="can">
            <a:avLst/>
          </a:prstGeom>
          <a:solidFill>
            <a:srgbClr val="DEEB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 data</a:t>
            </a:r>
            <a:endParaRPr lang="en-NL" dirty="0">
              <a:solidFill>
                <a:schemeClr val="tx1"/>
              </a:solidFill>
            </a:endParaRPr>
          </a:p>
        </p:txBody>
      </p:sp>
      <p:sp>
        <p:nvSpPr>
          <p:cNvPr id="27" name="Flowchart: Multidocument 26">
            <a:extLst>
              <a:ext uri="{FF2B5EF4-FFF2-40B4-BE49-F238E27FC236}">
                <a16:creationId xmlns:a16="http://schemas.microsoft.com/office/drawing/2014/main" id="{1EC1DDBA-E9D5-4923-84A8-7240B9EA61EE}"/>
              </a:ext>
            </a:extLst>
          </p:cNvPr>
          <p:cNvSpPr/>
          <p:nvPr/>
        </p:nvSpPr>
        <p:spPr>
          <a:xfrm>
            <a:off x="947567" y="3462950"/>
            <a:ext cx="1340954" cy="687695"/>
          </a:xfrm>
          <a:prstGeom prst="flowChartMultidocument">
            <a:avLst/>
          </a:prstGeom>
          <a:solidFill>
            <a:srgbClr val="DEEB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Templates</a:t>
            </a:r>
            <a:endParaRPr lang="en-NL" dirty="0">
              <a:solidFill>
                <a:schemeClr val="tx1"/>
              </a:solidFill>
            </a:endParaRPr>
          </a:p>
        </p:txBody>
      </p:sp>
      <p:cxnSp>
        <p:nvCxnSpPr>
          <p:cNvPr id="28" name="Straight Connector 27">
            <a:extLst>
              <a:ext uri="{FF2B5EF4-FFF2-40B4-BE49-F238E27FC236}">
                <a16:creationId xmlns:a16="http://schemas.microsoft.com/office/drawing/2014/main" id="{0A4375E4-4A8C-4577-B748-28B628A39D52}"/>
              </a:ext>
            </a:extLst>
          </p:cNvPr>
          <p:cNvCxnSpPr>
            <a:cxnSpLocks/>
            <a:endCxn id="27" idx="3"/>
          </p:cNvCxnSpPr>
          <p:nvPr/>
        </p:nvCxnSpPr>
        <p:spPr>
          <a:xfrm flipH="1" flipV="1">
            <a:off x="2288521" y="3806798"/>
            <a:ext cx="1489207" cy="362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474CA9-D79D-4AC1-9BE8-DDB6441B1207}"/>
              </a:ext>
            </a:extLst>
          </p:cNvPr>
          <p:cNvCxnSpPr>
            <a:cxnSpLocks/>
            <a:stCxn id="26" idx="4"/>
          </p:cNvCxnSpPr>
          <p:nvPr/>
        </p:nvCxnSpPr>
        <p:spPr>
          <a:xfrm flipV="1">
            <a:off x="2180049" y="4169778"/>
            <a:ext cx="1597679" cy="799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0B211F2-D7C8-4D81-87AF-497F02CA4BE0}"/>
              </a:ext>
            </a:extLst>
          </p:cNvPr>
          <p:cNvCxnSpPr/>
          <p:nvPr/>
        </p:nvCxnSpPr>
        <p:spPr>
          <a:xfrm>
            <a:off x="3691242" y="4464056"/>
            <a:ext cx="1152000" cy="0"/>
          </a:xfrm>
          <a:prstGeom prst="straightConnector1">
            <a:avLst/>
          </a:prstGeom>
          <a:ln w="73025">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1" name="Picture 30" descr="Afbeeldingsresultaat voor tandwielen">
            <a:extLst>
              <a:ext uri="{FF2B5EF4-FFF2-40B4-BE49-F238E27FC236}">
                <a16:creationId xmlns:a16="http://schemas.microsoft.com/office/drawing/2014/main" id="{9CA9F544-2F5B-4AD1-AA5F-5BEC73C31D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8801" y="3904829"/>
            <a:ext cx="720205" cy="49126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69B5132-826D-49AE-BAF2-388799375A27}"/>
              </a:ext>
            </a:extLst>
          </p:cNvPr>
          <p:cNvSpPr txBox="1"/>
          <p:nvPr/>
        </p:nvSpPr>
        <p:spPr>
          <a:xfrm>
            <a:off x="3534333" y="4607455"/>
            <a:ext cx="1634077" cy="369332"/>
          </a:xfrm>
          <a:prstGeom prst="rect">
            <a:avLst/>
          </a:prstGeom>
          <a:noFill/>
        </p:spPr>
        <p:txBody>
          <a:bodyPr wrap="square" rtlCol="0">
            <a:spAutoFit/>
          </a:bodyPr>
          <a:lstStyle/>
          <a:p>
            <a:r>
              <a:rPr lang="en-US" dirty="0"/>
              <a:t>Code generator</a:t>
            </a:r>
            <a:endParaRPr lang="en-NL" dirty="0"/>
          </a:p>
        </p:txBody>
      </p:sp>
      <p:sp>
        <p:nvSpPr>
          <p:cNvPr id="33" name="TextBox 32">
            <a:extLst>
              <a:ext uri="{FF2B5EF4-FFF2-40B4-BE49-F238E27FC236}">
                <a16:creationId xmlns:a16="http://schemas.microsoft.com/office/drawing/2014/main" id="{572A5C6C-2D62-47E2-A051-1518A9512B57}"/>
              </a:ext>
            </a:extLst>
          </p:cNvPr>
          <p:cNvSpPr txBox="1"/>
          <p:nvPr/>
        </p:nvSpPr>
        <p:spPr>
          <a:xfrm>
            <a:off x="2870848" y="2766530"/>
            <a:ext cx="4632558" cy="523220"/>
          </a:xfrm>
          <a:prstGeom prst="rect">
            <a:avLst/>
          </a:prstGeom>
          <a:noFill/>
        </p:spPr>
        <p:txBody>
          <a:bodyPr wrap="square" rtlCol="0">
            <a:spAutoFit/>
          </a:bodyPr>
          <a:lstStyle/>
          <a:p>
            <a:r>
              <a:rPr lang="en-US" sz="2800" dirty="0"/>
              <a:t>Generic DWA model</a:t>
            </a:r>
            <a:endParaRPr lang="en-NL" sz="2800" dirty="0"/>
          </a:p>
        </p:txBody>
      </p:sp>
    </p:spTree>
    <p:extLst>
      <p:ext uri="{BB962C8B-B14F-4D97-AF65-F5344CB8AC3E}">
        <p14:creationId xmlns:p14="http://schemas.microsoft.com/office/powerpoint/2010/main" val="353887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B62E32-23D0-46CF-8B96-E9A824F7BDFB}"/>
              </a:ext>
            </a:extLst>
          </p:cNvPr>
          <p:cNvSpPr>
            <a:spLocks noGrp="1"/>
          </p:cNvSpPr>
          <p:nvPr>
            <p:ph type="title"/>
          </p:nvPr>
        </p:nvSpPr>
        <p:spPr>
          <a:xfrm>
            <a:off x="838200" y="18255"/>
            <a:ext cx="10515600" cy="1325563"/>
          </a:xfrm>
        </p:spPr>
        <p:txBody>
          <a:bodyPr/>
          <a:lstStyle/>
          <a:p>
            <a:pPr algn="ctr"/>
            <a:r>
              <a:rPr lang="en-US" b="1" dirty="0"/>
              <a:t>Why data warehouse automation ?</a:t>
            </a:r>
            <a:endParaRPr lang="en-NL" dirty="0"/>
          </a:p>
        </p:txBody>
      </p:sp>
      <p:sp>
        <p:nvSpPr>
          <p:cNvPr id="7" name="Content Placeholder 6">
            <a:extLst>
              <a:ext uri="{FF2B5EF4-FFF2-40B4-BE49-F238E27FC236}">
                <a16:creationId xmlns:a16="http://schemas.microsoft.com/office/drawing/2014/main" id="{37648003-93F0-426B-8C6F-C65B379B4A7D}"/>
              </a:ext>
            </a:extLst>
          </p:cNvPr>
          <p:cNvSpPr>
            <a:spLocks noGrp="1"/>
          </p:cNvSpPr>
          <p:nvPr>
            <p:ph idx="1"/>
          </p:nvPr>
        </p:nvSpPr>
        <p:spPr>
          <a:xfrm>
            <a:off x="335560" y="3188677"/>
            <a:ext cx="3415826" cy="2988286"/>
          </a:xfrm>
        </p:spPr>
        <p:txBody>
          <a:bodyPr>
            <a:normAutofit/>
          </a:bodyPr>
          <a:lstStyle/>
          <a:p>
            <a:pPr marL="0" indent="0">
              <a:buNone/>
            </a:pPr>
            <a:endParaRPr lang="en-US" dirty="0">
              <a:solidFill>
                <a:srgbClr val="3D46CC"/>
              </a:solidFill>
            </a:endParaRPr>
          </a:p>
          <a:p>
            <a:pPr marL="0" indent="0">
              <a:buNone/>
            </a:pPr>
            <a:r>
              <a:rPr lang="en-US" dirty="0">
                <a:solidFill>
                  <a:srgbClr val="3D46CC"/>
                </a:solidFill>
              </a:rPr>
              <a:t>- manual</a:t>
            </a:r>
          </a:p>
          <a:p>
            <a:pPr>
              <a:buFontTx/>
              <a:buChar char="-"/>
            </a:pPr>
            <a:r>
              <a:rPr lang="en-US" dirty="0" err="1">
                <a:solidFill>
                  <a:srgbClr val="D2F075"/>
                </a:solidFill>
              </a:rPr>
              <a:t>dwa</a:t>
            </a:r>
            <a:r>
              <a:rPr lang="en-US" dirty="0">
                <a:solidFill>
                  <a:srgbClr val="D2F075"/>
                </a:solidFill>
              </a:rPr>
              <a:t> method 1</a:t>
            </a:r>
          </a:p>
          <a:p>
            <a:pPr>
              <a:buFontTx/>
              <a:buChar char="-"/>
            </a:pPr>
            <a:r>
              <a:rPr lang="en-US" dirty="0" err="1">
                <a:solidFill>
                  <a:srgbClr val="21B14B"/>
                </a:solidFill>
              </a:rPr>
              <a:t>dwa</a:t>
            </a:r>
            <a:r>
              <a:rPr lang="en-US" dirty="0">
                <a:solidFill>
                  <a:srgbClr val="21B14B"/>
                </a:solidFill>
              </a:rPr>
              <a:t> method 2</a:t>
            </a:r>
          </a:p>
          <a:p>
            <a:pPr marL="0" indent="0">
              <a:buNone/>
            </a:pPr>
            <a:endParaRPr lang="en-NL" dirty="0">
              <a:solidFill>
                <a:srgbClr val="3D46CC"/>
              </a:solidFill>
            </a:endParaRPr>
          </a:p>
        </p:txBody>
      </p:sp>
      <p:pic>
        <p:nvPicPr>
          <p:cNvPr id="9" name="Picture 8">
            <a:extLst>
              <a:ext uri="{FF2B5EF4-FFF2-40B4-BE49-F238E27FC236}">
                <a16:creationId xmlns:a16="http://schemas.microsoft.com/office/drawing/2014/main" id="{DEA248BE-5CFB-4D3C-BDEB-D76C6E58B0A3}"/>
              </a:ext>
            </a:extLst>
          </p:cNvPr>
          <p:cNvPicPr>
            <a:picLocks noChangeAspect="1"/>
          </p:cNvPicPr>
          <p:nvPr/>
        </p:nvPicPr>
        <p:blipFill>
          <a:blip r:embed="rId3"/>
          <a:stretch>
            <a:fillRect/>
          </a:stretch>
        </p:blipFill>
        <p:spPr>
          <a:xfrm>
            <a:off x="3325749" y="1979072"/>
            <a:ext cx="8155553" cy="4044443"/>
          </a:xfrm>
          <a:prstGeom prst="rect">
            <a:avLst/>
          </a:prstGeom>
        </p:spPr>
      </p:pic>
      <p:sp>
        <p:nvSpPr>
          <p:cNvPr id="6" name="TextBox 5">
            <a:extLst>
              <a:ext uri="{FF2B5EF4-FFF2-40B4-BE49-F238E27FC236}">
                <a16:creationId xmlns:a16="http://schemas.microsoft.com/office/drawing/2014/main" id="{26F71746-AECE-4472-9F98-40BA373F1773}"/>
              </a:ext>
            </a:extLst>
          </p:cNvPr>
          <p:cNvSpPr txBox="1"/>
          <p:nvPr/>
        </p:nvSpPr>
        <p:spPr>
          <a:xfrm>
            <a:off x="4911969" y="6410814"/>
            <a:ext cx="7151077" cy="923330"/>
          </a:xfrm>
          <a:prstGeom prst="rect">
            <a:avLst/>
          </a:prstGeom>
          <a:noFill/>
        </p:spPr>
        <p:txBody>
          <a:bodyPr wrap="square">
            <a:spAutoFit/>
          </a:bodyPr>
          <a:lstStyle/>
          <a:p>
            <a:pPr algn="r"/>
            <a:r>
              <a:rPr lang="en-NL" dirty="0">
                <a:hlinkClick r:id="rId4"/>
              </a:rPr>
              <a:t>https://www.c2h.nl/</a:t>
            </a:r>
            <a:endParaRPr lang="en-US" dirty="0"/>
          </a:p>
          <a:p>
            <a:pPr algn="r"/>
            <a:endParaRPr lang="en-US" dirty="0"/>
          </a:p>
          <a:p>
            <a:pPr algn="r"/>
            <a:endParaRPr lang="en-NL" dirty="0"/>
          </a:p>
        </p:txBody>
      </p:sp>
      <p:sp>
        <p:nvSpPr>
          <p:cNvPr id="8" name="TextBox 7">
            <a:extLst>
              <a:ext uri="{FF2B5EF4-FFF2-40B4-BE49-F238E27FC236}">
                <a16:creationId xmlns:a16="http://schemas.microsoft.com/office/drawing/2014/main" id="{7474BD7D-9768-4A2F-9949-497CE9764C2B}"/>
              </a:ext>
            </a:extLst>
          </p:cNvPr>
          <p:cNvSpPr txBox="1"/>
          <p:nvPr/>
        </p:nvSpPr>
        <p:spPr>
          <a:xfrm>
            <a:off x="335560" y="1076095"/>
            <a:ext cx="6096000" cy="1477328"/>
          </a:xfrm>
          <a:prstGeom prst="rect">
            <a:avLst/>
          </a:prstGeom>
          <a:noFill/>
        </p:spPr>
        <p:txBody>
          <a:bodyPr wrap="square">
            <a:spAutoFit/>
          </a:bodyPr>
          <a:lstStyle/>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DWA helps to:</a:t>
            </a:r>
          </a:p>
          <a:p>
            <a:pPr marL="285750" indent="-285750">
              <a:buFontTx/>
              <a:buChar char="-"/>
            </a:pPr>
            <a:r>
              <a:rPr lang="en-US" b="0" i="0" dirty="0">
                <a:solidFill>
                  <a:srgbClr val="202122"/>
                </a:solidFill>
                <a:effectLst/>
                <a:latin typeface="Arial" panose="020B0604020202020204" pitchFamily="34" charset="0"/>
              </a:rPr>
              <a:t>improve productivity</a:t>
            </a:r>
          </a:p>
          <a:p>
            <a:pPr marL="285750" indent="-285750">
              <a:buFontTx/>
              <a:buChar char="-"/>
            </a:pPr>
            <a:r>
              <a:rPr lang="en-US" b="0" i="0" dirty="0">
                <a:solidFill>
                  <a:srgbClr val="202122"/>
                </a:solidFill>
                <a:effectLst/>
                <a:latin typeface="Arial" panose="020B0604020202020204" pitchFamily="34" charset="0"/>
              </a:rPr>
              <a:t>reduce cost</a:t>
            </a:r>
          </a:p>
          <a:p>
            <a:pPr marL="285750" indent="-285750">
              <a:buFontTx/>
              <a:buChar char="-"/>
            </a:pPr>
            <a:r>
              <a:rPr lang="en-US" b="0" i="0" dirty="0">
                <a:solidFill>
                  <a:srgbClr val="202122"/>
                </a:solidFill>
                <a:effectLst/>
                <a:latin typeface="Arial" panose="020B0604020202020204" pitchFamily="34" charset="0"/>
              </a:rPr>
              <a:t>improve overall quality </a:t>
            </a:r>
          </a:p>
        </p:txBody>
      </p:sp>
    </p:spTree>
    <p:extLst>
      <p:ext uri="{BB962C8B-B14F-4D97-AF65-F5344CB8AC3E}">
        <p14:creationId xmlns:p14="http://schemas.microsoft.com/office/powerpoint/2010/main" val="152051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torsport.com: Max Verstappen, Formule 1, MotoGP, MXGP, Le Mans, DTM en  meer">
            <a:extLst>
              <a:ext uri="{FF2B5EF4-FFF2-40B4-BE49-F238E27FC236}">
                <a16:creationId xmlns:a16="http://schemas.microsoft.com/office/drawing/2014/main" id="{EAE6C4C4-7A00-43DB-903A-0601E73CB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647" y="2554356"/>
            <a:ext cx="6096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4">
            <a:extLst>
              <a:ext uri="{FF2B5EF4-FFF2-40B4-BE49-F238E27FC236}">
                <a16:creationId xmlns:a16="http://schemas.microsoft.com/office/drawing/2014/main" id="{44F156DB-8A2E-476D-80D4-95AA1A163640}"/>
              </a:ext>
            </a:extLst>
          </p:cNvPr>
          <p:cNvSpPr>
            <a:spLocks noGrp="1"/>
          </p:cNvSpPr>
          <p:nvPr>
            <p:ph type="title"/>
          </p:nvPr>
        </p:nvSpPr>
        <p:spPr>
          <a:xfrm>
            <a:off x="838200" y="365125"/>
            <a:ext cx="10515600" cy="1325563"/>
          </a:xfrm>
        </p:spPr>
        <p:txBody>
          <a:bodyPr/>
          <a:lstStyle/>
          <a:p>
            <a:pPr algn="ctr"/>
            <a:r>
              <a:rPr lang="en-US" b="1" dirty="0"/>
              <a:t>Data warehouse automation </a:t>
            </a:r>
            <a:br>
              <a:rPr lang="en-US" b="1" dirty="0"/>
            </a:br>
            <a:r>
              <a:rPr lang="en-US" dirty="0"/>
              <a:t>Microsoft </a:t>
            </a:r>
            <a:r>
              <a:rPr lang="en-US" strike="sngStrike" dirty="0"/>
              <a:t>versus</a:t>
            </a:r>
            <a:r>
              <a:rPr lang="en-US" dirty="0"/>
              <a:t> SAS</a:t>
            </a:r>
            <a:endParaRPr lang="en-NL" dirty="0"/>
          </a:p>
        </p:txBody>
      </p:sp>
      <p:sp>
        <p:nvSpPr>
          <p:cNvPr id="4" name="TextBox 3">
            <a:extLst>
              <a:ext uri="{FF2B5EF4-FFF2-40B4-BE49-F238E27FC236}">
                <a16:creationId xmlns:a16="http://schemas.microsoft.com/office/drawing/2014/main" id="{F82B9CC9-5A56-4324-A110-E5E4B2F6A0AA}"/>
              </a:ext>
            </a:extLst>
          </p:cNvPr>
          <p:cNvSpPr txBox="1"/>
          <p:nvPr/>
        </p:nvSpPr>
        <p:spPr>
          <a:xfrm>
            <a:off x="729842" y="1937856"/>
            <a:ext cx="4454554" cy="369332"/>
          </a:xfrm>
          <a:prstGeom prst="rect">
            <a:avLst/>
          </a:prstGeom>
          <a:noFill/>
        </p:spPr>
        <p:txBody>
          <a:bodyPr wrap="square" rtlCol="0">
            <a:spAutoFit/>
          </a:bodyPr>
          <a:lstStyle/>
          <a:p>
            <a:r>
              <a:rPr lang="en-US" dirty="0"/>
              <a:t>Not the car, but the driver</a:t>
            </a:r>
            <a:endParaRPr lang="en-NL" dirty="0"/>
          </a:p>
        </p:txBody>
      </p:sp>
      <p:sp>
        <p:nvSpPr>
          <p:cNvPr id="5" name="TextBox 4">
            <a:extLst>
              <a:ext uri="{FF2B5EF4-FFF2-40B4-BE49-F238E27FC236}">
                <a16:creationId xmlns:a16="http://schemas.microsoft.com/office/drawing/2014/main" id="{053059D0-A1CC-4C38-A541-13530DA058C7}"/>
              </a:ext>
            </a:extLst>
          </p:cNvPr>
          <p:cNvSpPr txBox="1"/>
          <p:nvPr/>
        </p:nvSpPr>
        <p:spPr>
          <a:xfrm>
            <a:off x="175846" y="6116196"/>
            <a:ext cx="11558953" cy="646331"/>
          </a:xfrm>
          <a:prstGeom prst="rect">
            <a:avLst/>
          </a:prstGeom>
          <a:noFill/>
        </p:spPr>
        <p:txBody>
          <a:bodyPr wrap="square" rtlCol="0">
            <a:spAutoFit/>
          </a:bodyPr>
          <a:lstStyle/>
          <a:p>
            <a:r>
              <a:rPr lang="en-US" dirty="0"/>
              <a:t>DWA can be implemented in different ways using different tools. The efficiency of your DWA is mainly dependable on the DWA principles that you follow (the driver) and not the tool (the car). </a:t>
            </a:r>
            <a:endParaRPr lang="en-NL" dirty="0"/>
          </a:p>
        </p:txBody>
      </p:sp>
    </p:spTree>
    <p:extLst>
      <p:ext uri="{BB962C8B-B14F-4D97-AF65-F5344CB8AC3E}">
        <p14:creationId xmlns:p14="http://schemas.microsoft.com/office/powerpoint/2010/main" val="406191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63C2D6-5FA5-46F9-B208-BA6C2A9F658B}"/>
              </a:ext>
            </a:extLst>
          </p:cNvPr>
          <p:cNvSpPr/>
          <p:nvPr/>
        </p:nvSpPr>
        <p:spPr>
          <a:xfrm>
            <a:off x="1040236" y="4160079"/>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staging</a:t>
            </a:r>
            <a:endParaRPr lang="en-NL" dirty="0">
              <a:solidFill>
                <a:schemeClr val="tx1"/>
              </a:solidFill>
            </a:endParaRPr>
          </a:p>
        </p:txBody>
      </p:sp>
      <p:sp>
        <p:nvSpPr>
          <p:cNvPr id="5" name="Rectangle: Rounded Corners 4">
            <a:extLst>
              <a:ext uri="{FF2B5EF4-FFF2-40B4-BE49-F238E27FC236}">
                <a16:creationId xmlns:a16="http://schemas.microsoft.com/office/drawing/2014/main" id="{85468AFC-128E-40DC-8D27-D6A0E28F815D}"/>
              </a:ext>
            </a:extLst>
          </p:cNvPr>
          <p:cNvSpPr/>
          <p:nvPr/>
        </p:nvSpPr>
        <p:spPr>
          <a:xfrm>
            <a:off x="1052820" y="3557577"/>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 warehouse</a:t>
            </a:r>
            <a:endParaRPr lang="en-NL" dirty="0">
              <a:solidFill>
                <a:schemeClr val="tx1"/>
              </a:solidFill>
            </a:endParaRPr>
          </a:p>
        </p:txBody>
      </p:sp>
      <p:sp>
        <p:nvSpPr>
          <p:cNvPr id="6" name="Rectangle: Rounded Corners 5">
            <a:extLst>
              <a:ext uri="{FF2B5EF4-FFF2-40B4-BE49-F238E27FC236}">
                <a16:creationId xmlns:a16="http://schemas.microsoft.com/office/drawing/2014/main" id="{4DE10261-8098-4F10-B115-202C7EA0A264}"/>
              </a:ext>
            </a:extLst>
          </p:cNvPr>
          <p:cNvSpPr/>
          <p:nvPr/>
        </p:nvSpPr>
        <p:spPr>
          <a:xfrm>
            <a:off x="1052820" y="2955075"/>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Integrated data warehouse</a:t>
            </a:r>
            <a:endParaRPr lang="en-NL" dirty="0">
              <a:solidFill>
                <a:schemeClr val="tx1"/>
              </a:solidFill>
            </a:endParaRPr>
          </a:p>
        </p:txBody>
      </p:sp>
      <p:sp>
        <p:nvSpPr>
          <p:cNvPr id="7" name="Rectangle: Rounded Corners 6">
            <a:extLst>
              <a:ext uri="{FF2B5EF4-FFF2-40B4-BE49-F238E27FC236}">
                <a16:creationId xmlns:a16="http://schemas.microsoft.com/office/drawing/2014/main" id="{B9CD7096-A351-44D1-9400-40127F101B0C}"/>
              </a:ext>
            </a:extLst>
          </p:cNvPr>
          <p:cNvSpPr/>
          <p:nvPr/>
        </p:nvSpPr>
        <p:spPr>
          <a:xfrm>
            <a:off x="1052820" y="2376934"/>
            <a:ext cx="3816990" cy="51242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datamarts</a:t>
            </a:r>
            <a:endParaRPr lang="en-NL" dirty="0">
              <a:solidFill>
                <a:schemeClr val="tx1"/>
              </a:solidFill>
            </a:endParaRPr>
          </a:p>
        </p:txBody>
      </p:sp>
      <p:sp>
        <p:nvSpPr>
          <p:cNvPr id="8" name="TextBox 7">
            <a:extLst>
              <a:ext uri="{FF2B5EF4-FFF2-40B4-BE49-F238E27FC236}">
                <a16:creationId xmlns:a16="http://schemas.microsoft.com/office/drawing/2014/main" id="{DBFAF147-827D-4ED9-8D7E-47CCD9ADE641}"/>
              </a:ext>
            </a:extLst>
          </p:cNvPr>
          <p:cNvSpPr txBox="1"/>
          <p:nvPr/>
        </p:nvSpPr>
        <p:spPr>
          <a:xfrm>
            <a:off x="773295" y="774583"/>
            <a:ext cx="7053044" cy="369332"/>
          </a:xfrm>
          <a:prstGeom prst="rect">
            <a:avLst/>
          </a:prstGeom>
          <a:noFill/>
        </p:spPr>
        <p:txBody>
          <a:bodyPr wrap="square">
            <a:spAutoFit/>
          </a:bodyPr>
          <a:lstStyle/>
          <a:p>
            <a:r>
              <a:rPr lang="en-US" b="1" dirty="0"/>
              <a:t>Example data warehouse architecture</a:t>
            </a:r>
          </a:p>
        </p:txBody>
      </p:sp>
      <p:sp>
        <p:nvSpPr>
          <p:cNvPr id="9" name="Rectangle: Rounded Corners 8">
            <a:extLst>
              <a:ext uri="{FF2B5EF4-FFF2-40B4-BE49-F238E27FC236}">
                <a16:creationId xmlns:a16="http://schemas.microsoft.com/office/drawing/2014/main" id="{7DFCB9D3-226F-44FF-AA2B-D9E6B3D6F8B1}"/>
              </a:ext>
            </a:extLst>
          </p:cNvPr>
          <p:cNvSpPr/>
          <p:nvPr/>
        </p:nvSpPr>
        <p:spPr>
          <a:xfrm>
            <a:off x="1052820" y="1222829"/>
            <a:ext cx="1575733" cy="51242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a:t>
            </a:r>
            <a:endParaRPr lang="en-NL" dirty="0">
              <a:solidFill>
                <a:schemeClr val="tx1"/>
              </a:solidFill>
            </a:endParaRPr>
          </a:p>
        </p:txBody>
      </p:sp>
      <p:sp>
        <p:nvSpPr>
          <p:cNvPr id="11" name="Rectangle: Rounded Corners 10">
            <a:extLst>
              <a:ext uri="{FF2B5EF4-FFF2-40B4-BE49-F238E27FC236}">
                <a16:creationId xmlns:a16="http://schemas.microsoft.com/office/drawing/2014/main" id="{F855ECCE-FCF2-40DC-B416-32CE94BDDBF9}"/>
              </a:ext>
            </a:extLst>
          </p:cNvPr>
          <p:cNvSpPr/>
          <p:nvPr/>
        </p:nvSpPr>
        <p:spPr>
          <a:xfrm>
            <a:off x="2741803" y="1229148"/>
            <a:ext cx="2115423" cy="51242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 data science</a:t>
            </a:r>
            <a:endParaRPr lang="en-NL" dirty="0">
              <a:solidFill>
                <a:schemeClr val="tx1"/>
              </a:solidFill>
            </a:endParaRPr>
          </a:p>
        </p:txBody>
      </p:sp>
      <p:sp>
        <p:nvSpPr>
          <p:cNvPr id="3" name="Cube 2">
            <a:extLst>
              <a:ext uri="{FF2B5EF4-FFF2-40B4-BE49-F238E27FC236}">
                <a16:creationId xmlns:a16="http://schemas.microsoft.com/office/drawing/2014/main" id="{3D7BDDD0-22A5-4FA2-A2F3-7BB37FB27547}"/>
              </a:ext>
            </a:extLst>
          </p:cNvPr>
          <p:cNvSpPr/>
          <p:nvPr/>
        </p:nvSpPr>
        <p:spPr>
          <a:xfrm>
            <a:off x="1526796" y="1862356"/>
            <a:ext cx="335560" cy="3775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Cube 11">
            <a:extLst>
              <a:ext uri="{FF2B5EF4-FFF2-40B4-BE49-F238E27FC236}">
                <a16:creationId xmlns:a16="http://schemas.microsoft.com/office/drawing/2014/main" id="{E62051DC-12FD-439D-8F59-88891BA023F6}"/>
              </a:ext>
            </a:extLst>
          </p:cNvPr>
          <p:cNvSpPr/>
          <p:nvPr/>
        </p:nvSpPr>
        <p:spPr>
          <a:xfrm>
            <a:off x="2014756" y="1870502"/>
            <a:ext cx="335560" cy="3775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Cube 12">
            <a:extLst>
              <a:ext uri="{FF2B5EF4-FFF2-40B4-BE49-F238E27FC236}">
                <a16:creationId xmlns:a16="http://schemas.microsoft.com/office/drawing/2014/main" id="{397F9162-22FD-42A3-9BED-F80331B8108C}"/>
              </a:ext>
            </a:extLst>
          </p:cNvPr>
          <p:cNvSpPr/>
          <p:nvPr/>
        </p:nvSpPr>
        <p:spPr>
          <a:xfrm>
            <a:off x="2574023" y="1864130"/>
            <a:ext cx="335560" cy="3775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Rectangle 13">
            <a:extLst>
              <a:ext uri="{FF2B5EF4-FFF2-40B4-BE49-F238E27FC236}">
                <a16:creationId xmlns:a16="http://schemas.microsoft.com/office/drawing/2014/main" id="{74404900-BFDA-41C0-A38D-37C54D3C7870}"/>
              </a:ext>
            </a:extLst>
          </p:cNvPr>
          <p:cNvSpPr/>
          <p:nvPr/>
        </p:nvSpPr>
        <p:spPr>
          <a:xfrm>
            <a:off x="5656976" y="1168274"/>
            <a:ext cx="1013669" cy="1170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frontend</a:t>
            </a:r>
            <a:endParaRPr lang="en-NL" dirty="0">
              <a:solidFill>
                <a:schemeClr val="tx1"/>
              </a:solidFill>
            </a:endParaRPr>
          </a:p>
        </p:txBody>
      </p:sp>
      <p:sp>
        <p:nvSpPr>
          <p:cNvPr id="15" name="Rectangle 14">
            <a:extLst>
              <a:ext uri="{FF2B5EF4-FFF2-40B4-BE49-F238E27FC236}">
                <a16:creationId xmlns:a16="http://schemas.microsoft.com/office/drawing/2014/main" id="{51E8AEB2-040E-4599-B195-690D50482C21}"/>
              </a:ext>
            </a:extLst>
          </p:cNvPr>
          <p:cNvSpPr/>
          <p:nvPr/>
        </p:nvSpPr>
        <p:spPr>
          <a:xfrm>
            <a:off x="5656975" y="2376933"/>
            <a:ext cx="1013669" cy="2319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backend</a:t>
            </a:r>
            <a:endParaRPr lang="en-NL" dirty="0">
              <a:solidFill>
                <a:schemeClr val="tx1"/>
              </a:solidFill>
            </a:endParaRPr>
          </a:p>
        </p:txBody>
      </p:sp>
      <p:sp>
        <p:nvSpPr>
          <p:cNvPr id="16" name="Flowchart: Magnetic Disk 15">
            <a:extLst>
              <a:ext uri="{FF2B5EF4-FFF2-40B4-BE49-F238E27FC236}">
                <a16:creationId xmlns:a16="http://schemas.microsoft.com/office/drawing/2014/main" id="{B724DA0B-E7C7-4DA4-9005-ED6B81144AD4}"/>
              </a:ext>
            </a:extLst>
          </p:cNvPr>
          <p:cNvSpPr/>
          <p:nvPr/>
        </p:nvSpPr>
        <p:spPr>
          <a:xfrm>
            <a:off x="1350630" y="49673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lowchart: Magnetic Disk 16">
            <a:extLst>
              <a:ext uri="{FF2B5EF4-FFF2-40B4-BE49-F238E27FC236}">
                <a16:creationId xmlns:a16="http://schemas.microsoft.com/office/drawing/2014/main" id="{9CB385C9-583F-4882-B4EB-F8D2000A7D2C}"/>
              </a:ext>
            </a:extLst>
          </p:cNvPr>
          <p:cNvSpPr/>
          <p:nvPr/>
        </p:nvSpPr>
        <p:spPr>
          <a:xfrm>
            <a:off x="1503030" y="51197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Flowchart: Magnetic Disk 17">
            <a:extLst>
              <a:ext uri="{FF2B5EF4-FFF2-40B4-BE49-F238E27FC236}">
                <a16:creationId xmlns:a16="http://schemas.microsoft.com/office/drawing/2014/main" id="{18B879F8-33B5-464C-B47E-ABCB9D1A4C7B}"/>
              </a:ext>
            </a:extLst>
          </p:cNvPr>
          <p:cNvSpPr/>
          <p:nvPr/>
        </p:nvSpPr>
        <p:spPr>
          <a:xfrm>
            <a:off x="1655430" y="52721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ectangle 18">
            <a:extLst>
              <a:ext uri="{FF2B5EF4-FFF2-40B4-BE49-F238E27FC236}">
                <a16:creationId xmlns:a16="http://schemas.microsoft.com/office/drawing/2014/main" id="{0CC7B1E3-DEA1-4B14-96A3-1CFFF1BDEFE5}"/>
              </a:ext>
            </a:extLst>
          </p:cNvPr>
          <p:cNvSpPr/>
          <p:nvPr/>
        </p:nvSpPr>
        <p:spPr>
          <a:xfrm>
            <a:off x="5656975" y="4734723"/>
            <a:ext cx="1013669" cy="11114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source</a:t>
            </a:r>
            <a:endParaRPr lang="en-NL" dirty="0">
              <a:solidFill>
                <a:schemeClr val="tx1"/>
              </a:solidFill>
            </a:endParaRPr>
          </a:p>
        </p:txBody>
      </p:sp>
      <p:sp>
        <p:nvSpPr>
          <p:cNvPr id="20" name="Rectangle 19">
            <a:extLst>
              <a:ext uri="{FF2B5EF4-FFF2-40B4-BE49-F238E27FC236}">
                <a16:creationId xmlns:a16="http://schemas.microsoft.com/office/drawing/2014/main" id="{FC9EFA29-6464-4620-AD4B-0980E2509FA3}"/>
              </a:ext>
            </a:extLst>
          </p:cNvPr>
          <p:cNvSpPr/>
          <p:nvPr/>
        </p:nvSpPr>
        <p:spPr>
          <a:xfrm>
            <a:off x="6920914" y="3557577"/>
            <a:ext cx="2617366" cy="22885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a:t>
            </a:r>
            <a:endParaRPr lang="en-NL" dirty="0">
              <a:solidFill>
                <a:schemeClr val="tx1"/>
              </a:solidFill>
            </a:endParaRPr>
          </a:p>
        </p:txBody>
      </p:sp>
      <p:sp>
        <p:nvSpPr>
          <p:cNvPr id="21" name="Flowchart: Multidocument 20">
            <a:extLst>
              <a:ext uri="{FF2B5EF4-FFF2-40B4-BE49-F238E27FC236}">
                <a16:creationId xmlns:a16="http://schemas.microsoft.com/office/drawing/2014/main" id="{126B17B6-F098-491F-9CBD-474129F971A0}"/>
              </a:ext>
            </a:extLst>
          </p:cNvPr>
          <p:cNvSpPr/>
          <p:nvPr/>
        </p:nvSpPr>
        <p:spPr>
          <a:xfrm>
            <a:off x="3129094" y="5028877"/>
            <a:ext cx="1013670" cy="878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ectangle 21">
            <a:extLst>
              <a:ext uri="{FF2B5EF4-FFF2-40B4-BE49-F238E27FC236}">
                <a16:creationId xmlns:a16="http://schemas.microsoft.com/office/drawing/2014/main" id="{BC2D444F-4984-4CE2-979F-E43339210E1E}"/>
              </a:ext>
            </a:extLst>
          </p:cNvPr>
          <p:cNvSpPr/>
          <p:nvPr/>
        </p:nvSpPr>
        <p:spPr>
          <a:xfrm>
            <a:off x="833307" y="6027812"/>
            <a:ext cx="1795246" cy="416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adventureWorks</a:t>
            </a:r>
            <a:endParaRPr lang="en-NL" dirty="0">
              <a:solidFill>
                <a:schemeClr val="tx1"/>
              </a:solidFill>
            </a:endParaRPr>
          </a:p>
        </p:txBody>
      </p:sp>
      <p:sp>
        <p:nvSpPr>
          <p:cNvPr id="23" name="TextBox 22">
            <a:extLst>
              <a:ext uri="{FF2B5EF4-FFF2-40B4-BE49-F238E27FC236}">
                <a16:creationId xmlns:a16="http://schemas.microsoft.com/office/drawing/2014/main" id="{E362940C-B7A1-4C3F-BD9A-2807FD0B1ECE}"/>
              </a:ext>
            </a:extLst>
          </p:cNvPr>
          <p:cNvSpPr txBox="1"/>
          <p:nvPr/>
        </p:nvSpPr>
        <p:spPr>
          <a:xfrm>
            <a:off x="773295" y="139549"/>
            <a:ext cx="10104055" cy="707886"/>
          </a:xfrm>
          <a:prstGeom prst="rect">
            <a:avLst/>
          </a:prstGeom>
          <a:noFill/>
        </p:spPr>
        <p:txBody>
          <a:bodyPr wrap="square">
            <a:spAutoFit/>
          </a:bodyPr>
          <a:lstStyle/>
          <a:p>
            <a:r>
              <a:rPr lang="en-US" sz="4000" dirty="0"/>
              <a:t>Learn about DWA using Microsoft Azure</a:t>
            </a:r>
          </a:p>
        </p:txBody>
      </p:sp>
    </p:spTree>
    <p:extLst>
      <p:ext uri="{BB962C8B-B14F-4D97-AF65-F5344CB8AC3E}">
        <p14:creationId xmlns:p14="http://schemas.microsoft.com/office/powerpoint/2010/main" val="73724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63C2D6-5FA5-46F9-B208-BA6C2A9F658B}"/>
              </a:ext>
            </a:extLst>
          </p:cNvPr>
          <p:cNvSpPr/>
          <p:nvPr/>
        </p:nvSpPr>
        <p:spPr>
          <a:xfrm>
            <a:off x="1040236" y="4160079"/>
            <a:ext cx="3816990" cy="5367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staging</a:t>
            </a:r>
            <a:endParaRPr lang="en-NL" dirty="0">
              <a:solidFill>
                <a:schemeClr val="tx1"/>
              </a:solidFill>
            </a:endParaRPr>
          </a:p>
        </p:txBody>
      </p:sp>
      <p:sp>
        <p:nvSpPr>
          <p:cNvPr id="16" name="Flowchart: Magnetic Disk 15">
            <a:extLst>
              <a:ext uri="{FF2B5EF4-FFF2-40B4-BE49-F238E27FC236}">
                <a16:creationId xmlns:a16="http://schemas.microsoft.com/office/drawing/2014/main" id="{B724DA0B-E7C7-4DA4-9005-ED6B81144AD4}"/>
              </a:ext>
            </a:extLst>
          </p:cNvPr>
          <p:cNvSpPr/>
          <p:nvPr/>
        </p:nvSpPr>
        <p:spPr>
          <a:xfrm>
            <a:off x="1350630" y="49673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lowchart: Magnetic Disk 16">
            <a:extLst>
              <a:ext uri="{FF2B5EF4-FFF2-40B4-BE49-F238E27FC236}">
                <a16:creationId xmlns:a16="http://schemas.microsoft.com/office/drawing/2014/main" id="{9CB385C9-583F-4882-B4EB-F8D2000A7D2C}"/>
              </a:ext>
            </a:extLst>
          </p:cNvPr>
          <p:cNvSpPr/>
          <p:nvPr/>
        </p:nvSpPr>
        <p:spPr>
          <a:xfrm>
            <a:off x="1503030" y="51197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Flowchart: Magnetic Disk 17">
            <a:extLst>
              <a:ext uri="{FF2B5EF4-FFF2-40B4-BE49-F238E27FC236}">
                <a16:creationId xmlns:a16="http://schemas.microsoft.com/office/drawing/2014/main" id="{18B879F8-33B5-464C-B47E-ABCB9D1A4C7B}"/>
              </a:ext>
            </a:extLst>
          </p:cNvPr>
          <p:cNvSpPr/>
          <p:nvPr/>
        </p:nvSpPr>
        <p:spPr>
          <a:xfrm>
            <a:off x="1655430" y="5272158"/>
            <a:ext cx="973123" cy="637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Flowchart: Multidocument 20">
            <a:extLst>
              <a:ext uri="{FF2B5EF4-FFF2-40B4-BE49-F238E27FC236}">
                <a16:creationId xmlns:a16="http://schemas.microsoft.com/office/drawing/2014/main" id="{126B17B6-F098-491F-9CBD-474129F971A0}"/>
              </a:ext>
            </a:extLst>
          </p:cNvPr>
          <p:cNvSpPr/>
          <p:nvPr/>
        </p:nvSpPr>
        <p:spPr>
          <a:xfrm>
            <a:off x="3129094" y="5028877"/>
            <a:ext cx="1013670" cy="878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extBox 1">
            <a:extLst>
              <a:ext uri="{FF2B5EF4-FFF2-40B4-BE49-F238E27FC236}">
                <a16:creationId xmlns:a16="http://schemas.microsoft.com/office/drawing/2014/main" id="{0C622AB8-8558-4E2C-8EF7-EB194CCE0851}"/>
              </a:ext>
            </a:extLst>
          </p:cNvPr>
          <p:cNvSpPr txBox="1"/>
          <p:nvPr/>
        </p:nvSpPr>
        <p:spPr>
          <a:xfrm>
            <a:off x="822120" y="645952"/>
            <a:ext cx="5410900" cy="1754326"/>
          </a:xfrm>
          <a:prstGeom prst="rect">
            <a:avLst/>
          </a:prstGeom>
          <a:noFill/>
        </p:spPr>
        <p:txBody>
          <a:bodyPr wrap="square" rtlCol="0">
            <a:spAutoFit/>
          </a:bodyPr>
          <a:lstStyle/>
          <a:p>
            <a:r>
              <a:rPr lang="en-US" b="1" dirty="0"/>
              <a:t>Steps</a:t>
            </a:r>
          </a:p>
          <a:p>
            <a:pPr marL="342900" indent="-342900">
              <a:buAutoNum type="arabicPeriod"/>
            </a:pPr>
            <a:r>
              <a:rPr lang="en-US" dirty="0"/>
              <a:t>Ingest source object tree ( meta data)</a:t>
            </a:r>
          </a:p>
          <a:p>
            <a:pPr marL="342900" indent="-342900">
              <a:buAutoNum type="arabicPeriod"/>
            </a:pPr>
            <a:r>
              <a:rPr lang="en-US" dirty="0"/>
              <a:t>Define objects to be transferred (selection)</a:t>
            </a:r>
          </a:p>
          <a:p>
            <a:pPr marL="342900" indent="-342900">
              <a:buAutoNum type="arabicPeriod"/>
            </a:pPr>
            <a:r>
              <a:rPr lang="en-US" dirty="0"/>
              <a:t>Drop and create staging tables (</a:t>
            </a:r>
            <a:r>
              <a:rPr lang="en-US" dirty="0" err="1"/>
              <a:t>ddl</a:t>
            </a:r>
            <a:r>
              <a:rPr lang="en-US" dirty="0"/>
              <a:t>)</a:t>
            </a:r>
          </a:p>
          <a:p>
            <a:pPr marL="342900" indent="-342900">
              <a:buAutoNum type="arabicPeriod"/>
            </a:pPr>
            <a:r>
              <a:rPr lang="en-US" dirty="0"/>
              <a:t>Copy staging object from source to staging (</a:t>
            </a:r>
            <a:r>
              <a:rPr lang="en-US" dirty="0" err="1"/>
              <a:t>etl</a:t>
            </a:r>
            <a:r>
              <a:rPr lang="en-US" dirty="0"/>
              <a:t>)</a:t>
            </a:r>
          </a:p>
          <a:p>
            <a:pPr marL="342900" indent="-342900">
              <a:buAutoNum type="arabicPeriod"/>
            </a:pPr>
            <a:endParaRPr lang="en-NL" dirty="0"/>
          </a:p>
        </p:txBody>
      </p:sp>
      <p:pic>
        <p:nvPicPr>
          <p:cNvPr id="22" name="Picture 2" descr="Microsoft Azure storing? Actuele storingen en problemen | Allestoringen">
            <a:extLst>
              <a:ext uri="{FF2B5EF4-FFF2-40B4-BE49-F238E27FC236}">
                <a16:creationId xmlns:a16="http://schemas.microsoft.com/office/drawing/2014/main" id="{854EE516-1E35-4DCB-9A9A-F423D6A66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6071" y="156245"/>
            <a:ext cx="2027251" cy="58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04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Words>
  <Application>Microsoft Office PowerPoint</Application>
  <PresentationFormat>Widescreen</PresentationFormat>
  <Paragraphs>222</Paragraphs>
  <Slides>24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Data warehouse automation  Microsoft versus SAS</vt:lpstr>
      <vt:lpstr>Data warehouse automation  Microsoft versus SAS</vt:lpstr>
      <vt:lpstr>Out of scope related subjects</vt:lpstr>
      <vt:lpstr>Contents</vt:lpstr>
      <vt:lpstr>PowerPoint Presentation</vt:lpstr>
      <vt:lpstr>Why data warehouse automation ?</vt:lpstr>
      <vt:lpstr>Data warehouse automation  Microsoft versus SAS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 vd Berg</dc:creator>
  <cp:lastModifiedBy>Bas vd Berg</cp:lastModifiedBy>
  <cp:revision>54</cp:revision>
  <dcterms:created xsi:type="dcterms:W3CDTF">2021-03-18T09:37:50Z</dcterms:created>
  <dcterms:modified xsi:type="dcterms:W3CDTF">2021-11-09T14:57:27Z</dcterms:modified>
</cp:coreProperties>
</file>