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62" r:id="rId3"/>
    <p:sldId id="283" r:id="rId4"/>
    <p:sldId id="266" r:id="rId5"/>
    <p:sldId id="301" r:id="rId6"/>
    <p:sldId id="300" r:id="rId7"/>
    <p:sldId id="302" r:id="rId8"/>
    <p:sldId id="275" r:id="rId9"/>
    <p:sldId id="276" r:id="rId10"/>
    <p:sldId id="277" r:id="rId11"/>
    <p:sldId id="303" r:id="rId12"/>
    <p:sldId id="278" r:id="rId13"/>
    <p:sldId id="280" r:id="rId14"/>
    <p:sldId id="281" r:id="rId15"/>
    <p:sldId id="289" r:id="rId16"/>
    <p:sldId id="288" r:id="rId17"/>
    <p:sldId id="292" r:id="rId18"/>
    <p:sldId id="304" r:id="rId19"/>
    <p:sldId id="305" r:id="rId20"/>
    <p:sldId id="293" r:id="rId21"/>
    <p:sldId id="295" r:id="rId22"/>
    <p:sldId id="296" r:id="rId23"/>
    <p:sldId id="297" r:id="rId24"/>
    <p:sldId id="299" r:id="rId25"/>
    <p:sldId id="271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75D7AE-82C8-4969-82D5-BDED5AAF67DA}">
          <p14:sldIdLst>
            <p14:sldId id="270"/>
            <p14:sldId id="262"/>
            <p14:sldId id="283"/>
            <p14:sldId id="266"/>
            <p14:sldId id="301"/>
            <p14:sldId id="300"/>
            <p14:sldId id="302"/>
            <p14:sldId id="275"/>
            <p14:sldId id="276"/>
            <p14:sldId id="277"/>
            <p14:sldId id="303"/>
            <p14:sldId id="278"/>
            <p14:sldId id="280"/>
            <p14:sldId id="281"/>
            <p14:sldId id="289"/>
            <p14:sldId id="288"/>
            <p14:sldId id="292"/>
            <p14:sldId id="304"/>
            <p14:sldId id="305"/>
            <p14:sldId id="293"/>
            <p14:sldId id="295"/>
            <p14:sldId id="296"/>
            <p14:sldId id="297"/>
            <p14:sldId id="299"/>
            <p14:sldId id="271"/>
          </p14:sldIdLst>
        </p14:section>
        <p14:section name="Untitled Section" id="{E6F2A0CB-65AF-4A49-B768-3D6A001BE3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14B"/>
    <a:srgbClr val="D2F075"/>
    <a:srgbClr val="3D46CC"/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74737" autoAdjust="0"/>
  </p:normalViewPr>
  <p:slideViewPr>
    <p:cSldViewPr snapToGrid="0">
      <p:cViewPr varScale="1">
        <p:scale>
          <a:sx n="122" d="100"/>
          <a:sy n="122" d="100"/>
        </p:scale>
        <p:origin x="3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4AE64-8761-4E76-ACAE-E219690D52A9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CA4D8-576D-4160-9DFB-6C69A260F7F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398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Introductie</a:t>
            </a:r>
            <a:r>
              <a:rPr lang="en-US" dirty="0"/>
              <a:t> Bas </a:t>
            </a:r>
            <a:endParaRPr lang="en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Wat is DWA. (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DWH </a:t>
            </a:r>
            <a:r>
              <a:rPr lang="en-US" dirty="0" err="1"/>
              <a:t>nieuwbouwprojecten</a:t>
            </a:r>
            <a:r>
              <a:rPr lang="en-US" dirty="0"/>
              <a:t>. Met SSIS. </a:t>
            </a:r>
            <a:r>
              <a:rPr lang="en-US" dirty="0" err="1"/>
              <a:t>Begonnen</a:t>
            </a:r>
            <a:r>
              <a:rPr lang="en-US" dirty="0"/>
              <a:t> met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bouwen</a:t>
            </a:r>
            <a:r>
              <a:rPr lang="en-US" dirty="0"/>
              <a:t> van DWH </a:t>
            </a:r>
            <a:r>
              <a:rPr lang="en-US" dirty="0" err="1"/>
              <a:t>en</a:t>
            </a:r>
            <a:r>
              <a:rPr lang="en-US" dirty="0"/>
              <a:t> steeds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automatiseren</a:t>
            </a:r>
            <a:r>
              <a:rPr lang="en-US" dirty="0"/>
              <a:t> op basis van meta data). </a:t>
            </a:r>
            <a:r>
              <a:rPr lang="en-US" dirty="0" err="1"/>
              <a:t>Uiteindelijk</a:t>
            </a:r>
            <a:r>
              <a:rPr lang="en-US" dirty="0"/>
              <a:t> eigen open source tool </a:t>
            </a:r>
            <a:r>
              <a:rPr lang="en-US" dirty="0" err="1"/>
              <a:t>gebouwd</a:t>
            </a:r>
            <a:r>
              <a:rPr lang="en-US" dirty="0"/>
              <a:t> ter </a:t>
            </a:r>
            <a:r>
              <a:rPr lang="en-US" dirty="0" err="1"/>
              <a:t>ondersteuning</a:t>
            </a:r>
            <a:r>
              <a:rPr lang="en-US" dirty="0"/>
              <a:t> van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werkzaamheden</a:t>
            </a:r>
            <a:r>
              <a:rPr lang="en-US" dirty="0"/>
              <a:t>., </a:t>
            </a:r>
            <a:r>
              <a:rPr lang="en-US" dirty="0" err="1"/>
              <a:t>Momenteel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met Azure </a:t>
            </a:r>
            <a:r>
              <a:rPr lang="en-US" dirty="0" err="1"/>
              <a:t>bezig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241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Bas. </a:t>
            </a:r>
            <a:r>
              <a:rPr lang="en-US" dirty="0" err="1"/>
              <a:t>Vroeger</a:t>
            </a:r>
            <a:r>
              <a:rPr lang="en-US" dirty="0"/>
              <a:t> was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. Nu </a:t>
            </a:r>
            <a:r>
              <a:rPr lang="en-US" dirty="0" err="1"/>
              <a:t>groen</a:t>
            </a:r>
            <a:r>
              <a:rPr lang="en-US" dirty="0"/>
              <a:t>. </a:t>
            </a:r>
          </a:p>
          <a:p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dwh</a:t>
            </a:r>
            <a:r>
              <a:rPr lang="en-US" dirty="0"/>
              <a:t> </a:t>
            </a:r>
            <a:r>
              <a:rPr lang="en-US" dirty="0" err="1"/>
              <a:t>projecten</a:t>
            </a:r>
            <a:r>
              <a:rPr lang="en-US" dirty="0"/>
              <a:t>. De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waarop</a:t>
            </a:r>
            <a:r>
              <a:rPr lang="en-US" dirty="0"/>
              <a:t> je DWA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nogal </a:t>
            </a:r>
            <a:r>
              <a:rPr lang="en-US" dirty="0" err="1"/>
              <a:t>uit</a:t>
            </a:r>
            <a:r>
              <a:rPr lang="en-US" dirty="0"/>
              <a:t>. ( </a:t>
            </a: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met BIML </a:t>
            </a:r>
            <a:r>
              <a:rPr lang="en-US" dirty="0" err="1"/>
              <a:t>bijv</a:t>
            </a:r>
            <a:r>
              <a:rPr lang="en-US" dirty="0"/>
              <a:t>. ). </a:t>
            </a:r>
          </a:p>
          <a:p>
            <a:r>
              <a:rPr lang="en-US" dirty="0" err="1"/>
              <a:t>Anekdote</a:t>
            </a:r>
            <a:r>
              <a:rPr lang="en-US" dirty="0"/>
              <a:t> over </a:t>
            </a:r>
            <a:r>
              <a:rPr lang="en-US" dirty="0" err="1"/>
              <a:t>klant</a:t>
            </a:r>
            <a:r>
              <a:rPr lang="en-US" dirty="0"/>
              <a:t> die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wilde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fabriek</a:t>
            </a:r>
            <a:r>
              <a:rPr lang="en-US" dirty="0"/>
              <a:t> </a:t>
            </a:r>
            <a:r>
              <a:rPr lang="en-US" dirty="0" err="1"/>
              <a:t>ging</a:t>
            </a:r>
            <a:r>
              <a:rPr lang="en-US" dirty="0"/>
              <a:t> </a:t>
            </a:r>
            <a:r>
              <a:rPr lang="en-US" dirty="0" err="1"/>
              <a:t>neerzetten</a:t>
            </a:r>
            <a:r>
              <a:rPr lang="en-US" dirty="0"/>
              <a:t> maar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business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opleveren</a:t>
            </a:r>
            <a:r>
              <a:rPr lang="en-US" dirty="0"/>
              <a:t>. </a:t>
            </a:r>
          </a:p>
          <a:p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efficientie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Uitbreidbaarheid</a:t>
            </a:r>
            <a:r>
              <a:rPr lang="en-US" dirty="0"/>
              <a:t> ( </a:t>
            </a:r>
            <a:r>
              <a:rPr lang="en-US" dirty="0" err="1"/>
              <a:t>zie</a:t>
            </a:r>
            <a:r>
              <a:rPr lang="en-US" dirty="0"/>
              <a:t> max complexity </a:t>
            </a:r>
            <a:r>
              <a:rPr lang="en-US" dirty="0" err="1"/>
              <a:t>verticale</a:t>
            </a:r>
            <a:r>
              <a:rPr lang="en-US" dirty="0"/>
              <a:t> as)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Kwaliteit</a:t>
            </a:r>
            <a:r>
              <a:rPr lang="en-US" dirty="0"/>
              <a:t> ( minder (</a:t>
            </a:r>
            <a:r>
              <a:rPr lang="en-US" dirty="0" err="1"/>
              <a:t>menselijke</a:t>
            </a:r>
            <a:r>
              <a:rPr lang="en-US" dirty="0"/>
              <a:t>) </a:t>
            </a:r>
            <a:r>
              <a:rPr lang="en-US" dirty="0" err="1"/>
              <a:t>fouten</a:t>
            </a:r>
            <a:r>
              <a:rPr lang="en-US" dirty="0"/>
              <a:t>, </a:t>
            </a:r>
            <a:r>
              <a:rPr lang="en-US" dirty="0" err="1"/>
              <a:t>generieker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modulair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).  </a:t>
            </a:r>
            <a:r>
              <a:rPr lang="en-US" dirty="0" err="1"/>
              <a:t>Voorbeeld</a:t>
            </a:r>
            <a:r>
              <a:rPr lang="en-US" dirty="0"/>
              <a:t> met </a:t>
            </a:r>
            <a:r>
              <a:rPr lang="en-US" dirty="0" err="1"/>
              <a:t>synoniemen</a:t>
            </a:r>
            <a:r>
              <a:rPr lang="en-US" dirty="0"/>
              <a:t> </a:t>
            </a:r>
            <a:r>
              <a:rPr lang="en-US" dirty="0" err="1"/>
              <a:t>afhandeling</a:t>
            </a:r>
            <a:r>
              <a:rPr lang="en-US" dirty="0"/>
              <a:t>. Of performance </a:t>
            </a:r>
            <a:r>
              <a:rPr lang="en-US" dirty="0" err="1"/>
              <a:t>cdc</a:t>
            </a:r>
            <a:r>
              <a:rPr lang="en-US" dirty="0"/>
              <a:t>, of logging.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674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55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26/01/2022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warehou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2h.n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basvdberg/BET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62E32-23D0-46CF-8B96-E9A824F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warehouse automation </a:t>
            </a:r>
            <a:endParaRPr lang="en-NL" dirty="0"/>
          </a:p>
        </p:txBody>
      </p:sp>
      <p:pic>
        <p:nvPicPr>
          <p:cNvPr id="1026" name="Picture 2" descr="Popular Trends across the IT Robotic Automation Market - TechBullion">
            <a:extLst>
              <a:ext uri="{FF2B5EF4-FFF2-40B4-BE49-F238E27FC236}">
                <a16:creationId xmlns:a16="http://schemas.microsoft.com/office/drawing/2014/main" id="{3E6D62DD-ACE6-4160-8DD7-47781357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92" y="1819642"/>
            <a:ext cx="7705970" cy="43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3B69B-BE86-4D13-8292-B5C0D887DA0A}"/>
              </a:ext>
            </a:extLst>
          </p:cNvPr>
          <p:cNvSpPr txBox="1"/>
          <p:nvPr/>
        </p:nvSpPr>
        <p:spPr>
          <a:xfrm>
            <a:off x="226646" y="2227384"/>
            <a:ext cx="881575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this is an object id outside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betl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 this object.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sqls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betl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-dev'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sqldb-rdw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db_name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staging_aw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'_'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10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obj_type_id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table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ordinal_position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stays the same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column_type_id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max_len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numeric_precision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numeric_scale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primary_key_sorting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just copy contents. Do not use source system defaults.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'aw'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_source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this is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betl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internal reference to the main object/table that acted as a source for this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obj_def_id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--select *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prop_ext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property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include_staging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inherited_value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obj_type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'table'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_source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'@{variables('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')}'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367785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b="1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A7156-F2C5-47B6-BE17-A2B79FABCD03}"/>
              </a:ext>
            </a:extLst>
          </p:cNvPr>
          <p:cNvSpPr txBox="1"/>
          <p:nvPr/>
        </p:nvSpPr>
        <p:spPr>
          <a:xfrm>
            <a:off x="983959" y="2821895"/>
            <a:ext cx="102240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@{concat(</a:t>
            </a:r>
          </a:p>
          <a:p>
            <a:r>
              <a:rPr lang="en-NL" dirty="0"/>
              <a:t>'IF  EXISTS (SELECT * FROM </a:t>
            </a:r>
            <a:r>
              <a:rPr lang="en-NL" dirty="0" err="1"/>
              <a:t>sys.objects</a:t>
            </a:r>
            <a:r>
              <a:rPr lang="en-NL" dirty="0"/>
              <a:t> WHERE </a:t>
            </a:r>
            <a:r>
              <a:rPr lang="en-NL" dirty="0" err="1"/>
              <a:t>object_id</a:t>
            </a:r>
            <a:r>
              <a:rPr lang="en-NL" dirty="0"/>
              <a:t> = OBJECT_ID(N''['</a:t>
            </a:r>
          </a:p>
          <a:p>
            <a:r>
              <a:rPr lang="en-NL" dirty="0"/>
              <a:t>,variables('</a:t>
            </a:r>
            <a:r>
              <a:rPr lang="en-NL" dirty="0" err="1"/>
              <a:t>target_schema_name</a:t>
            </a:r>
            <a:r>
              <a:rPr lang="en-NL" dirty="0"/>
              <a:t>')</a:t>
            </a:r>
          </a:p>
          <a:p>
            <a:r>
              <a:rPr lang="en-NL" dirty="0"/>
              <a:t>,'].'</a:t>
            </a:r>
          </a:p>
          <a:p>
            <a:r>
              <a:rPr lang="en-NL" dirty="0"/>
              <a:t>, item().</a:t>
            </a:r>
            <a:r>
              <a:rPr lang="en-NL" dirty="0" err="1"/>
              <a:t>target_table_name</a:t>
            </a:r>
            <a:endParaRPr lang="en-NL" dirty="0"/>
          </a:p>
          <a:p>
            <a:r>
              <a:rPr lang="en-NL" dirty="0"/>
              <a:t>, ''') AND type in (N''U'')) DROP TABLE ['</a:t>
            </a:r>
          </a:p>
          <a:p>
            <a:r>
              <a:rPr lang="en-NL" dirty="0"/>
              <a:t>,variables('</a:t>
            </a:r>
            <a:r>
              <a:rPr lang="en-NL" dirty="0" err="1"/>
              <a:t>target_schema_name</a:t>
            </a:r>
            <a:r>
              <a:rPr lang="en-NL" dirty="0"/>
              <a:t>')</a:t>
            </a:r>
          </a:p>
          <a:p>
            <a:r>
              <a:rPr lang="en-NL" dirty="0"/>
              <a:t>,'].['</a:t>
            </a:r>
          </a:p>
          <a:p>
            <a:r>
              <a:rPr lang="en-NL" dirty="0"/>
              <a:t>, item().</a:t>
            </a:r>
            <a:r>
              <a:rPr lang="en-NL" dirty="0" err="1"/>
              <a:t>target_table_name</a:t>
            </a:r>
            <a:endParaRPr lang="en-NL" dirty="0"/>
          </a:p>
          <a:p>
            <a:r>
              <a:rPr lang="en-NL" dirty="0"/>
              <a:t>, '] select 1 result '</a:t>
            </a:r>
          </a:p>
          <a:p>
            <a:r>
              <a:rPr lang="en-NL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54260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b="1" dirty="0"/>
              <a:t>Copy staging objects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AD23-EB08-43D1-8A97-77DB2C1F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3" y="2372286"/>
            <a:ext cx="7841616" cy="41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1052820" y="3557577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833307" y="6027812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822120" y="645952"/>
            <a:ext cx="541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staging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</a:t>
            </a:r>
            <a:r>
              <a:rPr lang="en-US" dirty="0" err="1"/>
              <a:t>rdw</a:t>
            </a:r>
            <a:r>
              <a:rPr lang="en-US" dirty="0"/>
              <a:t> object tree</a:t>
            </a:r>
          </a:p>
          <a:p>
            <a:pPr marL="342900" indent="-342900">
              <a:buAutoNum type="arabicPeriod"/>
            </a:pPr>
            <a:r>
              <a:rPr lang="en-US" dirty="0"/>
              <a:t>Drop create </a:t>
            </a:r>
            <a:r>
              <a:rPr lang="en-US" dirty="0" err="1"/>
              <a:t>rdw</a:t>
            </a:r>
            <a:r>
              <a:rPr lang="en-US" dirty="0"/>
              <a:t> tables</a:t>
            </a:r>
          </a:p>
          <a:p>
            <a:pPr marL="342900" indent="-342900">
              <a:buAutoNum type="arabicPeriod"/>
            </a:pPr>
            <a:r>
              <a:rPr lang="en-US" dirty="0"/>
              <a:t>Insert </a:t>
            </a:r>
            <a:r>
              <a:rPr lang="en-US" dirty="0" err="1"/>
              <a:t>rdw</a:t>
            </a:r>
            <a:r>
              <a:rPr lang="en-US" dirty="0"/>
              <a:t> contents using change data capture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3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822120" y="645952"/>
            <a:ext cx="541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staging object tree</a:t>
            </a:r>
          </a:p>
          <a:p>
            <a:pPr marL="342900" indent="-342900">
              <a:buAutoNum type="arabicPeriod"/>
            </a:pPr>
            <a:r>
              <a:rPr lang="en-US" b="1" dirty="0"/>
              <a:t>Define </a:t>
            </a:r>
            <a:r>
              <a:rPr lang="en-US" b="1" dirty="0" err="1"/>
              <a:t>rdw</a:t>
            </a:r>
            <a:r>
              <a:rPr lang="en-US" b="1" dirty="0"/>
              <a:t> object tree definition</a:t>
            </a:r>
          </a:p>
          <a:p>
            <a:pPr marL="342900" indent="-342900">
              <a:buAutoNum type="arabicPeriod"/>
            </a:pPr>
            <a:r>
              <a:rPr lang="en-US" dirty="0"/>
              <a:t>Drop create </a:t>
            </a:r>
            <a:r>
              <a:rPr lang="en-US" dirty="0" err="1"/>
              <a:t>rdw</a:t>
            </a:r>
            <a:r>
              <a:rPr lang="en-US" dirty="0"/>
              <a:t> tables</a:t>
            </a:r>
          </a:p>
          <a:p>
            <a:pPr marL="342900" indent="-342900">
              <a:buAutoNum type="arabicPeriod"/>
            </a:pPr>
            <a:r>
              <a:rPr lang="en-US" dirty="0"/>
              <a:t>Insert </a:t>
            </a:r>
            <a:r>
              <a:rPr lang="en-US" dirty="0" err="1"/>
              <a:t>rdw</a:t>
            </a:r>
            <a:r>
              <a:rPr lang="en-US" dirty="0"/>
              <a:t> contents using change data capture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2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427296" y="77906"/>
            <a:ext cx="54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 create object tables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BF47B-66B3-40F0-BF4C-40BBFE29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9" y="393961"/>
            <a:ext cx="6479194" cy="515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E2776-244A-4757-9A24-C3B564090982}"/>
              </a:ext>
            </a:extLst>
          </p:cNvPr>
          <p:cNvSpPr txBox="1"/>
          <p:nvPr/>
        </p:nvSpPr>
        <p:spPr>
          <a:xfrm>
            <a:off x="551193" y="5565717"/>
            <a:ext cx="1029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Code generation using handlebars templates.</a:t>
            </a:r>
          </a:p>
          <a:p>
            <a:r>
              <a:rPr lang="en-US" dirty="0"/>
              <a:t>Functionality compares to SAS macro language scripting and parametrization.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758E9-F4E8-42B6-B960-1ECBFA6FB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5857"/>
            <a:ext cx="5805252" cy="6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3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598678" y="30345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result</a:t>
            </a:r>
            <a:endParaRPr lang="en-NL" sz="4000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1734C-C434-4BA6-B572-D7388E30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" y="604747"/>
            <a:ext cx="7339058" cy="61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598678" y="30345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Latest views</a:t>
            </a:r>
            <a:endParaRPr lang="en-NL" sz="4000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ECD07F-0BD2-4775-B254-50608621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8" y="870114"/>
            <a:ext cx="8088122" cy="5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3AC4D-A7A9-4775-8631-79F42EB3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6" y="608806"/>
            <a:ext cx="7210599" cy="614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94206-6E3C-4C90-9194-00944030EA7F}"/>
              </a:ext>
            </a:extLst>
          </p:cNvPr>
          <p:cNvSpPr txBox="1"/>
          <p:nvPr/>
        </p:nvSpPr>
        <p:spPr>
          <a:xfrm>
            <a:off x="583047" y="-79071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RDW ETL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63615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06970-B9A5-444F-B09B-911B58D4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9" y="398372"/>
            <a:ext cx="884996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Data warehouse automation?</a:t>
            </a:r>
            <a:endParaRPr lang="en-NL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5183A-56B7-4D81-A056-8A19DFE09647}"/>
              </a:ext>
            </a:extLst>
          </p:cNvPr>
          <p:cNvSpPr txBox="1"/>
          <p:nvPr/>
        </p:nvSpPr>
        <p:spPr>
          <a:xfrm>
            <a:off x="367960" y="1572374"/>
            <a:ext cx="9469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warehouse automation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DWA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refers to the process of accelerating and automating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Data warehouse"/>
              </a:rPr>
              <a:t>data warehouse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development cycles, while assuring quality and consistency.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[source: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]</a:t>
            </a:r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A26CD7-FDE3-45B3-AE09-A383A2CF085B}"/>
              </a:ext>
            </a:extLst>
          </p:cNvPr>
          <p:cNvSpPr/>
          <p:nvPr/>
        </p:nvSpPr>
        <p:spPr>
          <a:xfrm>
            <a:off x="5225524" y="449348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9D096F-03A4-461E-A132-8883F4B857F6}"/>
              </a:ext>
            </a:extLst>
          </p:cNvPr>
          <p:cNvSpPr/>
          <p:nvPr/>
        </p:nvSpPr>
        <p:spPr>
          <a:xfrm>
            <a:off x="6703204" y="449348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A62FF-168A-4233-811B-630A0A8E9F62}"/>
              </a:ext>
            </a:extLst>
          </p:cNvPr>
          <p:cNvSpPr/>
          <p:nvPr/>
        </p:nvSpPr>
        <p:spPr>
          <a:xfrm>
            <a:off x="8413517" y="449348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7F791C-86C2-4CD4-A22A-A32A5DB147E7}"/>
              </a:ext>
            </a:extLst>
          </p:cNvPr>
          <p:cNvSpPr/>
          <p:nvPr/>
        </p:nvSpPr>
        <p:spPr>
          <a:xfrm>
            <a:off x="6432317" y="347623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029048-8715-4346-AB80-CB18B2C9E30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flipH="1">
            <a:off x="5896001" y="415309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6388A-98BF-46D9-95EB-A1652817678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7286683" y="415309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7AACA2-21AE-40E5-A525-AF8DF67E1704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7286683" y="415309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53B6C2F1-3BA1-40C5-865F-19F591956906}"/>
              </a:ext>
            </a:extLst>
          </p:cNvPr>
          <p:cNvSpPr/>
          <p:nvPr/>
        </p:nvSpPr>
        <p:spPr>
          <a:xfrm>
            <a:off x="947567" y="465284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1EC1DDBA-E9D5-4923-84A8-7240B9EA61EE}"/>
              </a:ext>
            </a:extLst>
          </p:cNvPr>
          <p:cNvSpPr/>
          <p:nvPr/>
        </p:nvSpPr>
        <p:spPr>
          <a:xfrm>
            <a:off x="947567" y="346295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4375E4-4A8C-4577-B748-28B628A39D52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288521" y="380679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74CA9-D79D-4AC1-9BE8-DDB6441B1207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2180049" y="416977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B211F2-D7C8-4D81-87AF-497F02CA4BE0}"/>
              </a:ext>
            </a:extLst>
          </p:cNvPr>
          <p:cNvCxnSpPr/>
          <p:nvPr/>
        </p:nvCxnSpPr>
        <p:spPr>
          <a:xfrm>
            <a:off x="3691242" y="446405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fbeeldingsresultaat voor tandwielen">
            <a:extLst>
              <a:ext uri="{FF2B5EF4-FFF2-40B4-BE49-F238E27FC236}">
                <a16:creationId xmlns:a16="http://schemas.microsoft.com/office/drawing/2014/main" id="{9CA9F544-2F5B-4AD1-AA5F-5BEC73C3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01" y="390482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69B5132-826D-49AE-BAF2-388799375A27}"/>
              </a:ext>
            </a:extLst>
          </p:cNvPr>
          <p:cNvSpPr txBox="1"/>
          <p:nvPr/>
        </p:nvSpPr>
        <p:spPr>
          <a:xfrm>
            <a:off x="3534333" y="460745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A5C6C-2D62-47E2-A051-1518A9512B57}"/>
              </a:ext>
            </a:extLst>
          </p:cNvPr>
          <p:cNvSpPr txBox="1"/>
          <p:nvPr/>
        </p:nvSpPr>
        <p:spPr>
          <a:xfrm>
            <a:off x="2870848" y="2766530"/>
            <a:ext cx="46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DWA model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4E1F01-852C-4DEA-A5A1-AE0D8C85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24" y="1408530"/>
            <a:ext cx="6754168" cy="4344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C9C64-758A-47B6-9DF8-A6EA2B954539}"/>
              </a:ext>
            </a:extLst>
          </p:cNvPr>
          <p:cNvSpPr txBox="1"/>
          <p:nvPr/>
        </p:nvSpPr>
        <p:spPr>
          <a:xfrm>
            <a:off x="598678" y="30345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Which </a:t>
            </a:r>
            <a:r>
              <a:rPr lang="en-US" sz="4000" dirty="0" err="1"/>
              <a:t>rdw</a:t>
            </a:r>
            <a:r>
              <a:rPr lang="en-US" sz="4000" dirty="0"/>
              <a:t> tables to load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94853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598678" y="276530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Assertions</a:t>
            </a:r>
            <a:endParaRPr lang="en-NL" sz="4000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18EEC-F581-4904-A5C0-21A5E7A1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15" y="1206437"/>
            <a:ext cx="11388969" cy="4573039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/>
              <a:t>DWA principles are tool independent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DWA methods and best practices are poorly documented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Many developers invent their own DWA implementation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There is little re-use of DWA best practices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There is little re-use of DWA implementations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9E9A-792C-4699-B8A3-A714E2186F89}"/>
              </a:ext>
            </a:extLst>
          </p:cNvPr>
          <p:cNvSpPr txBox="1"/>
          <p:nvPr/>
        </p:nvSpPr>
        <p:spPr>
          <a:xfrm>
            <a:off x="598677" y="4826675"/>
            <a:ext cx="896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09E9A-792C-4699-B8A3-A714E2186F89}"/>
              </a:ext>
            </a:extLst>
          </p:cNvPr>
          <p:cNvSpPr txBox="1"/>
          <p:nvPr/>
        </p:nvSpPr>
        <p:spPr>
          <a:xfrm>
            <a:off x="175845" y="1274582"/>
            <a:ext cx="118754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What DWA do you use in your current assignments ?</a:t>
            </a:r>
          </a:p>
          <a:p>
            <a:pPr lvl="1"/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Have you come across other DWA tools ?</a:t>
            </a:r>
          </a:p>
          <a:p>
            <a:pPr lvl="2">
              <a:buFontTx/>
              <a:buChar char="-"/>
            </a:pPr>
            <a:r>
              <a:rPr lang="en-US" sz="2400" dirty="0" err="1"/>
              <a:t>TimeXtender</a:t>
            </a:r>
            <a:endParaRPr lang="en-US" sz="2400" dirty="0"/>
          </a:p>
          <a:p>
            <a:pPr lvl="2">
              <a:buFontTx/>
              <a:buChar char="-"/>
            </a:pPr>
            <a:r>
              <a:rPr lang="en-US" sz="2400" dirty="0" err="1"/>
              <a:t>Wherescape</a:t>
            </a:r>
            <a:endParaRPr lang="en-US" sz="2400" dirty="0"/>
          </a:p>
          <a:p>
            <a:pPr lvl="2">
              <a:buFontTx/>
              <a:buChar char="-"/>
            </a:pPr>
            <a:r>
              <a:rPr lang="en-US" sz="2400" dirty="0"/>
              <a:t>BIML</a:t>
            </a:r>
          </a:p>
          <a:p>
            <a:pPr lvl="2">
              <a:buFontTx/>
              <a:buChar char="-"/>
            </a:pPr>
            <a:r>
              <a:rPr lang="en-US" sz="2400" dirty="0"/>
              <a:t>Quipu</a:t>
            </a:r>
          </a:p>
          <a:p>
            <a:pPr lvl="2">
              <a:buFontTx/>
              <a:buChar char="-"/>
            </a:pPr>
            <a:r>
              <a:rPr lang="en-US" sz="2400" dirty="0"/>
              <a:t>… ?</a:t>
            </a:r>
          </a:p>
          <a:p>
            <a:pPr lvl="1"/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Do you think it’s likely that you will change you DWA toolset in the coming years ?</a:t>
            </a:r>
          </a:p>
          <a:p>
            <a:pPr lvl="1">
              <a:buFontTx/>
              <a:buChar char="-"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93732-1BA2-46AC-A746-E9A17037F1E8}"/>
              </a:ext>
            </a:extLst>
          </p:cNvPr>
          <p:cNvSpPr txBox="1"/>
          <p:nvPr/>
        </p:nvSpPr>
        <p:spPr>
          <a:xfrm>
            <a:off x="471853" y="447238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0176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559590" y="2398550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572174" y="1796048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572174" y="1193546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572174" y="615405"/>
            <a:ext cx="3816990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869984" y="3205829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022384" y="3358229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174784" y="3510629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EFA29-6464-4620-AD4B-0980E2509FA3}"/>
              </a:ext>
            </a:extLst>
          </p:cNvPr>
          <p:cNvSpPr/>
          <p:nvPr/>
        </p:nvSpPr>
        <p:spPr>
          <a:xfrm>
            <a:off x="4564575" y="1220324"/>
            <a:ext cx="2617366" cy="512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time ? 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2648448" y="3267348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352661" y="4266283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FBC7F-C1DF-4FA0-9E89-A73599B4F378}"/>
              </a:ext>
            </a:extLst>
          </p:cNvPr>
          <p:cNvSpPr txBox="1"/>
          <p:nvPr/>
        </p:nvSpPr>
        <p:spPr>
          <a:xfrm>
            <a:off x="7357352" y="1127832"/>
            <a:ext cx="3451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Business rules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Complex transformations</a:t>
            </a:r>
          </a:p>
          <a:p>
            <a:pPr marL="285750" indent="-285750">
              <a:buFontTx/>
              <a:buChar char="-"/>
            </a:pPr>
            <a:endParaRPr lang="en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A4F8F-AEC5-4FAF-800A-D8A5440BF168}"/>
              </a:ext>
            </a:extLst>
          </p:cNvPr>
          <p:cNvSpPr/>
          <p:nvPr/>
        </p:nvSpPr>
        <p:spPr>
          <a:xfrm>
            <a:off x="4564575" y="1808228"/>
            <a:ext cx="2617366" cy="1127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presentation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B0673-D679-41EA-BD5A-75468615778D}"/>
              </a:ext>
            </a:extLst>
          </p:cNvPr>
          <p:cNvSpPr txBox="1"/>
          <p:nvPr/>
        </p:nvSpPr>
        <p:spPr>
          <a:xfrm>
            <a:off x="331176" y="-92023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One step further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17789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B22B6-5728-454A-A8E9-12986EF860A2}"/>
              </a:ext>
            </a:extLst>
          </p:cNvPr>
          <p:cNvSpPr txBox="1"/>
          <p:nvPr/>
        </p:nvSpPr>
        <p:spPr>
          <a:xfrm>
            <a:off x="4532923" y="2571262"/>
            <a:ext cx="2708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Extra sheets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19179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62E32-23D0-46CF-8B96-E9A824F7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Why data warehouse automation ?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648003-93F0-426B-8C6F-C65B379B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3188677"/>
            <a:ext cx="3415826" cy="2988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D46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D46CC"/>
                </a:solidFill>
              </a:rPr>
              <a:t>- manual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D2F075"/>
                </a:solidFill>
              </a:rPr>
              <a:t>dwa</a:t>
            </a:r>
            <a:r>
              <a:rPr lang="en-US" dirty="0">
                <a:solidFill>
                  <a:srgbClr val="D2F075"/>
                </a:solidFill>
              </a:rPr>
              <a:t> method 1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21B14B"/>
                </a:solidFill>
              </a:rPr>
              <a:t>dwa</a:t>
            </a:r>
            <a:r>
              <a:rPr lang="en-US" dirty="0">
                <a:solidFill>
                  <a:srgbClr val="21B14B"/>
                </a:solidFill>
              </a:rPr>
              <a:t> method 2</a:t>
            </a:r>
          </a:p>
          <a:p>
            <a:pPr marL="0" indent="0">
              <a:buNone/>
            </a:pPr>
            <a:endParaRPr lang="en-NL" dirty="0">
              <a:solidFill>
                <a:srgbClr val="3D46C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248BE-5CFB-4D3C-BDEB-D76C6E58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49" y="1979072"/>
            <a:ext cx="8155553" cy="40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71746-AECE-4472-9F98-40BA373F1773}"/>
              </a:ext>
            </a:extLst>
          </p:cNvPr>
          <p:cNvSpPr txBox="1"/>
          <p:nvPr/>
        </p:nvSpPr>
        <p:spPr>
          <a:xfrm>
            <a:off x="4911969" y="6410814"/>
            <a:ext cx="7151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L" dirty="0">
                <a:hlinkClick r:id="rId4"/>
              </a:rPr>
              <a:t>https://www.c2h.nl/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4BD7D-9768-4A2F-9949-497CE9764C2B}"/>
              </a:ext>
            </a:extLst>
          </p:cNvPr>
          <p:cNvSpPr txBox="1"/>
          <p:nvPr/>
        </p:nvSpPr>
        <p:spPr>
          <a:xfrm>
            <a:off x="335560" y="10760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DWA helps to: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improve productivity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improve overall quality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reduce cost</a:t>
            </a:r>
          </a:p>
        </p:txBody>
      </p:sp>
    </p:spTree>
    <p:extLst>
      <p:ext uri="{BB962C8B-B14F-4D97-AF65-F5344CB8AC3E}">
        <p14:creationId xmlns:p14="http://schemas.microsoft.com/office/powerpoint/2010/main" val="15205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362940C-B7A1-4C3F-BD9A-2807FD0B1ECE}"/>
              </a:ext>
            </a:extLst>
          </p:cNvPr>
          <p:cNvSpPr txBox="1"/>
          <p:nvPr/>
        </p:nvSpPr>
        <p:spPr>
          <a:xfrm>
            <a:off x="781110" y="155180"/>
            <a:ext cx="10104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/>
              <a:t>Betl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41835-EC8D-4712-950D-C7D957DC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21" y="673300"/>
            <a:ext cx="6290921" cy="52781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E901E4-720C-40AE-8722-9C883C37C696}"/>
              </a:ext>
            </a:extLst>
          </p:cNvPr>
          <p:cNvSpPr txBox="1"/>
          <p:nvPr/>
        </p:nvSpPr>
        <p:spPr>
          <a:xfrm>
            <a:off x="328246" y="964195"/>
            <a:ext cx="47283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  - </a:t>
            </a:r>
            <a:r>
              <a:rPr lang="en-US" dirty="0" err="1"/>
              <a:t>kennisdeling</a:t>
            </a:r>
            <a:r>
              <a:rPr lang="en-US" dirty="0"/>
              <a:t>  / </a:t>
            </a:r>
            <a:r>
              <a:rPr lang="en-US" dirty="0" err="1"/>
              <a:t>samenwerken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NL" dirty="0">
                <a:hlinkClick r:id="rId4"/>
              </a:rPr>
              <a:t>https://github.com/basvdberg/BETL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100 %  T-SQL</a:t>
            </a:r>
          </a:p>
          <a:p>
            <a:r>
              <a:rPr lang="en-US" dirty="0"/>
              <a:t> - stored procedures, functions</a:t>
            </a:r>
          </a:p>
          <a:p>
            <a:r>
              <a:rPr lang="en-US" dirty="0"/>
              <a:t> - meta data</a:t>
            </a:r>
          </a:p>
          <a:p>
            <a:endParaRPr lang="en-US" dirty="0"/>
          </a:p>
          <a:p>
            <a:r>
              <a:rPr lang="en-US" dirty="0"/>
              <a:t>Azure of on premise MS SQL</a:t>
            </a:r>
          </a:p>
          <a:p>
            <a:endParaRPr lang="en-US" dirty="0"/>
          </a:p>
          <a:p>
            <a:r>
              <a:rPr lang="en-US" dirty="0"/>
              <a:t>Handle bars template taal:</a:t>
            </a:r>
            <a:endParaRPr lang="en-NL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366E0-851F-4354-8DD3-05285AED0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" y="4404549"/>
            <a:ext cx="6090456" cy="20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4931-A951-4ACB-863F-D4C99894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77" y="1"/>
            <a:ext cx="10515600" cy="914400"/>
          </a:xfrm>
        </p:spPr>
        <p:txBody>
          <a:bodyPr/>
          <a:lstStyle/>
          <a:p>
            <a:r>
              <a:rPr lang="en-US" dirty="0" err="1"/>
              <a:t>Betl</a:t>
            </a:r>
            <a:r>
              <a:rPr lang="en-US" dirty="0"/>
              <a:t> architecture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7D69D-8B85-4AAF-B80F-F1EA2EEE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682"/>
            <a:ext cx="10386645" cy="581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4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1052820" y="3557577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1052820" y="2955075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1052820" y="2376934"/>
            <a:ext cx="3816990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AF147-827D-4ED9-8D7E-47CCD9ADE641}"/>
              </a:ext>
            </a:extLst>
          </p:cNvPr>
          <p:cNvSpPr txBox="1"/>
          <p:nvPr/>
        </p:nvSpPr>
        <p:spPr>
          <a:xfrm>
            <a:off x="773295" y="774583"/>
            <a:ext cx="705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 data warehouse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FCB9D3-226F-44FF-AA2B-D9E6B3D6F8B1}"/>
              </a:ext>
            </a:extLst>
          </p:cNvPr>
          <p:cNvSpPr/>
          <p:nvPr/>
        </p:nvSpPr>
        <p:spPr>
          <a:xfrm>
            <a:off x="1052820" y="1222829"/>
            <a:ext cx="1575733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55ECCE-FCF2-40DC-B416-32CE94BDDBF9}"/>
              </a:ext>
            </a:extLst>
          </p:cNvPr>
          <p:cNvSpPr/>
          <p:nvPr/>
        </p:nvSpPr>
        <p:spPr>
          <a:xfrm>
            <a:off x="2741803" y="1229148"/>
            <a:ext cx="2115423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 / data science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D7BDDD0-22A5-4FA2-A2F3-7BB37FB27547}"/>
              </a:ext>
            </a:extLst>
          </p:cNvPr>
          <p:cNvSpPr/>
          <p:nvPr/>
        </p:nvSpPr>
        <p:spPr>
          <a:xfrm>
            <a:off x="1526796" y="1862356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2051DC-12FD-439D-8F59-88891BA023F6}"/>
              </a:ext>
            </a:extLst>
          </p:cNvPr>
          <p:cNvSpPr/>
          <p:nvPr/>
        </p:nvSpPr>
        <p:spPr>
          <a:xfrm>
            <a:off x="2014756" y="1870502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97F9162-22FD-42A3-9BED-F80331B8108C}"/>
              </a:ext>
            </a:extLst>
          </p:cNvPr>
          <p:cNvSpPr/>
          <p:nvPr/>
        </p:nvSpPr>
        <p:spPr>
          <a:xfrm>
            <a:off x="2574023" y="1864130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04900-BFDA-41C0-A38D-37C54D3C7870}"/>
              </a:ext>
            </a:extLst>
          </p:cNvPr>
          <p:cNvSpPr/>
          <p:nvPr/>
        </p:nvSpPr>
        <p:spPr>
          <a:xfrm>
            <a:off x="5656976" y="1168274"/>
            <a:ext cx="1013669" cy="1170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8AEB2-040E-4599-B195-690D50482C21}"/>
              </a:ext>
            </a:extLst>
          </p:cNvPr>
          <p:cNvSpPr/>
          <p:nvPr/>
        </p:nvSpPr>
        <p:spPr>
          <a:xfrm>
            <a:off x="5656975" y="2376933"/>
            <a:ext cx="1013669" cy="231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7B1E3-DEA1-4B14-96A3-1CFFF1BDEFE5}"/>
              </a:ext>
            </a:extLst>
          </p:cNvPr>
          <p:cNvSpPr/>
          <p:nvPr/>
        </p:nvSpPr>
        <p:spPr>
          <a:xfrm>
            <a:off x="5656975" y="4734723"/>
            <a:ext cx="1013669" cy="1111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EFA29-6464-4620-AD4B-0980E2509FA3}"/>
              </a:ext>
            </a:extLst>
          </p:cNvPr>
          <p:cNvSpPr/>
          <p:nvPr/>
        </p:nvSpPr>
        <p:spPr>
          <a:xfrm>
            <a:off x="6920914" y="3557577"/>
            <a:ext cx="2617366" cy="2288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of getting started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833307" y="6027812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2940C-B7A1-4C3F-BD9A-2807FD0B1ECE}"/>
              </a:ext>
            </a:extLst>
          </p:cNvPr>
          <p:cNvSpPr txBox="1"/>
          <p:nvPr/>
        </p:nvSpPr>
        <p:spPr>
          <a:xfrm>
            <a:off x="773295" y="139549"/>
            <a:ext cx="10104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Getting started with </a:t>
            </a:r>
            <a:r>
              <a:rPr lang="en-US" sz="4000" dirty="0" err="1"/>
              <a:t>Betl</a:t>
            </a:r>
            <a:r>
              <a:rPr lang="en-US" sz="4000" dirty="0"/>
              <a:t> in Azure</a:t>
            </a:r>
          </a:p>
        </p:txBody>
      </p:sp>
    </p:spTree>
    <p:extLst>
      <p:ext uri="{BB962C8B-B14F-4D97-AF65-F5344CB8AC3E}">
        <p14:creationId xmlns:p14="http://schemas.microsoft.com/office/powerpoint/2010/main" val="409570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ylinder 24">
            <a:extLst>
              <a:ext uri="{FF2B5EF4-FFF2-40B4-BE49-F238E27FC236}">
                <a16:creationId xmlns:a16="http://schemas.microsoft.com/office/drawing/2014/main" id="{A2F4C73A-F55D-4FC9-84D9-0C817372749F}"/>
              </a:ext>
            </a:extLst>
          </p:cNvPr>
          <p:cNvSpPr/>
          <p:nvPr/>
        </p:nvSpPr>
        <p:spPr>
          <a:xfrm>
            <a:off x="1251006" y="3954874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Adventure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Works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35662CCC-F1C4-483C-BDCC-191AB9D9EC94}"/>
              </a:ext>
            </a:extLst>
          </p:cNvPr>
          <p:cNvSpPr/>
          <p:nvPr/>
        </p:nvSpPr>
        <p:spPr>
          <a:xfrm>
            <a:off x="3138421" y="1569229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24E88E63-D20F-4B42-B0EA-5B706926522C}"/>
              </a:ext>
            </a:extLst>
          </p:cNvPr>
          <p:cNvSpPr/>
          <p:nvPr/>
        </p:nvSpPr>
        <p:spPr>
          <a:xfrm>
            <a:off x="4369344" y="3913843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D3A9817-3A19-4796-9EF2-B548B50AAC2A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5400000" flipH="1" flipV="1">
            <a:off x="1490633" y="2307086"/>
            <a:ext cx="2014559" cy="1281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7C0D1F-CC07-45C8-BED8-36652F8BAAC3}"/>
              </a:ext>
            </a:extLst>
          </p:cNvPr>
          <p:cNvSpPr txBox="1"/>
          <p:nvPr/>
        </p:nvSpPr>
        <p:spPr>
          <a:xfrm>
            <a:off x="2000738" y="2762738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1.observe</a:t>
            </a:r>
            <a:endParaRPr lang="en-NL" sz="1400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8D05357-112C-46C9-88F0-2D7D6254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830" y="2797908"/>
            <a:ext cx="339970" cy="339970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B8413-C2F3-4A80-B80D-EA65576B35FB}"/>
              </a:ext>
            </a:extLst>
          </p:cNvPr>
          <p:cNvCxnSpPr>
            <a:cxnSpLocks/>
            <a:stCxn id="26" idx="3"/>
            <a:endCxn id="26" idx="4"/>
          </p:cNvCxnSpPr>
          <p:nvPr/>
        </p:nvCxnSpPr>
        <p:spPr>
          <a:xfrm rot="5400000" flipH="1" flipV="1">
            <a:off x="3458027" y="1957475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A59D05-ECE4-4B13-B710-8EE5CC99147F}"/>
              </a:ext>
            </a:extLst>
          </p:cNvPr>
          <p:cNvSpPr txBox="1"/>
          <p:nvPr/>
        </p:nvSpPr>
        <p:spPr>
          <a:xfrm>
            <a:off x="4357077" y="1754553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2.define staging</a:t>
            </a:r>
            <a:endParaRPr lang="en-NL" sz="1400" dirty="0"/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ADFC2AFC-7551-43B2-8714-A93796CD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246" y="1719387"/>
            <a:ext cx="416167" cy="416167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87012E2-0C10-4F8F-8D8C-EB3E3A93788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rot="16200000" flipH="1">
            <a:off x="3424243" y="2362345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7EE283-1054-4ACB-9D48-809E19A4A534}"/>
              </a:ext>
            </a:extLst>
          </p:cNvPr>
          <p:cNvSpPr txBox="1"/>
          <p:nvPr/>
        </p:nvSpPr>
        <p:spPr>
          <a:xfrm>
            <a:off x="4439139" y="2657231"/>
            <a:ext cx="16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3.materialize staging</a:t>
            </a:r>
            <a:endParaRPr lang="en-N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4E9A2-A4A0-42EC-ACCF-70AFC4BF1D60}"/>
              </a:ext>
            </a:extLst>
          </p:cNvPr>
          <p:cNvSpPr txBox="1"/>
          <p:nvPr/>
        </p:nvSpPr>
        <p:spPr>
          <a:xfrm>
            <a:off x="3987800" y="2604477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08DD054-2088-4F90-A2A9-6D4CE6F963CF}"/>
              </a:ext>
            </a:extLst>
          </p:cNvPr>
          <p:cNvCxnSpPr>
            <a:cxnSpLocks/>
            <a:stCxn id="29" idx="2"/>
            <a:endCxn id="26" idx="3"/>
          </p:cNvCxnSpPr>
          <p:nvPr/>
        </p:nvCxnSpPr>
        <p:spPr>
          <a:xfrm rot="10800000">
            <a:off x="3475188" y="2311402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AFCC1D-A5EF-404D-B83E-5BA038E91218}"/>
              </a:ext>
            </a:extLst>
          </p:cNvPr>
          <p:cNvSpPr txBox="1"/>
          <p:nvPr/>
        </p:nvSpPr>
        <p:spPr>
          <a:xfrm>
            <a:off x="3448538" y="3307862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4.observe</a:t>
            </a:r>
            <a:endParaRPr lang="en-NL" sz="1400" dirty="0"/>
          </a:p>
        </p:txBody>
      </p: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7765AA42-6ECE-4423-A2A3-F5ED171D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630" y="3343032"/>
            <a:ext cx="339970" cy="339970"/>
          </a:xfrm>
          <a:prstGeom prst="rect">
            <a:avLst/>
          </a:prstGeom>
        </p:spPr>
      </p:pic>
      <p:pic>
        <p:nvPicPr>
          <p:cNvPr id="61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5DE1CEA8-EBB8-4433-8667-F2BD81AE1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54" y="4456724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A4B956-B40C-4AE3-A75F-FE3C1F25F330}"/>
              </a:ext>
            </a:extLst>
          </p:cNvPr>
          <p:cNvSpPr txBox="1"/>
          <p:nvPr/>
        </p:nvSpPr>
        <p:spPr>
          <a:xfrm>
            <a:off x="2745153" y="44156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8F62B7-1DB1-49DA-BDD8-30226C38D5AD}"/>
              </a:ext>
            </a:extLst>
          </p:cNvPr>
          <p:cNvSpPr txBox="1"/>
          <p:nvPr/>
        </p:nvSpPr>
        <p:spPr>
          <a:xfrm>
            <a:off x="3090984" y="4450862"/>
            <a:ext cx="1072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5.staging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87254E-90B7-4F0D-A1C6-0C623EC7FBF6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 flipV="1">
            <a:off x="2463800" y="4369922"/>
            <a:ext cx="1905544" cy="4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F560868F-4312-4346-9F38-CE1C6B77DB7F}"/>
              </a:ext>
            </a:extLst>
          </p:cNvPr>
          <p:cNvSpPr/>
          <p:nvPr/>
        </p:nvSpPr>
        <p:spPr>
          <a:xfrm>
            <a:off x="9064435" y="3984181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RDW</a:t>
            </a:r>
            <a:endParaRPr lang="en-NL" sz="1400" dirty="0">
              <a:solidFill>
                <a:schemeClr val="tx1"/>
              </a:solidFill>
            </a:endParaRPr>
          </a:p>
        </p:txBody>
      </p:sp>
      <p:pic>
        <p:nvPicPr>
          <p:cNvPr id="6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C34E5FF3-0E57-4F24-AABB-4CD14387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84" y="4409832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DEEBF66-6955-4842-9638-48E10227012B}"/>
              </a:ext>
            </a:extLst>
          </p:cNvPr>
          <p:cNvSpPr txBox="1"/>
          <p:nvPr/>
        </p:nvSpPr>
        <p:spPr>
          <a:xfrm>
            <a:off x="6748583" y="43688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DA1643-590B-4A2C-8ECA-D6CBEED66481}"/>
              </a:ext>
            </a:extLst>
          </p:cNvPr>
          <p:cNvSpPr txBox="1"/>
          <p:nvPr/>
        </p:nvSpPr>
        <p:spPr>
          <a:xfrm>
            <a:off x="7094414" y="4403970"/>
            <a:ext cx="92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10.rdw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B8EFCC-164F-4948-AF9A-DB07A9A5ABB0}"/>
              </a:ext>
            </a:extLst>
          </p:cNvPr>
          <p:cNvCxnSpPr>
            <a:cxnSpLocks/>
          </p:cNvCxnSpPr>
          <p:nvPr/>
        </p:nvCxnSpPr>
        <p:spPr>
          <a:xfrm flipV="1">
            <a:off x="5570415" y="4304323"/>
            <a:ext cx="3493477" cy="4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661586B-A282-4323-BB20-9B10EEFDF0DF}"/>
              </a:ext>
            </a:extLst>
          </p:cNvPr>
          <p:cNvSpPr/>
          <p:nvPr/>
        </p:nvSpPr>
        <p:spPr>
          <a:xfrm>
            <a:off x="7880405" y="1633706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7815BAC-BEDD-4776-BD1B-6594D2B237B5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5075390" y="2004792"/>
            <a:ext cx="2805015" cy="1897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6AD6CA-CBD0-4134-8DCD-A4CCCC9A63EC}"/>
              </a:ext>
            </a:extLst>
          </p:cNvPr>
          <p:cNvSpPr txBox="1"/>
          <p:nvPr/>
        </p:nvSpPr>
        <p:spPr>
          <a:xfrm>
            <a:off x="6443784" y="2663092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6.observe</a:t>
            </a:r>
            <a:endParaRPr lang="en-NL" sz="1400" dirty="0"/>
          </a:p>
        </p:txBody>
      </p:sp>
      <p:pic>
        <p:nvPicPr>
          <p:cNvPr id="76" name="Graphic 75" descr="Magnifying glass">
            <a:extLst>
              <a:ext uri="{FF2B5EF4-FFF2-40B4-BE49-F238E27FC236}">
                <a16:creationId xmlns:a16="http://schemas.microsoft.com/office/drawing/2014/main" id="{FA173761-E290-4FD6-806E-28E1D190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5876" y="2698262"/>
            <a:ext cx="339970" cy="339970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18EB501D-8A40-4C51-A50F-4FD1F0FF18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2427" y="2062982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4278EB-1E34-4624-B769-906FEA59786F}"/>
              </a:ext>
            </a:extLst>
          </p:cNvPr>
          <p:cNvSpPr txBox="1"/>
          <p:nvPr/>
        </p:nvSpPr>
        <p:spPr>
          <a:xfrm>
            <a:off x="9081477" y="1860060"/>
            <a:ext cx="119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7.define RDW</a:t>
            </a:r>
            <a:endParaRPr lang="en-NL" sz="1400" dirty="0"/>
          </a:p>
        </p:txBody>
      </p: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46FD0A4F-D818-4CBB-ABFD-8910BF54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646" y="1824894"/>
            <a:ext cx="416167" cy="416167"/>
          </a:xfrm>
          <a:prstGeom prst="rect">
            <a:avLst/>
          </a:prstGeom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ADACA9E-9FDB-4342-AADF-294A9F4467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0028" y="2426822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1D1BF4-5F76-4BAC-9D54-BE6A40FC6959}"/>
              </a:ext>
            </a:extLst>
          </p:cNvPr>
          <p:cNvSpPr txBox="1"/>
          <p:nvPr/>
        </p:nvSpPr>
        <p:spPr>
          <a:xfrm>
            <a:off x="9104924" y="2721708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8.materialize RDW</a:t>
            </a:r>
            <a:endParaRPr lang="en-N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8A9B3-93BE-4660-8FCE-7B9819285A6B}"/>
              </a:ext>
            </a:extLst>
          </p:cNvPr>
          <p:cNvSpPr txBox="1"/>
          <p:nvPr/>
        </p:nvSpPr>
        <p:spPr>
          <a:xfrm>
            <a:off x="8653585" y="266895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2B61531-11EA-4ED6-A8B2-85E0D2772FC6}"/>
              </a:ext>
            </a:extLst>
          </p:cNvPr>
          <p:cNvCxnSpPr>
            <a:cxnSpLocks/>
          </p:cNvCxnSpPr>
          <p:nvPr/>
        </p:nvCxnSpPr>
        <p:spPr>
          <a:xfrm rot="10800000">
            <a:off x="8176142" y="2381741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FF86C6-5219-4F5C-A730-A2C7CAB91804}"/>
              </a:ext>
            </a:extLst>
          </p:cNvPr>
          <p:cNvSpPr txBox="1"/>
          <p:nvPr/>
        </p:nvSpPr>
        <p:spPr>
          <a:xfrm>
            <a:off x="8149492" y="3378201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9.observe</a:t>
            </a:r>
            <a:endParaRPr lang="en-NL" sz="1400" dirty="0"/>
          </a:p>
        </p:txBody>
      </p:sp>
      <p:pic>
        <p:nvPicPr>
          <p:cNvPr id="86" name="Graphic 85" descr="Magnifying glass">
            <a:extLst>
              <a:ext uri="{FF2B5EF4-FFF2-40B4-BE49-F238E27FC236}">
                <a16:creationId xmlns:a16="http://schemas.microsoft.com/office/drawing/2014/main" id="{FD3B9122-7F95-4B9F-9D4A-74F71EDE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584" y="3413371"/>
            <a:ext cx="339970" cy="3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19" y="645952"/>
            <a:ext cx="7466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b="1" dirty="0"/>
              <a:t>Ingest source object tree ( import structure of source data) 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236D6-FC70-4C49-8237-F2F2BA97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6" y="4486012"/>
            <a:ext cx="1796883" cy="201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C7DC8-5361-4EF9-96B6-5756D139B636}"/>
              </a:ext>
            </a:extLst>
          </p:cNvPr>
          <p:cNvSpPr txBox="1"/>
          <p:nvPr/>
        </p:nvSpPr>
        <p:spPr>
          <a:xfrm>
            <a:off x="2820099" y="3701182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D68B1-7C61-4148-98B0-905D8AF7BBA7}"/>
              </a:ext>
            </a:extLst>
          </p:cNvPr>
          <p:cNvSpPr/>
          <p:nvPr/>
        </p:nvSpPr>
        <p:spPr>
          <a:xfrm>
            <a:off x="2969703" y="2943484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BF22918-4616-48EB-9D4A-130B15DF64C0}"/>
              </a:ext>
            </a:extLst>
          </p:cNvPr>
          <p:cNvSpPr/>
          <p:nvPr/>
        </p:nvSpPr>
        <p:spPr>
          <a:xfrm>
            <a:off x="998288" y="2484619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EEA05264-89D7-4A0B-9240-139D07A0A21D}"/>
              </a:ext>
            </a:extLst>
          </p:cNvPr>
          <p:cNvSpPr/>
          <p:nvPr/>
        </p:nvSpPr>
        <p:spPr>
          <a:xfrm>
            <a:off x="8745242" y="2484619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1F91D-8930-4A5D-ACD4-500EE8F85128}"/>
              </a:ext>
            </a:extLst>
          </p:cNvPr>
          <p:cNvSpPr/>
          <p:nvPr/>
        </p:nvSpPr>
        <p:spPr>
          <a:xfrm>
            <a:off x="427835" y="3826119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7B1C4-2407-4CEA-9118-7D9221D767B0}"/>
              </a:ext>
            </a:extLst>
          </p:cNvPr>
          <p:cNvCxnSpPr/>
          <p:nvPr/>
        </p:nvCxnSpPr>
        <p:spPr>
          <a:xfrm>
            <a:off x="2416027" y="330526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CB3184-0D9D-4EDE-9C2E-F2450F849307}"/>
              </a:ext>
            </a:extLst>
          </p:cNvPr>
          <p:cNvCxnSpPr/>
          <p:nvPr/>
        </p:nvCxnSpPr>
        <p:spPr>
          <a:xfrm>
            <a:off x="6048741" y="323343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E10BBE-10AF-4D65-A57F-70B2E94A1302}"/>
              </a:ext>
            </a:extLst>
          </p:cNvPr>
          <p:cNvSpPr/>
          <p:nvPr/>
        </p:nvSpPr>
        <p:spPr>
          <a:xfrm>
            <a:off x="6482591" y="2844391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36102" y="671119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b="1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8B72B-6E32-4B4B-A6DB-D987BBCEA6F3}"/>
              </a:ext>
            </a:extLst>
          </p:cNvPr>
          <p:cNvSpPr txBox="1"/>
          <p:nvPr/>
        </p:nvSpPr>
        <p:spPr>
          <a:xfrm>
            <a:off x="836102" y="3429000"/>
            <a:ext cx="76088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-- lets take the entire aw database </a:t>
            </a:r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1, '[</a:t>
            </a:r>
            <a:r>
              <a:rPr lang="en-NL" dirty="0" err="1"/>
              <a:t>sqldb</a:t>
            </a:r>
            <a:r>
              <a:rPr lang="en-NL" dirty="0"/>
              <a:t>-aw]’</a:t>
            </a:r>
          </a:p>
          <a:p>
            <a:endParaRPr lang="en-US" dirty="0"/>
          </a:p>
          <a:p>
            <a:r>
              <a:rPr lang="en-NL" dirty="0"/>
              <a:t>-- but exclude some tables that we don't need. </a:t>
            </a:r>
          </a:p>
          <a:p>
            <a:endParaRPr lang="en-US" dirty="0"/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0, '[</a:t>
            </a:r>
            <a:r>
              <a:rPr lang="en-NL" dirty="0" err="1"/>
              <a:t>sqldb</a:t>
            </a:r>
            <a:r>
              <a:rPr lang="en-NL" dirty="0"/>
              <a:t>-aw].[</a:t>
            </a:r>
            <a:r>
              <a:rPr lang="en-NL" dirty="0" err="1"/>
              <a:t>SalesLT</a:t>
            </a:r>
            <a:r>
              <a:rPr lang="en-NL" dirty="0"/>
              <a:t>].[Address]'</a:t>
            </a:r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0, '[</a:t>
            </a:r>
            <a:r>
              <a:rPr lang="en-NL" dirty="0" err="1"/>
              <a:t>sqldb</a:t>
            </a:r>
            <a:r>
              <a:rPr lang="en-NL" dirty="0"/>
              <a:t>-aw].[</a:t>
            </a:r>
            <a:r>
              <a:rPr lang="en-NL" dirty="0" err="1"/>
              <a:t>dbo</a:t>
            </a:r>
            <a:r>
              <a:rPr lang="en-NL" dirty="0"/>
              <a:t>].[</a:t>
            </a:r>
            <a:r>
              <a:rPr lang="en-NL" dirty="0" err="1"/>
              <a:t>BuildVersion</a:t>
            </a:r>
            <a:r>
              <a:rPr lang="en-NL" dirty="0"/>
              <a:t>]';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9A73-648F-45A3-97BA-E75AEF4B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31" y="327377"/>
            <a:ext cx="5611307" cy="43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Widescreen</PresentationFormat>
  <Paragraphs>241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source_sans_proregular</vt:lpstr>
      <vt:lpstr>Office Theme</vt:lpstr>
      <vt:lpstr>Data warehouse automation </vt:lpstr>
      <vt:lpstr>PowerPoint Presentation</vt:lpstr>
      <vt:lpstr>Why data warehouse automation ?</vt:lpstr>
      <vt:lpstr>PowerPoint Presentation</vt:lpstr>
      <vt:lpstr>Betl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70</cp:revision>
  <dcterms:created xsi:type="dcterms:W3CDTF">2021-03-18T09:37:50Z</dcterms:created>
  <dcterms:modified xsi:type="dcterms:W3CDTF">2022-01-26T14:47:05Z</dcterms:modified>
</cp:coreProperties>
</file>