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2" r:id="rId3"/>
    <p:sldId id="271" r:id="rId4"/>
    <p:sldId id="263" r:id="rId5"/>
    <p:sldId id="257" r:id="rId6"/>
    <p:sldId id="260" r:id="rId7"/>
    <p:sldId id="259" r:id="rId8"/>
    <p:sldId id="261" r:id="rId9"/>
    <p:sldId id="267" r:id="rId10"/>
    <p:sldId id="269" r:id="rId11"/>
    <p:sldId id="266" r:id="rId12"/>
    <p:sldId id="264" r:id="rId13"/>
    <p:sldId id="272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D9D9"/>
    <a:srgbClr val="FF4F4F"/>
    <a:srgbClr val="EAEAEA"/>
    <a:srgbClr val="FFFFFF"/>
    <a:srgbClr val="DEEBF7"/>
    <a:srgbClr val="FFE181"/>
    <a:srgbClr val="E2F0D9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364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410F2-730C-48C5-866C-AEAFA4AE3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D1C2C-6FAB-4C59-B33B-568FFA1DB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7F270-BEC2-4C8A-971F-93E3D6290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24/01/2022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C5C8A-18F6-4032-8B69-270425922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80334-4B01-4318-9CEA-1FF64447F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2918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AA9E7-5D09-495D-A2D6-ED64A36BB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44DC3-D812-4689-92C2-1E730C9C6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8D1A8-5C85-4DEC-86AD-012D629A0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24/01/2022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DF7F0-0648-4B94-9A1B-39F26180B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76FCB-870C-436A-B618-8DB296493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33340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86A70B-A3C4-4C5E-B2E3-4F06D83F4C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9B66D-5EBE-44E1-B824-7145AC9EE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09F6E-478A-402C-97A4-B1CBABA89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24/01/2022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AC260-24FB-423A-8FA2-2EB41B9DB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0297D-C764-4D5B-A208-F03A0A231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03569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0490-F4F9-4DEA-9B84-94A2A80E7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92212-B58A-4127-8D75-46F6608D9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3DFAF-CFE0-40D3-9611-3CE7AD702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24/01/2022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7275F-FC0A-4965-BF91-416780C34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79220-D2FF-44FF-914A-B2BA745E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4630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E2400-6C36-4A91-A145-920898C44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304C6-7AE0-4DF0-BBD6-DF135C5D6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1D47A-4D2A-4D62-A912-6B8B4A2B4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24/01/2022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3019E-45CB-4F31-8D9E-167D19965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468BA-D66C-4561-97BA-712CC7E96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38445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21D98-8801-4F0C-9F49-F607D3601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EFF60-C79A-4E9E-BCEF-9891310BDF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60C9E-6AFD-49F5-A4DF-78B35EAAF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DDD6A-5448-4722-8E7C-6F6640F62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24/01/2022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DA635-8C4C-4FC8-8D2F-889BD79AE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381C9-0819-43D3-B89A-5BDEEF762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5874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415CE-A917-47B0-81B4-3EFE4E1E4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D9BFA-802E-43B1-905B-03396DEF3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DD58D-90A6-4119-8CCB-8022F56B3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8AFC0C-FAC9-4CF9-877F-5EE6863900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A5EA51-2D26-45C4-B7F2-1A7681E42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4A960D-7A52-46E4-9141-A56ED8119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24/01/2022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86A8B6-D641-4C19-AC3D-4084143F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FC3D7A-A979-4787-8BBB-68940277C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956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20D5D-D82C-46C8-9E55-6A836D545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DCFF28-5B6F-41EE-9B50-91A391F1F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24/01/2022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3D4109-E571-401A-B828-4C7748181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48D2A1-F6A5-49BC-AFD2-9F9BF87F6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65570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095A7F-AF02-4C69-A371-E60415430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24/01/2022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05312B-BD2E-40F9-A2E9-1DCAAA029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FC813-2EB9-40A0-A5FC-6BF9899D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92618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D5DFD-9B98-4433-B9FF-FFD3C2C0D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5703F-147E-43C5-9FA0-AA9DB6F43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06482-3225-4610-B74F-066A44443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4871A-48FA-455A-AB3E-B5F675CAE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24/01/2022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0663B-7F04-4E07-BD1C-D428D2A08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A67EE-9383-46EB-9CD0-11AE872E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95944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F406B-911C-4367-92F3-D980686C9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A15E0B-51A8-4CB9-9078-2B44C9BF4F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BF44CE-DFFD-4F0D-959F-B85FACC8E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B83AF-177E-4DA1-924A-204D5032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24/01/2022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9C487-BB6F-4950-AECA-A61EB1463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3D997-ACBA-4471-BA9D-5E840DB1E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0572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F49D99-9BE0-4DEE-AA7F-1FC6A5E49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D5A9C-7C57-4632-B3CE-F05D3D638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3C5C1-6034-45D6-91F0-98998BF418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9DC78-B2E2-489A-B4DC-503C173C394C}" type="datetimeFigureOut">
              <a:rPr lang="en-NL" smtClean="0"/>
              <a:t>24/01/2022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CB8E1-CCEC-4925-8BE2-D4096DDFF8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5CDAF-6B7C-4621-BD3F-F48B2666B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78176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32174-6F4F-4238-A6D7-3B95913B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Discord Demo DWA 9 </a:t>
            </a:r>
            <a:r>
              <a:rPr lang="en-US" b="1" dirty="0" err="1"/>
              <a:t>juli</a:t>
            </a:r>
            <a:r>
              <a:rPr lang="en-US" b="1" dirty="0"/>
              <a:t> 2021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5A829-DA02-4AF0-B7F1-1046ADC3C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Wie ben </a:t>
            </a:r>
            <a:r>
              <a:rPr lang="en-US" dirty="0" err="1"/>
              <a:t>ik</a:t>
            </a:r>
            <a:endParaRPr lang="en-US" dirty="0"/>
          </a:p>
          <a:p>
            <a:r>
              <a:rPr lang="en-US" dirty="0"/>
              <a:t>Wat is DWA </a:t>
            </a:r>
          </a:p>
          <a:p>
            <a:r>
              <a:rPr lang="en-US" dirty="0"/>
              <a:t>Design time versus runtime DWA</a:t>
            </a:r>
          </a:p>
          <a:p>
            <a:r>
              <a:rPr lang="en-US" dirty="0"/>
              <a:t>BETL demo</a:t>
            </a:r>
          </a:p>
          <a:p>
            <a:r>
              <a:rPr lang="en-US" dirty="0" err="1"/>
              <a:t>Discussie</a:t>
            </a:r>
            <a:endParaRPr lang="en-US" dirty="0"/>
          </a:p>
          <a:p>
            <a:endParaRPr lang="en-US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210886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6A1BE604-B29C-4E1D-8936-0B0D798FB1EF}"/>
              </a:ext>
            </a:extLst>
          </p:cNvPr>
          <p:cNvSpPr/>
          <p:nvPr/>
        </p:nvSpPr>
        <p:spPr>
          <a:xfrm>
            <a:off x="1112679" y="3600685"/>
            <a:ext cx="1340954" cy="687695"/>
          </a:xfrm>
          <a:prstGeom prst="flowChartMultidocumen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Tables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40316C4-4565-4824-B74F-C5F7FE50AE88}"/>
              </a:ext>
            </a:extLst>
          </p:cNvPr>
          <p:cNvSpPr/>
          <p:nvPr/>
        </p:nvSpPr>
        <p:spPr>
          <a:xfrm>
            <a:off x="1667560" y="2046351"/>
            <a:ext cx="1228492" cy="796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 tree source</a:t>
            </a:r>
            <a:endParaRPr lang="en-NL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A04A335-268C-4E2A-BA1B-F11401588767}"/>
              </a:ext>
            </a:extLst>
          </p:cNvPr>
          <p:cNvSpPr/>
          <p:nvPr/>
        </p:nvSpPr>
        <p:spPr>
          <a:xfrm>
            <a:off x="3363986" y="518429"/>
            <a:ext cx="1708732" cy="67686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 Tool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1" name="Flowchart: Multidocument 10">
            <a:extLst>
              <a:ext uri="{FF2B5EF4-FFF2-40B4-BE49-F238E27FC236}">
                <a16:creationId xmlns:a16="http://schemas.microsoft.com/office/drawing/2014/main" id="{9B796B1F-E784-4624-B2F1-623F5C86763C}"/>
              </a:ext>
            </a:extLst>
          </p:cNvPr>
          <p:cNvSpPr/>
          <p:nvPr/>
        </p:nvSpPr>
        <p:spPr>
          <a:xfrm>
            <a:off x="5072718" y="3600685"/>
            <a:ext cx="1340954" cy="687695"/>
          </a:xfrm>
          <a:prstGeom prst="flowChartMultidocumen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Tables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1596A3BE-1EE9-4C58-9F59-C2B28C1BF0F2}"/>
              </a:ext>
            </a:extLst>
          </p:cNvPr>
          <p:cNvSpPr/>
          <p:nvPr/>
        </p:nvSpPr>
        <p:spPr>
          <a:xfrm>
            <a:off x="1241571" y="4991450"/>
            <a:ext cx="1040235" cy="11576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</a:t>
            </a:r>
            <a:endParaRPr lang="en-NL" dirty="0"/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8C7E308F-7F14-46A0-B710-D5BCEB2EF395}"/>
              </a:ext>
            </a:extLst>
          </p:cNvPr>
          <p:cNvSpPr/>
          <p:nvPr/>
        </p:nvSpPr>
        <p:spPr>
          <a:xfrm>
            <a:off x="5223077" y="4991450"/>
            <a:ext cx="1040235" cy="11576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</a:t>
            </a:r>
            <a:endParaRPr lang="en-NL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BA71530-5004-4923-8299-10D2A5F45584}"/>
              </a:ext>
            </a:extLst>
          </p:cNvPr>
          <p:cNvSpPr/>
          <p:nvPr/>
        </p:nvSpPr>
        <p:spPr>
          <a:xfrm>
            <a:off x="5223078" y="2046351"/>
            <a:ext cx="1228492" cy="796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 tree target</a:t>
            </a:r>
            <a:endParaRPr lang="en-N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93CE91-1C60-4924-8102-F684C0CF6390}"/>
              </a:ext>
            </a:extLst>
          </p:cNvPr>
          <p:cNvSpPr txBox="1"/>
          <p:nvPr/>
        </p:nvSpPr>
        <p:spPr>
          <a:xfrm>
            <a:off x="2667699" y="16861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N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CDC5E1-2BA4-492E-BEDB-E26E0DE517B0}"/>
              </a:ext>
            </a:extLst>
          </p:cNvPr>
          <p:cNvSpPr txBox="1"/>
          <p:nvPr/>
        </p:nvSpPr>
        <p:spPr>
          <a:xfrm>
            <a:off x="3377441" y="3609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NL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E7706EE-B313-4CC8-9837-4A0CE187DE41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2453633" y="3944533"/>
            <a:ext cx="2619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1256896-47B2-4377-A9BD-B6EA6357C89A}"/>
              </a:ext>
            </a:extLst>
          </p:cNvPr>
          <p:cNvSpPr txBox="1"/>
          <p:nvPr/>
        </p:nvSpPr>
        <p:spPr>
          <a:xfrm>
            <a:off x="6300727" y="16770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515797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663C2D6-5FA5-46F9-B208-BA6C2A9F658B}"/>
              </a:ext>
            </a:extLst>
          </p:cNvPr>
          <p:cNvSpPr/>
          <p:nvPr/>
        </p:nvSpPr>
        <p:spPr>
          <a:xfrm>
            <a:off x="2407641" y="4688746"/>
            <a:ext cx="3816990" cy="8284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staging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5468AFC-128E-40DC-8D27-D6A0E28F815D}"/>
              </a:ext>
            </a:extLst>
          </p:cNvPr>
          <p:cNvSpPr/>
          <p:nvPr/>
        </p:nvSpPr>
        <p:spPr>
          <a:xfrm>
            <a:off x="2407641" y="3777143"/>
            <a:ext cx="3816990" cy="8284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raw data warehouse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DE10261-8098-4F10-B115-202C7EA0A264}"/>
              </a:ext>
            </a:extLst>
          </p:cNvPr>
          <p:cNvSpPr/>
          <p:nvPr/>
        </p:nvSpPr>
        <p:spPr>
          <a:xfrm>
            <a:off x="2407641" y="2865540"/>
            <a:ext cx="3816990" cy="8284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Integrated data warehouse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9CD7096-A351-44D1-9400-40127F101B0C}"/>
              </a:ext>
            </a:extLst>
          </p:cNvPr>
          <p:cNvSpPr/>
          <p:nvPr/>
        </p:nvSpPr>
        <p:spPr>
          <a:xfrm>
            <a:off x="2407641" y="1953937"/>
            <a:ext cx="3816990" cy="8284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datamarts</a:t>
            </a:r>
            <a:endParaRPr lang="en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240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ylinder 36">
            <a:extLst>
              <a:ext uri="{FF2B5EF4-FFF2-40B4-BE49-F238E27FC236}">
                <a16:creationId xmlns:a16="http://schemas.microsoft.com/office/drawing/2014/main" id="{BE59E83B-2A71-4E5C-BFA0-076B265B649E}"/>
              </a:ext>
            </a:extLst>
          </p:cNvPr>
          <p:cNvSpPr/>
          <p:nvPr/>
        </p:nvSpPr>
        <p:spPr>
          <a:xfrm>
            <a:off x="592561" y="2340997"/>
            <a:ext cx="1232482" cy="632779"/>
          </a:xfrm>
          <a:prstGeom prst="can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Meta data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6E614E0-6EBF-49D3-9F9A-99008B5F8B94}"/>
              </a:ext>
            </a:extLst>
          </p:cNvPr>
          <p:cNvSpPr/>
          <p:nvPr/>
        </p:nvSpPr>
        <p:spPr>
          <a:xfrm>
            <a:off x="484089" y="3863200"/>
            <a:ext cx="1340954" cy="45720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tree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146CA78-B240-451B-B8BB-42FCCDB7FCF8}"/>
              </a:ext>
            </a:extLst>
          </p:cNvPr>
          <p:cNvSpPr/>
          <p:nvPr/>
        </p:nvSpPr>
        <p:spPr>
          <a:xfrm>
            <a:off x="2199401" y="3859875"/>
            <a:ext cx="1232482" cy="45720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Mapping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99D17CC-B272-4C04-A718-290B3E35AD2C}"/>
              </a:ext>
            </a:extLst>
          </p:cNvPr>
          <p:cNvSpPr/>
          <p:nvPr/>
        </p:nvSpPr>
        <p:spPr>
          <a:xfrm>
            <a:off x="3937711" y="3867425"/>
            <a:ext cx="1882063" cy="44965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Business rules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E7D11D4-0E68-48D2-A93D-024D4E933442}"/>
              </a:ext>
            </a:extLst>
          </p:cNvPr>
          <p:cNvSpPr/>
          <p:nvPr/>
        </p:nvSpPr>
        <p:spPr>
          <a:xfrm>
            <a:off x="6224017" y="3859875"/>
            <a:ext cx="1577769" cy="45720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Properties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76D6177-C446-4F0E-AF8F-6F0BB10AEB50}"/>
              </a:ext>
            </a:extLst>
          </p:cNvPr>
          <p:cNvCxnSpPr>
            <a:cxnSpLocks/>
            <a:stCxn id="37" idx="3"/>
            <a:endCxn id="48" idx="0"/>
          </p:cNvCxnSpPr>
          <p:nvPr/>
        </p:nvCxnSpPr>
        <p:spPr>
          <a:xfrm flipH="1">
            <a:off x="1154566" y="2973776"/>
            <a:ext cx="54236" cy="889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Picture 128">
            <a:extLst>
              <a:ext uri="{FF2B5EF4-FFF2-40B4-BE49-F238E27FC236}">
                <a16:creationId xmlns:a16="http://schemas.microsoft.com/office/drawing/2014/main" id="{FA659ECC-73E6-4FE1-8CA9-111B940F6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942" y="4742805"/>
            <a:ext cx="2283074" cy="1823816"/>
          </a:xfrm>
          <a:prstGeom prst="rect">
            <a:avLst/>
          </a:prstGeom>
        </p:spPr>
      </p:pic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531D34CA-5AA2-4E6E-9B72-E3CC9A548D1B}"/>
              </a:ext>
            </a:extLst>
          </p:cNvPr>
          <p:cNvCxnSpPr>
            <a:cxnSpLocks/>
            <a:stCxn id="37" idx="3"/>
            <a:endCxn id="49" idx="0"/>
          </p:cNvCxnSpPr>
          <p:nvPr/>
        </p:nvCxnSpPr>
        <p:spPr>
          <a:xfrm>
            <a:off x="1208802" y="2973776"/>
            <a:ext cx="1606840" cy="886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1A1E738-1E0E-4784-A9B3-51D5C19D0592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1212749" y="2959625"/>
            <a:ext cx="3665994" cy="90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1F179D7B-EE1B-406F-B38E-F64CD32A7BCD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1244852" y="2963850"/>
            <a:ext cx="5768050" cy="896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5" name="Picture 1034">
            <a:extLst>
              <a:ext uri="{FF2B5EF4-FFF2-40B4-BE49-F238E27FC236}">
                <a16:creationId xmlns:a16="http://schemas.microsoft.com/office/drawing/2014/main" id="{BC68F239-6E2D-43FF-B408-8561DB37D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506" y="4526813"/>
            <a:ext cx="6963608" cy="218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47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4E5DE4B-D85C-4A24-AC57-E52165092C69}"/>
              </a:ext>
            </a:extLst>
          </p:cNvPr>
          <p:cNvSpPr/>
          <p:nvPr/>
        </p:nvSpPr>
        <p:spPr>
          <a:xfrm>
            <a:off x="4870518" y="2181637"/>
            <a:ext cx="1340954" cy="589163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D5865D0-A28D-4D73-BA22-E0FB6B539A4C}"/>
              </a:ext>
            </a:extLst>
          </p:cNvPr>
          <p:cNvSpPr/>
          <p:nvPr/>
        </p:nvSpPr>
        <p:spPr>
          <a:xfrm>
            <a:off x="6348198" y="2181637"/>
            <a:ext cx="1552604" cy="562656"/>
          </a:xfrm>
          <a:prstGeom prst="roundRect">
            <a:avLst/>
          </a:prstGeom>
          <a:solidFill>
            <a:srgbClr val="F4B1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DDL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A7B2505-E936-449F-B832-C1C70F4A4304}"/>
              </a:ext>
            </a:extLst>
          </p:cNvPr>
          <p:cNvSpPr/>
          <p:nvPr/>
        </p:nvSpPr>
        <p:spPr>
          <a:xfrm>
            <a:off x="8058511" y="2181637"/>
            <a:ext cx="1552604" cy="562656"/>
          </a:xfrm>
          <a:prstGeom prst="round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Orchestration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7DD2FA4-1BA2-4F02-9C74-001336233441}"/>
              </a:ext>
            </a:extLst>
          </p:cNvPr>
          <p:cNvSpPr/>
          <p:nvPr/>
        </p:nvSpPr>
        <p:spPr>
          <a:xfrm>
            <a:off x="6077311" y="1164382"/>
            <a:ext cx="1708732" cy="67686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 Tool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D2676DC-CB1F-4D0D-96BD-2D998F701D03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 flipH="1">
            <a:off x="5540995" y="1841246"/>
            <a:ext cx="1390682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4D326D-1C60-43BF-B639-89CAF5767DA8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6931677" y="1841246"/>
            <a:ext cx="192823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F5C4E9A-25FF-436A-AD57-61002F06AA2F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6931677" y="1841246"/>
            <a:ext cx="1903136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ylinder 11">
            <a:extLst>
              <a:ext uri="{FF2B5EF4-FFF2-40B4-BE49-F238E27FC236}">
                <a16:creationId xmlns:a16="http://schemas.microsoft.com/office/drawing/2014/main" id="{8826948B-FCF2-4D0D-B3A1-3238B1A390FD}"/>
              </a:ext>
            </a:extLst>
          </p:cNvPr>
          <p:cNvSpPr/>
          <p:nvPr/>
        </p:nvSpPr>
        <p:spPr>
          <a:xfrm>
            <a:off x="592561" y="2340997"/>
            <a:ext cx="1232482" cy="632779"/>
          </a:xfrm>
          <a:prstGeom prst="can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Meta data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896A5635-B91B-425B-A602-FEA69D15DBC3}"/>
              </a:ext>
            </a:extLst>
          </p:cNvPr>
          <p:cNvSpPr/>
          <p:nvPr/>
        </p:nvSpPr>
        <p:spPr>
          <a:xfrm>
            <a:off x="592561" y="1151100"/>
            <a:ext cx="1340954" cy="687695"/>
          </a:xfrm>
          <a:prstGeom prst="flowChartMultidocumen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Templates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BE165CB-709E-408F-8063-C7BD88920E53}"/>
              </a:ext>
            </a:extLst>
          </p:cNvPr>
          <p:cNvCxnSpPr>
            <a:cxnSpLocks/>
            <a:endCxn id="13" idx="3"/>
          </p:cNvCxnSpPr>
          <p:nvPr/>
        </p:nvCxnSpPr>
        <p:spPr>
          <a:xfrm flipH="1" flipV="1">
            <a:off x="1933515" y="1494948"/>
            <a:ext cx="1489207" cy="36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3D8588F-2932-4448-A052-F6272B99BF5E}"/>
              </a:ext>
            </a:extLst>
          </p:cNvPr>
          <p:cNvCxnSpPr>
            <a:cxnSpLocks/>
            <a:stCxn id="12" idx="4"/>
          </p:cNvCxnSpPr>
          <p:nvPr/>
        </p:nvCxnSpPr>
        <p:spPr>
          <a:xfrm flipV="1">
            <a:off x="1825043" y="1857928"/>
            <a:ext cx="1597679" cy="799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0DA9A2B-032E-49F9-8F23-AD4B58FCA285}"/>
              </a:ext>
            </a:extLst>
          </p:cNvPr>
          <p:cNvSpPr/>
          <p:nvPr/>
        </p:nvSpPr>
        <p:spPr>
          <a:xfrm>
            <a:off x="484089" y="3863200"/>
            <a:ext cx="1340954" cy="45720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tree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E6DBED2-7CA2-4D55-BA2C-8B839EB8C8BE}"/>
              </a:ext>
            </a:extLst>
          </p:cNvPr>
          <p:cNvSpPr/>
          <p:nvPr/>
        </p:nvSpPr>
        <p:spPr>
          <a:xfrm>
            <a:off x="2199401" y="3859875"/>
            <a:ext cx="1232482" cy="45720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Mapping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F2E89BE-9A08-45CF-B697-B3A0467F5262}"/>
              </a:ext>
            </a:extLst>
          </p:cNvPr>
          <p:cNvSpPr/>
          <p:nvPr/>
        </p:nvSpPr>
        <p:spPr>
          <a:xfrm>
            <a:off x="3937711" y="3867425"/>
            <a:ext cx="1882063" cy="44965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Business rules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7B051AE-B803-4175-A6E7-8069A4C85692}"/>
              </a:ext>
            </a:extLst>
          </p:cNvPr>
          <p:cNvSpPr/>
          <p:nvPr/>
        </p:nvSpPr>
        <p:spPr>
          <a:xfrm>
            <a:off x="6224017" y="3859875"/>
            <a:ext cx="1577769" cy="45720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Properties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69A6113-737E-4207-B256-DA99BC005BFF}"/>
              </a:ext>
            </a:extLst>
          </p:cNvPr>
          <p:cNvCxnSpPr>
            <a:cxnSpLocks/>
            <a:stCxn id="12" idx="3"/>
            <a:endCxn id="16" idx="0"/>
          </p:cNvCxnSpPr>
          <p:nvPr/>
        </p:nvCxnSpPr>
        <p:spPr>
          <a:xfrm flipH="1">
            <a:off x="1154566" y="2973776"/>
            <a:ext cx="54236" cy="889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7346CA1-1C67-4FBE-BE12-66EF48069E54}"/>
              </a:ext>
            </a:extLst>
          </p:cNvPr>
          <p:cNvCxnSpPr>
            <a:cxnSpLocks/>
            <a:stCxn id="12" idx="3"/>
            <a:endCxn id="17" idx="0"/>
          </p:cNvCxnSpPr>
          <p:nvPr/>
        </p:nvCxnSpPr>
        <p:spPr>
          <a:xfrm>
            <a:off x="1208802" y="2973776"/>
            <a:ext cx="1606840" cy="886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5BD7DE8-9521-4909-A3E8-9718D42C3748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1212749" y="2959625"/>
            <a:ext cx="3665994" cy="90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B4B25D-21A7-4973-863F-5E6F219ABA47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1244852" y="2963850"/>
            <a:ext cx="5768050" cy="896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12" descr="azure-data-factory - Microsoft Q&amp;A">
            <a:extLst>
              <a:ext uri="{FF2B5EF4-FFF2-40B4-BE49-F238E27FC236}">
                <a16:creationId xmlns:a16="http://schemas.microsoft.com/office/drawing/2014/main" id="{63C7BC70-9502-4FF2-A194-3E7559CEF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310" y="577168"/>
            <a:ext cx="515040" cy="515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4" descr="Data Pipeline Development (Azure Data Factory) – Crafting Bytes">
            <a:extLst>
              <a:ext uri="{FF2B5EF4-FFF2-40B4-BE49-F238E27FC236}">
                <a16:creationId xmlns:a16="http://schemas.microsoft.com/office/drawing/2014/main" id="{EFD7C195-1BC2-4F4F-953A-09CCAD6E4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245" y="607451"/>
            <a:ext cx="1489395" cy="51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B4589BE-4EE2-425D-8299-9DEA52A54E0C}"/>
              </a:ext>
            </a:extLst>
          </p:cNvPr>
          <p:cNvCxnSpPr/>
          <p:nvPr/>
        </p:nvCxnSpPr>
        <p:spPr>
          <a:xfrm>
            <a:off x="3336236" y="2152206"/>
            <a:ext cx="1152000" cy="0"/>
          </a:xfrm>
          <a:prstGeom prst="straightConnector1">
            <a:avLst/>
          </a:prstGeom>
          <a:ln w="7302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Afbeeldingsresultaat voor tandwielen">
            <a:extLst>
              <a:ext uri="{FF2B5EF4-FFF2-40B4-BE49-F238E27FC236}">
                <a16:creationId xmlns:a16="http://schemas.microsoft.com/office/drawing/2014/main" id="{D475B7FA-CC0E-4A64-A5B1-5A39D5EA2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795" y="1592979"/>
            <a:ext cx="720205" cy="49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7CD3A82-BE66-4590-B8E0-1BE957151F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9506" y="4526813"/>
            <a:ext cx="6963608" cy="218907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621BFB5-E23D-4DBF-9BD3-2CFAD493700D}"/>
              </a:ext>
            </a:extLst>
          </p:cNvPr>
          <p:cNvSpPr txBox="1"/>
          <p:nvPr/>
        </p:nvSpPr>
        <p:spPr>
          <a:xfrm>
            <a:off x="3179327" y="2295605"/>
            <a:ext cx="1634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generator</a:t>
            </a:r>
            <a:endParaRPr lang="en-NL" dirty="0"/>
          </a:p>
        </p:txBody>
      </p:sp>
      <p:pic>
        <p:nvPicPr>
          <p:cNvPr id="31" name="Picture 4">
            <a:extLst>
              <a:ext uri="{FF2B5EF4-FFF2-40B4-BE49-F238E27FC236}">
                <a16:creationId xmlns:a16="http://schemas.microsoft.com/office/drawing/2014/main" id="{692184F9-9CB0-420A-B51D-79BE6D4E58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64" b="35261"/>
          <a:stretch/>
        </p:blipFill>
        <p:spPr bwMode="auto">
          <a:xfrm>
            <a:off x="3483587" y="1145143"/>
            <a:ext cx="945430" cy="3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0" descr="Top 24 T-SQL Interview Questions &amp; Answers">
            <a:extLst>
              <a:ext uri="{FF2B5EF4-FFF2-40B4-BE49-F238E27FC236}">
                <a16:creationId xmlns:a16="http://schemas.microsoft.com/office/drawing/2014/main" id="{0C042580-A9DE-4AB2-81A5-3926DEC6C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72" y="249334"/>
            <a:ext cx="789988" cy="660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466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4093D4A-0F3E-4DC0-8B27-850C7761D523}"/>
              </a:ext>
            </a:extLst>
          </p:cNvPr>
          <p:cNvSpPr/>
          <p:nvPr/>
        </p:nvSpPr>
        <p:spPr>
          <a:xfrm>
            <a:off x="1028375" y="1403029"/>
            <a:ext cx="1340954" cy="45720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Batch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DE0A6C9-6F00-4713-854E-BD2490589D70}"/>
              </a:ext>
            </a:extLst>
          </p:cNvPr>
          <p:cNvSpPr/>
          <p:nvPr/>
        </p:nvSpPr>
        <p:spPr>
          <a:xfrm>
            <a:off x="1028375" y="2448057"/>
            <a:ext cx="1340954" cy="45720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Transfer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9DD7B21-E92B-4350-9CB1-5A58A677A230}"/>
              </a:ext>
            </a:extLst>
          </p:cNvPr>
          <p:cNvSpPr/>
          <p:nvPr/>
        </p:nvSpPr>
        <p:spPr>
          <a:xfrm>
            <a:off x="3079592" y="1403029"/>
            <a:ext cx="1340954" cy="45720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Logging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5E997D-4DB6-47BD-9755-C041341E0A22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2369329" y="1631629"/>
            <a:ext cx="7102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A204097-E304-4D67-AB06-33BAF7FB2012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1698852" y="1860229"/>
            <a:ext cx="0" cy="587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571A7B4-3B46-480B-B459-BAB6EA505429}"/>
              </a:ext>
            </a:extLst>
          </p:cNvPr>
          <p:cNvCxnSpPr>
            <a:cxnSpLocks/>
            <a:stCxn id="7" idx="0"/>
            <a:endCxn id="7" idx="1"/>
          </p:cNvCxnSpPr>
          <p:nvPr/>
        </p:nvCxnSpPr>
        <p:spPr>
          <a:xfrm rot="16200000" flipH="1" flipV="1">
            <a:off x="1249314" y="1182090"/>
            <a:ext cx="228600" cy="670477"/>
          </a:xfrm>
          <a:prstGeom prst="curvedConnector4">
            <a:avLst>
              <a:gd name="adj1" fmla="val -176189"/>
              <a:gd name="adj2" fmla="val 1795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2083E80-9385-4DF6-A366-85F08DB4FA1A}"/>
              </a:ext>
            </a:extLst>
          </p:cNvPr>
          <p:cNvSpPr txBox="1"/>
          <p:nvPr/>
        </p:nvSpPr>
        <p:spPr>
          <a:xfrm>
            <a:off x="843318" y="735930"/>
            <a:ext cx="1213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parent_batch_id</a:t>
            </a:r>
            <a:endParaRPr lang="en-NL" sz="1200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BC4FF21-4891-4858-9C74-A7555D12E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635" y="269395"/>
            <a:ext cx="7220958" cy="226726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45E385C-A006-4F36-9695-9562DD8D6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44" y="3038153"/>
            <a:ext cx="11545911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01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wo Thin Arrows Forming A Circle Svg Png Icon Free Download (#72450) -  OnlineWebFonts.COM">
            <a:extLst>
              <a:ext uri="{FF2B5EF4-FFF2-40B4-BE49-F238E27FC236}">
                <a16:creationId xmlns:a16="http://schemas.microsoft.com/office/drawing/2014/main" id="{81245560-09F4-40F5-9F8F-5DA0132DA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08" y="863541"/>
            <a:ext cx="1737526" cy="143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owchart: Multidocument 9">
            <a:extLst>
              <a:ext uri="{FF2B5EF4-FFF2-40B4-BE49-F238E27FC236}">
                <a16:creationId xmlns:a16="http://schemas.microsoft.com/office/drawing/2014/main" id="{056556A1-70DE-4BB1-836A-00F1EBC2E897}"/>
              </a:ext>
            </a:extLst>
          </p:cNvPr>
          <p:cNvSpPr/>
          <p:nvPr/>
        </p:nvSpPr>
        <p:spPr>
          <a:xfrm>
            <a:off x="956348" y="1216404"/>
            <a:ext cx="310390" cy="377505"/>
          </a:xfrm>
          <a:prstGeom prst="flowChartMultidocumen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13D4DD-B791-4FA4-B789-34BEBCFEA88A}"/>
              </a:ext>
            </a:extLst>
          </p:cNvPr>
          <p:cNvSpPr txBox="1"/>
          <p:nvPr/>
        </p:nvSpPr>
        <p:spPr>
          <a:xfrm>
            <a:off x="595620" y="377505"/>
            <a:ext cx="950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each</a:t>
            </a:r>
            <a:endParaRPr lang="en-N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C9A181-5517-4FB0-A293-FE8C8BB9DE12}"/>
              </a:ext>
            </a:extLst>
          </p:cNvPr>
          <p:cNvSpPr txBox="1"/>
          <p:nvPr/>
        </p:nvSpPr>
        <p:spPr>
          <a:xfrm>
            <a:off x="647352" y="1603695"/>
            <a:ext cx="880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</a:t>
            </a:r>
            <a:endParaRPr lang="en-NL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4756AC9-4D7B-4F78-80C8-12E544536BDC}"/>
              </a:ext>
            </a:extLst>
          </p:cNvPr>
          <p:cNvSpPr/>
          <p:nvPr/>
        </p:nvSpPr>
        <p:spPr>
          <a:xfrm>
            <a:off x="1281044" y="4218961"/>
            <a:ext cx="1856439" cy="41176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staging</a:t>
            </a:r>
            <a:endParaRPr lang="en-NL" sz="14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6FBB0E9-522A-46A0-BF3E-788368A4FC8E}"/>
              </a:ext>
            </a:extLst>
          </p:cNvPr>
          <p:cNvSpPr/>
          <p:nvPr/>
        </p:nvSpPr>
        <p:spPr>
          <a:xfrm>
            <a:off x="1293628" y="3817796"/>
            <a:ext cx="1827077" cy="3850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raw data warehouse</a:t>
            </a:r>
            <a:endParaRPr lang="en-NL" sz="14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1D41DFE-C98D-4847-990C-14F3908C30FC}"/>
              </a:ext>
            </a:extLst>
          </p:cNvPr>
          <p:cNvSpPr/>
          <p:nvPr/>
        </p:nvSpPr>
        <p:spPr>
          <a:xfrm>
            <a:off x="1302017" y="3265627"/>
            <a:ext cx="1827077" cy="5367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Integrated data warehouse</a:t>
            </a:r>
            <a:endParaRPr lang="en-NL" sz="1400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EF9A28F-7B39-4393-82EE-BA8765E5EB8C}"/>
              </a:ext>
            </a:extLst>
          </p:cNvPr>
          <p:cNvSpPr/>
          <p:nvPr/>
        </p:nvSpPr>
        <p:spPr>
          <a:xfrm>
            <a:off x="1302018" y="2888823"/>
            <a:ext cx="1801910" cy="3325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datamarts</a:t>
            </a:r>
            <a:endParaRPr lang="en-NL" sz="1400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ABF90F-5698-40C8-80C9-4C144A5EE086}"/>
              </a:ext>
            </a:extLst>
          </p:cNvPr>
          <p:cNvSpPr txBox="1"/>
          <p:nvPr/>
        </p:nvSpPr>
        <p:spPr>
          <a:xfrm>
            <a:off x="1259750" y="2450984"/>
            <a:ext cx="153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every layer</a:t>
            </a:r>
            <a:endParaRPr lang="en-N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A75AA1-8539-4CD7-ADE3-091CEBF7D599}"/>
              </a:ext>
            </a:extLst>
          </p:cNvPr>
          <p:cNvSpPr/>
          <p:nvPr/>
        </p:nvSpPr>
        <p:spPr>
          <a:xfrm>
            <a:off x="4170728" y="1846976"/>
            <a:ext cx="1694576" cy="6459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describe</a:t>
            </a:r>
            <a:endParaRPr lang="en-NL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A3FFD26-F7DC-4E0C-B903-DE7698D1F75B}"/>
              </a:ext>
            </a:extLst>
          </p:cNvPr>
          <p:cNvSpPr/>
          <p:nvPr/>
        </p:nvSpPr>
        <p:spPr>
          <a:xfrm>
            <a:off x="4170728" y="3835166"/>
            <a:ext cx="1694576" cy="6459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execute</a:t>
            </a:r>
            <a:endParaRPr lang="en-NL" dirty="0"/>
          </a:p>
        </p:txBody>
      </p:sp>
      <p:pic>
        <p:nvPicPr>
          <p:cNvPr id="30" name="Picture 4" descr="Two Thin Arrows Forming A Circle Svg Png Icon Free Download (#72450) -  OnlineWebFonts.COM">
            <a:extLst>
              <a:ext uri="{FF2B5EF4-FFF2-40B4-BE49-F238E27FC236}">
                <a16:creationId xmlns:a16="http://schemas.microsoft.com/office/drawing/2014/main" id="{8AD61A7B-F5F6-4250-B2D5-DB10E183E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052" y="4908663"/>
            <a:ext cx="1996581" cy="164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bserve Free Photos, Icons, Vectors &amp; Videos | Freestock">
            <a:extLst>
              <a:ext uri="{FF2B5EF4-FFF2-40B4-BE49-F238E27FC236}">
                <a16:creationId xmlns:a16="http://schemas.microsoft.com/office/drawing/2014/main" id="{547651CA-762F-4684-8F16-A23AC9AAD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714" y="964867"/>
            <a:ext cx="789131" cy="78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2F7D445-0B02-438F-92A6-52EE0EE33D3C}"/>
              </a:ext>
            </a:extLst>
          </p:cNvPr>
          <p:cNvSpPr txBox="1"/>
          <p:nvPr/>
        </p:nvSpPr>
        <p:spPr>
          <a:xfrm>
            <a:off x="5271085" y="1160478"/>
            <a:ext cx="326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observe source dataset structure</a:t>
            </a:r>
            <a:endParaRPr lang="en-NL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F009827-CF9D-4C8C-B73B-BD13F613FC8B}"/>
              </a:ext>
            </a:extLst>
          </p:cNvPr>
          <p:cNvSpPr/>
          <p:nvPr/>
        </p:nvSpPr>
        <p:spPr>
          <a:xfrm>
            <a:off x="4170728" y="422246"/>
            <a:ext cx="1694576" cy="6459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observe</a:t>
            </a:r>
            <a:endParaRPr lang="en-N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9799BD-5A66-45B9-8E56-A6D2FF6556EF}"/>
              </a:ext>
            </a:extLst>
          </p:cNvPr>
          <p:cNvSpPr txBox="1"/>
          <p:nvPr/>
        </p:nvSpPr>
        <p:spPr>
          <a:xfrm>
            <a:off x="5377343" y="2835479"/>
            <a:ext cx="3738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structure change (</a:t>
            </a:r>
            <a:r>
              <a:rPr lang="en-US" dirty="0" err="1"/>
              <a:t>ddl</a:t>
            </a:r>
            <a:r>
              <a:rPr lang="en-US" dirty="0"/>
              <a:t>) 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 loading and transforming (</a:t>
            </a:r>
            <a:r>
              <a:rPr lang="en-US" dirty="0" err="1"/>
              <a:t>etl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/>
              <a:t>orchestration </a:t>
            </a:r>
            <a:endParaRPr lang="en-NL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F11231-55C8-4183-8E3E-A0E618C79AE5}"/>
              </a:ext>
            </a:extLst>
          </p:cNvPr>
          <p:cNvSpPr txBox="1"/>
          <p:nvPr/>
        </p:nvSpPr>
        <p:spPr>
          <a:xfrm>
            <a:off x="5507376" y="2562838"/>
            <a:ext cx="4383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describe what needs to be done</a:t>
            </a:r>
            <a:endParaRPr lang="en-NL" dirty="0"/>
          </a:p>
        </p:txBody>
      </p:sp>
      <p:pic>
        <p:nvPicPr>
          <p:cNvPr id="1032" name="Picture 8" descr="Free Pencil Icon. SVG, EPS, JPG, PNG. Download Pencil Icon.">
            <a:extLst>
              <a:ext uri="{FF2B5EF4-FFF2-40B4-BE49-F238E27FC236}">
                <a16:creationId xmlns:a16="http://schemas.microsoft.com/office/drawing/2014/main" id="{A6603CA7-DF76-449E-BCDA-342887C56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268" y="2533608"/>
            <a:ext cx="771656" cy="771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45650A9-DCC2-4519-8F9D-079BBC4CA9B8}"/>
              </a:ext>
            </a:extLst>
          </p:cNvPr>
          <p:cNvSpPr txBox="1"/>
          <p:nvPr/>
        </p:nvSpPr>
        <p:spPr>
          <a:xfrm>
            <a:off x="4682457" y="4556621"/>
            <a:ext cx="950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each</a:t>
            </a:r>
            <a:endParaRPr lang="en-NL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3427969-0BF7-4FDB-A1BA-327FE202B57A}"/>
              </a:ext>
            </a:extLst>
          </p:cNvPr>
          <p:cNvSpPr txBox="1"/>
          <p:nvPr/>
        </p:nvSpPr>
        <p:spPr>
          <a:xfrm>
            <a:off x="4943914" y="5656976"/>
            <a:ext cx="933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 </a:t>
            </a:r>
            <a:br>
              <a:rPr lang="en-US" dirty="0"/>
            </a:br>
            <a:r>
              <a:rPr lang="en-US" dirty="0"/>
              <a:t>object</a:t>
            </a:r>
            <a:endParaRPr lang="en-NL" dirty="0"/>
          </a:p>
        </p:txBody>
      </p:sp>
      <p:sp>
        <p:nvSpPr>
          <p:cNvPr id="27" name="Flowchart: Document 26">
            <a:extLst>
              <a:ext uri="{FF2B5EF4-FFF2-40B4-BE49-F238E27FC236}">
                <a16:creationId xmlns:a16="http://schemas.microsoft.com/office/drawing/2014/main" id="{7F8761F1-E9A3-4BE8-BA2C-54A6498D4EBC}"/>
              </a:ext>
            </a:extLst>
          </p:cNvPr>
          <p:cNvSpPr/>
          <p:nvPr/>
        </p:nvSpPr>
        <p:spPr>
          <a:xfrm>
            <a:off x="5083728" y="5251508"/>
            <a:ext cx="419449" cy="402671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114B78-F7FF-4349-B5C0-FEADE471DBA2}"/>
              </a:ext>
            </a:extLst>
          </p:cNvPr>
          <p:cNvSpPr txBox="1"/>
          <p:nvPr/>
        </p:nvSpPr>
        <p:spPr>
          <a:xfrm>
            <a:off x="6616121" y="4820875"/>
            <a:ext cx="43832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Generate code </a:t>
            </a:r>
          </a:p>
          <a:p>
            <a:pPr marL="742950" lvl="1" indent="-285750">
              <a:buFontTx/>
              <a:buChar char="-"/>
            </a:pPr>
            <a:r>
              <a:rPr lang="en-US" dirty="0" err="1"/>
              <a:t>ddl</a:t>
            </a: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 err="1"/>
              <a:t>Etl</a:t>
            </a: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Orchestration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Execute code</a:t>
            </a:r>
          </a:p>
        </p:txBody>
      </p:sp>
    </p:spTree>
    <p:extLst>
      <p:ext uri="{BB962C8B-B14F-4D97-AF65-F5344CB8AC3E}">
        <p14:creationId xmlns:p14="http://schemas.microsoft.com/office/powerpoint/2010/main" val="3962234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ylinder 24">
            <a:extLst>
              <a:ext uri="{FF2B5EF4-FFF2-40B4-BE49-F238E27FC236}">
                <a16:creationId xmlns:a16="http://schemas.microsoft.com/office/drawing/2014/main" id="{A2F4C73A-F55D-4FC9-84D9-0C817372749F}"/>
              </a:ext>
            </a:extLst>
          </p:cNvPr>
          <p:cNvSpPr/>
          <p:nvPr/>
        </p:nvSpPr>
        <p:spPr>
          <a:xfrm>
            <a:off x="328791" y="3126443"/>
            <a:ext cx="1212794" cy="912157"/>
          </a:xfrm>
          <a:prstGeom prst="can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Adventure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Works</a:t>
            </a:r>
            <a:endParaRPr lang="en-NL" sz="1400" dirty="0">
              <a:solidFill>
                <a:schemeClr val="tx1"/>
              </a:solidFill>
            </a:endParaRPr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id="{35662CCC-F1C4-483C-BDCC-191AB9D9EC94}"/>
              </a:ext>
            </a:extLst>
          </p:cNvPr>
          <p:cNvSpPr/>
          <p:nvPr/>
        </p:nvSpPr>
        <p:spPr>
          <a:xfrm>
            <a:off x="2216206" y="740798"/>
            <a:ext cx="673532" cy="742172"/>
          </a:xfrm>
          <a:prstGeom prst="can">
            <a:avLst/>
          </a:prstGeom>
          <a:solidFill>
            <a:srgbClr val="FFCC99">
              <a:alpha val="9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betl</a:t>
            </a:r>
            <a:endParaRPr lang="en-NL" sz="1400" dirty="0">
              <a:solidFill>
                <a:schemeClr val="tx1"/>
              </a:solidFill>
            </a:endParaRPr>
          </a:p>
        </p:txBody>
      </p:sp>
      <p:sp>
        <p:nvSpPr>
          <p:cNvPr id="29" name="Cylinder 28">
            <a:extLst>
              <a:ext uri="{FF2B5EF4-FFF2-40B4-BE49-F238E27FC236}">
                <a16:creationId xmlns:a16="http://schemas.microsoft.com/office/drawing/2014/main" id="{24E88E63-D20F-4B42-B0EA-5B706926522C}"/>
              </a:ext>
            </a:extLst>
          </p:cNvPr>
          <p:cNvSpPr/>
          <p:nvPr/>
        </p:nvSpPr>
        <p:spPr>
          <a:xfrm>
            <a:off x="3447129" y="3085412"/>
            <a:ext cx="1212794" cy="912157"/>
          </a:xfrm>
          <a:prstGeom prst="can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MyDWH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Staging</a:t>
            </a:r>
            <a:endParaRPr lang="en-NL" sz="1400" dirty="0">
              <a:solidFill>
                <a:schemeClr val="tx1"/>
              </a:solidFill>
            </a:endParaRP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BD3A9817-3A19-4796-9EF2-B548B50AAC2A}"/>
              </a:ext>
            </a:extLst>
          </p:cNvPr>
          <p:cNvCxnSpPr>
            <a:cxnSpLocks/>
            <a:stCxn id="25" idx="1"/>
            <a:endCxn id="26" idx="2"/>
          </p:cNvCxnSpPr>
          <p:nvPr/>
        </p:nvCxnSpPr>
        <p:spPr>
          <a:xfrm rot="5400000" flipH="1" flipV="1">
            <a:off x="568418" y="1478655"/>
            <a:ext cx="2014559" cy="128101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47C0D1F-CC07-45C8-BED8-36652F8BAAC3}"/>
              </a:ext>
            </a:extLst>
          </p:cNvPr>
          <p:cNvSpPr txBox="1"/>
          <p:nvPr/>
        </p:nvSpPr>
        <p:spPr>
          <a:xfrm>
            <a:off x="1078523" y="1934307"/>
            <a:ext cx="903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1.observe</a:t>
            </a:r>
            <a:endParaRPr lang="en-NL" sz="1400" dirty="0"/>
          </a:p>
        </p:txBody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08D05357-112C-46C9-88F0-2D7D62546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0615" y="1969477"/>
            <a:ext cx="339970" cy="339970"/>
          </a:xfrm>
          <a:prstGeom prst="rect">
            <a:avLst/>
          </a:prstGeom>
        </p:spPr>
      </p:pic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7F6B8413-C2F3-4A80-B80D-EA65576B35FB}"/>
              </a:ext>
            </a:extLst>
          </p:cNvPr>
          <p:cNvCxnSpPr>
            <a:cxnSpLocks/>
            <a:stCxn id="26" idx="3"/>
            <a:endCxn id="26" idx="4"/>
          </p:cNvCxnSpPr>
          <p:nvPr/>
        </p:nvCxnSpPr>
        <p:spPr>
          <a:xfrm rot="5400000" flipH="1" flipV="1">
            <a:off x="2535812" y="1129044"/>
            <a:ext cx="371086" cy="336766"/>
          </a:xfrm>
          <a:prstGeom prst="curvedConnector4">
            <a:avLst>
              <a:gd name="adj1" fmla="val -61603"/>
              <a:gd name="adj2" fmla="val 1678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0A59D05-ECE4-4B13-B710-8EE5CC99147F}"/>
              </a:ext>
            </a:extLst>
          </p:cNvPr>
          <p:cNvSpPr txBox="1"/>
          <p:nvPr/>
        </p:nvSpPr>
        <p:spPr>
          <a:xfrm>
            <a:off x="3434862" y="926122"/>
            <a:ext cx="1344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2.define staging</a:t>
            </a:r>
            <a:endParaRPr lang="en-NL" sz="1400" dirty="0"/>
          </a:p>
        </p:txBody>
      </p:sp>
      <p:pic>
        <p:nvPicPr>
          <p:cNvPr id="20" name="Graphic 19" descr="Document">
            <a:extLst>
              <a:ext uri="{FF2B5EF4-FFF2-40B4-BE49-F238E27FC236}">
                <a16:creationId xmlns:a16="http://schemas.microsoft.com/office/drawing/2014/main" id="{ADFC2AFC-7551-43B2-8714-A93796CD7F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89031" y="890956"/>
            <a:ext cx="416167" cy="416167"/>
          </a:xfrm>
          <a:prstGeom prst="rect">
            <a:avLst/>
          </a:prstGeom>
        </p:spPr>
      </p:pic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887012E2-0C10-4F8F-8D8C-EB3E3A937888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>
          <a:xfrm rot="16200000" flipH="1">
            <a:off x="2502028" y="1533914"/>
            <a:ext cx="1602442" cy="15005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F7EE283-1054-4ACB-9D48-809E19A4A534}"/>
              </a:ext>
            </a:extLst>
          </p:cNvPr>
          <p:cNvSpPr txBox="1"/>
          <p:nvPr/>
        </p:nvSpPr>
        <p:spPr>
          <a:xfrm>
            <a:off x="3516924" y="1828800"/>
            <a:ext cx="16877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3.materialize staging</a:t>
            </a:r>
            <a:endParaRPr lang="en-NL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904E9A2-A4A0-42EC-ACCF-70AFC4BF1D60}"/>
              </a:ext>
            </a:extLst>
          </p:cNvPr>
          <p:cNvSpPr txBox="1"/>
          <p:nvPr/>
        </p:nvSpPr>
        <p:spPr>
          <a:xfrm>
            <a:off x="3065585" y="1776046"/>
            <a:ext cx="551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T-SQL</a:t>
            </a:r>
            <a:br>
              <a:rPr lang="en-US" sz="1200" b="1" dirty="0"/>
            </a:br>
            <a:r>
              <a:rPr lang="en-US" sz="1200" b="1" dirty="0"/>
              <a:t>DDL</a:t>
            </a:r>
            <a:endParaRPr lang="en-NL" sz="1200" b="1" dirty="0"/>
          </a:p>
        </p:txBody>
      </p: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208DD054-2088-4F90-A2A9-6D4CE6F963CF}"/>
              </a:ext>
            </a:extLst>
          </p:cNvPr>
          <p:cNvCxnSpPr>
            <a:cxnSpLocks/>
            <a:stCxn id="29" idx="2"/>
            <a:endCxn id="26" idx="3"/>
          </p:cNvCxnSpPr>
          <p:nvPr/>
        </p:nvCxnSpPr>
        <p:spPr>
          <a:xfrm rot="10800000">
            <a:off x="2552973" y="1482971"/>
            <a:ext cx="894157" cy="20585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CAFCC1D-A5EF-404D-B83E-5BA038E91218}"/>
              </a:ext>
            </a:extLst>
          </p:cNvPr>
          <p:cNvSpPr txBox="1"/>
          <p:nvPr/>
        </p:nvSpPr>
        <p:spPr>
          <a:xfrm>
            <a:off x="2526323" y="2479431"/>
            <a:ext cx="903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4.observe</a:t>
            </a:r>
            <a:endParaRPr lang="en-NL" sz="1400" dirty="0"/>
          </a:p>
        </p:txBody>
      </p:sp>
      <p:pic>
        <p:nvPicPr>
          <p:cNvPr id="53" name="Graphic 52" descr="Magnifying glass">
            <a:extLst>
              <a:ext uri="{FF2B5EF4-FFF2-40B4-BE49-F238E27FC236}">
                <a16:creationId xmlns:a16="http://schemas.microsoft.com/office/drawing/2014/main" id="{7765AA42-6ECE-4423-A2A3-F5ED171D8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68415" y="2514601"/>
            <a:ext cx="339970" cy="339970"/>
          </a:xfrm>
          <a:prstGeom prst="rect">
            <a:avLst/>
          </a:prstGeom>
        </p:spPr>
      </p:pic>
      <p:pic>
        <p:nvPicPr>
          <p:cNvPr id="61" name="Picture 4" descr="Two Thin Arrows Forming A Circle Svg Png Icon Free Download (#72450) -  OnlineWebFonts.COM">
            <a:extLst>
              <a:ext uri="{FF2B5EF4-FFF2-40B4-BE49-F238E27FC236}">
                <a16:creationId xmlns:a16="http://schemas.microsoft.com/office/drawing/2014/main" id="{5DE1CEA8-EBB8-4433-8667-F2BD81AE1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339" y="3628293"/>
            <a:ext cx="370088" cy="305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49A4B956-B40C-4AE3-A75F-FE3C1F25F330}"/>
              </a:ext>
            </a:extLst>
          </p:cNvPr>
          <p:cNvSpPr txBox="1"/>
          <p:nvPr/>
        </p:nvSpPr>
        <p:spPr>
          <a:xfrm>
            <a:off x="1822938" y="358726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0" i="0" dirty="0">
                <a:solidFill>
                  <a:srgbClr val="222222"/>
                </a:solidFill>
                <a:effectLst/>
                <a:latin typeface="source_sans_proregular"/>
              </a:rPr>
              <a:t>⊳</a:t>
            </a:r>
            <a:endParaRPr lang="en-NL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08F62B7-1DB1-49DA-BDD8-30226C38D5AD}"/>
              </a:ext>
            </a:extLst>
          </p:cNvPr>
          <p:cNvSpPr txBox="1"/>
          <p:nvPr/>
        </p:nvSpPr>
        <p:spPr>
          <a:xfrm>
            <a:off x="2168769" y="3622431"/>
            <a:ext cx="10724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5.staging </a:t>
            </a:r>
            <a:r>
              <a:rPr lang="en-US" sz="1400" dirty="0" err="1"/>
              <a:t>etl</a:t>
            </a:r>
            <a:endParaRPr lang="en-NL" sz="14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D87254E-90B7-4F0D-A1C6-0C623EC7FBF6}"/>
              </a:ext>
            </a:extLst>
          </p:cNvPr>
          <p:cNvCxnSpPr>
            <a:cxnSpLocks/>
            <a:stCxn id="25" idx="4"/>
            <a:endCxn id="29" idx="2"/>
          </p:cNvCxnSpPr>
          <p:nvPr/>
        </p:nvCxnSpPr>
        <p:spPr>
          <a:xfrm flipV="1">
            <a:off x="1541585" y="3541491"/>
            <a:ext cx="1905544" cy="41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ylinder 66">
            <a:extLst>
              <a:ext uri="{FF2B5EF4-FFF2-40B4-BE49-F238E27FC236}">
                <a16:creationId xmlns:a16="http://schemas.microsoft.com/office/drawing/2014/main" id="{F560868F-4312-4346-9F38-CE1C6B77DB7F}"/>
              </a:ext>
            </a:extLst>
          </p:cNvPr>
          <p:cNvSpPr/>
          <p:nvPr/>
        </p:nvSpPr>
        <p:spPr>
          <a:xfrm>
            <a:off x="8142220" y="3155750"/>
            <a:ext cx="1212794" cy="912157"/>
          </a:xfrm>
          <a:prstGeom prst="can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MyDWH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RDW</a:t>
            </a:r>
            <a:endParaRPr lang="en-NL" sz="1400" dirty="0">
              <a:solidFill>
                <a:schemeClr val="tx1"/>
              </a:solidFill>
            </a:endParaRPr>
          </a:p>
        </p:txBody>
      </p:sp>
      <p:pic>
        <p:nvPicPr>
          <p:cNvPr id="68" name="Picture 4" descr="Two Thin Arrows Forming A Circle Svg Png Icon Free Download (#72450) -  OnlineWebFonts.COM">
            <a:extLst>
              <a:ext uri="{FF2B5EF4-FFF2-40B4-BE49-F238E27FC236}">
                <a16:creationId xmlns:a16="http://schemas.microsoft.com/office/drawing/2014/main" id="{C34E5FF3-0E57-4F24-AABB-4CD143873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769" y="3581401"/>
            <a:ext cx="370088" cy="305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CDEEBF66-6955-4842-9638-48E10227012B}"/>
              </a:ext>
            </a:extLst>
          </p:cNvPr>
          <p:cNvSpPr txBox="1"/>
          <p:nvPr/>
        </p:nvSpPr>
        <p:spPr>
          <a:xfrm>
            <a:off x="5826368" y="354037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0" i="0" dirty="0">
                <a:solidFill>
                  <a:srgbClr val="222222"/>
                </a:solidFill>
                <a:effectLst/>
                <a:latin typeface="source_sans_proregular"/>
              </a:rPr>
              <a:t>⊳</a:t>
            </a:r>
            <a:endParaRPr lang="en-NL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4DA1643-590B-4A2C-8ECA-D6CBEED66481}"/>
              </a:ext>
            </a:extLst>
          </p:cNvPr>
          <p:cNvSpPr txBox="1"/>
          <p:nvPr/>
        </p:nvSpPr>
        <p:spPr>
          <a:xfrm>
            <a:off x="6172199" y="3575539"/>
            <a:ext cx="926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10.rdw </a:t>
            </a:r>
            <a:r>
              <a:rPr lang="en-US" sz="1400" dirty="0" err="1"/>
              <a:t>etl</a:t>
            </a:r>
            <a:endParaRPr lang="en-NL" sz="1400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6B8EFCC-164F-4948-AF9A-DB07A9A5ABB0}"/>
              </a:ext>
            </a:extLst>
          </p:cNvPr>
          <p:cNvCxnSpPr>
            <a:cxnSpLocks/>
          </p:cNvCxnSpPr>
          <p:nvPr/>
        </p:nvCxnSpPr>
        <p:spPr>
          <a:xfrm flipV="1">
            <a:off x="4648200" y="3475892"/>
            <a:ext cx="3493477" cy="4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ylinder 71">
            <a:extLst>
              <a:ext uri="{FF2B5EF4-FFF2-40B4-BE49-F238E27FC236}">
                <a16:creationId xmlns:a16="http://schemas.microsoft.com/office/drawing/2014/main" id="{7661586B-A282-4323-BB20-9B10EEFDF0DF}"/>
              </a:ext>
            </a:extLst>
          </p:cNvPr>
          <p:cNvSpPr/>
          <p:nvPr/>
        </p:nvSpPr>
        <p:spPr>
          <a:xfrm>
            <a:off x="6958190" y="805275"/>
            <a:ext cx="673532" cy="742172"/>
          </a:xfrm>
          <a:prstGeom prst="can">
            <a:avLst/>
          </a:prstGeom>
          <a:solidFill>
            <a:srgbClr val="FFCC99">
              <a:alpha val="9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betl</a:t>
            </a:r>
            <a:endParaRPr lang="en-NL" sz="1400" dirty="0">
              <a:solidFill>
                <a:schemeClr val="tx1"/>
              </a:solidFill>
            </a:endParaRPr>
          </a:p>
        </p:txBody>
      </p: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F7815BAC-BEDD-4776-BD1B-6594D2B237B5}"/>
              </a:ext>
            </a:extLst>
          </p:cNvPr>
          <p:cNvCxnSpPr>
            <a:cxnSpLocks/>
            <a:endCxn id="72" idx="2"/>
          </p:cNvCxnSpPr>
          <p:nvPr/>
        </p:nvCxnSpPr>
        <p:spPr>
          <a:xfrm flipV="1">
            <a:off x="4153175" y="1176361"/>
            <a:ext cx="2805015" cy="18973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16AD6CA-CBD0-4134-8DCD-A4CCCC9A63EC}"/>
              </a:ext>
            </a:extLst>
          </p:cNvPr>
          <p:cNvSpPr txBox="1"/>
          <p:nvPr/>
        </p:nvSpPr>
        <p:spPr>
          <a:xfrm>
            <a:off x="5521569" y="1834661"/>
            <a:ext cx="903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6.observe</a:t>
            </a:r>
            <a:endParaRPr lang="en-NL" sz="1400" dirty="0"/>
          </a:p>
        </p:txBody>
      </p:sp>
      <p:pic>
        <p:nvPicPr>
          <p:cNvPr id="76" name="Graphic 75" descr="Magnifying glass">
            <a:extLst>
              <a:ext uri="{FF2B5EF4-FFF2-40B4-BE49-F238E27FC236}">
                <a16:creationId xmlns:a16="http://schemas.microsoft.com/office/drawing/2014/main" id="{FA173761-E290-4FD6-806E-28E1D1909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63661" y="1869831"/>
            <a:ext cx="339970" cy="339970"/>
          </a:xfrm>
          <a:prstGeom prst="rect">
            <a:avLst/>
          </a:prstGeom>
        </p:spPr>
      </p:pic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18EB501D-8A40-4C51-A50F-4FD1F0FF18B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60212" y="1234551"/>
            <a:ext cx="371086" cy="336766"/>
          </a:xfrm>
          <a:prstGeom prst="curvedConnector4">
            <a:avLst>
              <a:gd name="adj1" fmla="val -61603"/>
              <a:gd name="adj2" fmla="val 1678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54278EB-1E34-4624-B769-906FEA59786F}"/>
              </a:ext>
            </a:extLst>
          </p:cNvPr>
          <p:cNvSpPr txBox="1"/>
          <p:nvPr/>
        </p:nvSpPr>
        <p:spPr>
          <a:xfrm>
            <a:off x="8159262" y="1031629"/>
            <a:ext cx="110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7.define </a:t>
            </a:r>
            <a:r>
              <a:rPr lang="en-US" sz="1400" dirty="0" err="1"/>
              <a:t>rdw</a:t>
            </a:r>
            <a:endParaRPr lang="en-NL" sz="1400" dirty="0"/>
          </a:p>
        </p:txBody>
      </p:sp>
      <p:pic>
        <p:nvPicPr>
          <p:cNvPr id="79" name="Graphic 78" descr="Document">
            <a:extLst>
              <a:ext uri="{FF2B5EF4-FFF2-40B4-BE49-F238E27FC236}">
                <a16:creationId xmlns:a16="http://schemas.microsoft.com/office/drawing/2014/main" id="{46FD0A4F-D818-4CBB-ABFD-8910BF54F5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13431" y="996463"/>
            <a:ext cx="416167" cy="416167"/>
          </a:xfrm>
          <a:prstGeom prst="rect">
            <a:avLst/>
          </a:prstGeom>
        </p:spPr>
      </p:pic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FADACA9E-9FDB-4342-AADF-294A9F44672D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67813" y="1598391"/>
            <a:ext cx="1602442" cy="15005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D71D1BF4-5F76-4BAC-9D54-BE6A40FC6959}"/>
              </a:ext>
            </a:extLst>
          </p:cNvPr>
          <p:cNvSpPr txBox="1"/>
          <p:nvPr/>
        </p:nvSpPr>
        <p:spPr>
          <a:xfrm>
            <a:off x="8182709" y="1893277"/>
            <a:ext cx="16877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8.materialize staging</a:t>
            </a:r>
            <a:endParaRPr lang="en-NL" sz="1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9F8A9B3-93BE-4660-8FCE-7B9819285A6B}"/>
              </a:ext>
            </a:extLst>
          </p:cNvPr>
          <p:cNvSpPr txBox="1"/>
          <p:nvPr/>
        </p:nvSpPr>
        <p:spPr>
          <a:xfrm>
            <a:off x="7731370" y="1840523"/>
            <a:ext cx="551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T-SQL</a:t>
            </a:r>
            <a:br>
              <a:rPr lang="en-US" sz="1200" b="1" dirty="0"/>
            </a:br>
            <a:r>
              <a:rPr lang="en-US" sz="1200" b="1" dirty="0"/>
              <a:t>DDL</a:t>
            </a:r>
            <a:endParaRPr lang="en-NL" sz="1200" b="1" dirty="0"/>
          </a:p>
        </p:txBody>
      </p: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22B61531-11EA-4ED6-A8B2-85E0D2772FC6}"/>
              </a:ext>
            </a:extLst>
          </p:cNvPr>
          <p:cNvCxnSpPr>
            <a:cxnSpLocks/>
          </p:cNvCxnSpPr>
          <p:nvPr/>
        </p:nvCxnSpPr>
        <p:spPr>
          <a:xfrm rot="10800000">
            <a:off x="7253927" y="1553310"/>
            <a:ext cx="894157" cy="20585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9FF86C6-5219-4F5C-A730-A2C7CAB91804}"/>
              </a:ext>
            </a:extLst>
          </p:cNvPr>
          <p:cNvSpPr txBox="1"/>
          <p:nvPr/>
        </p:nvSpPr>
        <p:spPr>
          <a:xfrm>
            <a:off x="7227277" y="2549770"/>
            <a:ext cx="903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9.observe</a:t>
            </a:r>
            <a:endParaRPr lang="en-NL" sz="1400" dirty="0"/>
          </a:p>
        </p:txBody>
      </p:sp>
      <p:pic>
        <p:nvPicPr>
          <p:cNvPr id="86" name="Graphic 85" descr="Magnifying glass">
            <a:extLst>
              <a:ext uri="{FF2B5EF4-FFF2-40B4-BE49-F238E27FC236}">
                <a16:creationId xmlns:a16="http://schemas.microsoft.com/office/drawing/2014/main" id="{FD3B9122-7F95-4B9F-9D4A-74F71EDE4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69369" y="2584940"/>
            <a:ext cx="339970" cy="33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112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69A0244-26AA-46C5-82BA-08F4541FB9F8}"/>
              </a:ext>
            </a:extLst>
          </p:cNvPr>
          <p:cNvSpPr/>
          <p:nvPr/>
        </p:nvSpPr>
        <p:spPr>
          <a:xfrm>
            <a:off x="5097021" y="3649710"/>
            <a:ext cx="1340954" cy="589163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4844169-FD3A-49D0-8CE3-14BB5676B39C}"/>
              </a:ext>
            </a:extLst>
          </p:cNvPr>
          <p:cNvSpPr/>
          <p:nvPr/>
        </p:nvSpPr>
        <p:spPr>
          <a:xfrm>
            <a:off x="6574701" y="3649710"/>
            <a:ext cx="1552604" cy="562656"/>
          </a:xfrm>
          <a:prstGeom prst="roundRect">
            <a:avLst/>
          </a:prstGeom>
          <a:solidFill>
            <a:srgbClr val="F4B1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DDL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16446C-279C-429F-B76B-F6121427C5AD}"/>
              </a:ext>
            </a:extLst>
          </p:cNvPr>
          <p:cNvSpPr/>
          <p:nvPr/>
        </p:nvSpPr>
        <p:spPr>
          <a:xfrm>
            <a:off x="8285014" y="3649710"/>
            <a:ext cx="1552604" cy="562656"/>
          </a:xfrm>
          <a:prstGeom prst="round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Orchestration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4A27BB-6A27-46CA-A502-D8DB9A98C956}"/>
              </a:ext>
            </a:extLst>
          </p:cNvPr>
          <p:cNvSpPr/>
          <p:nvPr/>
        </p:nvSpPr>
        <p:spPr>
          <a:xfrm>
            <a:off x="6303814" y="2632455"/>
            <a:ext cx="1708732" cy="67686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 Tool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4C0738-628F-4EBB-9065-4CAC1A3C69C3}"/>
              </a:ext>
            </a:extLst>
          </p:cNvPr>
          <p:cNvCxnSpPr>
            <a:cxnSpLocks/>
            <a:stCxn id="10" idx="2"/>
            <a:endCxn id="4" idx="0"/>
          </p:cNvCxnSpPr>
          <p:nvPr/>
        </p:nvCxnSpPr>
        <p:spPr>
          <a:xfrm flipH="1">
            <a:off x="5767498" y="3309319"/>
            <a:ext cx="1390682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4D176F-C47E-46CE-9236-329495B02634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7158180" y="3309319"/>
            <a:ext cx="192823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79372F-3707-44DB-87DE-8EF6AAF703B3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>
            <a:off x="7158180" y="3309319"/>
            <a:ext cx="1903136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ylinder 36">
            <a:extLst>
              <a:ext uri="{FF2B5EF4-FFF2-40B4-BE49-F238E27FC236}">
                <a16:creationId xmlns:a16="http://schemas.microsoft.com/office/drawing/2014/main" id="{BE59E83B-2A71-4E5C-BFA0-076B265B649E}"/>
              </a:ext>
            </a:extLst>
          </p:cNvPr>
          <p:cNvSpPr/>
          <p:nvPr/>
        </p:nvSpPr>
        <p:spPr>
          <a:xfrm>
            <a:off x="819064" y="3809070"/>
            <a:ext cx="1232482" cy="632779"/>
          </a:xfrm>
          <a:prstGeom prst="can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Meta data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38" name="Flowchart: Multidocument 37">
            <a:extLst>
              <a:ext uri="{FF2B5EF4-FFF2-40B4-BE49-F238E27FC236}">
                <a16:creationId xmlns:a16="http://schemas.microsoft.com/office/drawing/2014/main" id="{247AE2AE-CAB5-40CD-931B-26E53A3347AF}"/>
              </a:ext>
            </a:extLst>
          </p:cNvPr>
          <p:cNvSpPr/>
          <p:nvPr/>
        </p:nvSpPr>
        <p:spPr>
          <a:xfrm>
            <a:off x="819064" y="2619173"/>
            <a:ext cx="1340954" cy="687695"/>
          </a:xfrm>
          <a:prstGeom prst="flowChartMultidocumen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Templates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D5E45B5-6BD3-469F-ADAA-0C9B4F8F6E6F}"/>
              </a:ext>
            </a:extLst>
          </p:cNvPr>
          <p:cNvCxnSpPr>
            <a:cxnSpLocks/>
            <a:endCxn id="38" idx="3"/>
          </p:cNvCxnSpPr>
          <p:nvPr/>
        </p:nvCxnSpPr>
        <p:spPr>
          <a:xfrm flipH="1" flipV="1">
            <a:off x="2160018" y="2963021"/>
            <a:ext cx="1489207" cy="36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2994411-61DD-499D-B36F-DB2A16ECFC8A}"/>
              </a:ext>
            </a:extLst>
          </p:cNvPr>
          <p:cNvCxnSpPr>
            <a:cxnSpLocks/>
            <a:stCxn id="37" idx="4"/>
          </p:cNvCxnSpPr>
          <p:nvPr/>
        </p:nvCxnSpPr>
        <p:spPr>
          <a:xfrm flipV="1">
            <a:off x="2051546" y="3326001"/>
            <a:ext cx="1597679" cy="799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77EC46DA-3718-4EAC-8B5B-A7B53F42EFD7}"/>
              </a:ext>
            </a:extLst>
          </p:cNvPr>
          <p:cNvCxnSpPr/>
          <p:nvPr/>
        </p:nvCxnSpPr>
        <p:spPr>
          <a:xfrm>
            <a:off x="3562739" y="3620279"/>
            <a:ext cx="1152000" cy="0"/>
          </a:xfrm>
          <a:prstGeom prst="straightConnector1">
            <a:avLst/>
          </a:prstGeom>
          <a:ln w="7302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144" descr="Afbeeldingsresultaat voor tandwielen">
            <a:extLst>
              <a:ext uri="{FF2B5EF4-FFF2-40B4-BE49-F238E27FC236}">
                <a16:creationId xmlns:a16="http://schemas.microsoft.com/office/drawing/2014/main" id="{37672F62-2C43-4232-8EAB-F85DE8CD2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298" y="3061052"/>
            <a:ext cx="720205" cy="49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B214FA-77E4-40B1-937B-54AB4DD7D2FA}"/>
              </a:ext>
            </a:extLst>
          </p:cNvPr>
          <p:cNvSpPr txBox="1"/>
          <p:nvPr/>
        </p:nvSpPr>
        <p:spPr>
          <a:xfrm>
            <a:off x="3405830" y="3763678"/>
            <a:ext cx="1634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generator</a:t>
            </a:r>
            <a:endParaRPr lang="en-N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756B27-B553-4440-9A11-8FA6EE967266}"/>
              </a:ext>
            </a:extLst>
          </p:cNvPr>
          <p:cNvSpPr txBox="1"/>
          <p:nvPr/>
        </p:nvSpPr>
        <p:spPr>
          <a:xfrm>
            <a:off x="654341" y="419450"/>
            <a:ext cx="93117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Wat is Data warehouse automation?</a:t>
            </a:r>
          </a:p>
          <a:p>
            <a:endParaRPr lang="en-NL" sz="4000" dirty="0"/>
          </a:p>
        </p:txBody>
      </p:sp>
    </p:spTree>
    <p:extLst>
      <p:ext uri="{BB962C8B-B14F-4D97-AF65-F5344CB8AC3E}">
        <p14:creationId xmlns:p14="http://schemas.microsoft.com/office/powerpoint/2010/main" val="3538878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69A0244-26AA-46C5-82BA-08F4541FB9F8}"/>
              </a:ext>
            </a:extLst>
          </p:cNvPr>
          <p:cNvSpPr/>
          <p:nvPr/>
        </p:nvSpPr>
        <p:spPr>
          <a:xfrm>
            <a:off x="5097021" y="3649710"/>
            <a:ext cx="1340954" cy="589163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4844169-FD3A-49D0-8CE3-14BB5676B39C}"/>
              </a:ext>
            </a:extLst>
          </p:cNvPr>
          <p:cNvSpPr/>
          <p:nvPr/>
        </p:nvSpPr>
        <p:spPr>
          <a:xfrm>
            <a:off x="6574701" y="3649710"/>
            <a:ext cx="1552604" cy="562656"/>
          </a:xfrm>
          <a:prstGeom prst="roundRect">
            <a:avLst/>
          </a:prstGeom>
          <a:solidFill>
            <a:srgbClr val="F4B1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DDL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16446C-279C-429F-B76B-F6121427C5AD}"/>
              </a:ext>
            </a:extLst>
          </p:cNvPr>
          <p:cNvSpPr/>
          <p:nvPr/>
        </p:nvSpPr>
        <p:spPr>
          <a:xfrm>
            <a:off x="8285014" y="3649710"/>
            <a:ext cx="1552604" cy="562656"/>
          </a:xfrm>
          <a:prstGeom prst="round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Orchestration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4A27BB-6A27-46CA-A502-D8DB9A98C956}"/>
              </a:ext>
            </a:extLst>
          </p:cNvPr>
          <p:cNvSpPr/>
          <p:nvPr/>
        </p:nvSpPr>
        <p:spPr>
          <a:xfrm>
            <a:off x="6303814" y="2632455"/>
            <a:ext cx="1708732" cy="67686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 Tool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4C0738-628F-4EBB-9065-4CAC1A3C69C3}"/>
              </a:ext>
            </a:extLst>
          </p:cNvPr>
          <p:cNvCxnSpPr>
            <a:cxnSpLocks/>
            <a:stCxn id="10" idx="2"/>
            <a:endCxn id="4" idx="0"/>
          </p:cNvCxnSpPr>
          <p:nvPr/>
        </p:nvCxnSpPr>
        <p:spPr>
          <a:xfrm flipH="1">
            <a:off x="5767498" y="3309319"/>
            <a:ext cx="1390682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4D176F-C47E-46CE-9236-329495B02634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7158180" y="3309319"/>
            <a:ext cx="192823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79372F-3707-44DB-87DE-8EF6AAF703B3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>
            <a:off x="7158180" y="3309319"/>
            <a:ext cx="1903136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ylinder 36">
            <a:extLst>
              <a:ext uri="{FF2B5EF4-FFF2-40B4-BE49-F238E27FC236}">
                <a16:creationId xmlns:a16="http://schemas.microsoft.com/office/drawing/2014/main" id="{BE59E83B-2A71-4E5C-BFA0-076B265B649E}"/>
              </a:ext>
            </a:extLst>
          </p:cNvPr>
          <p:cNvSpPr/>
          <p:nvPr/>
        </p:nvSpPr>
        <p:spPr>
          <a:xfrm>
            <a:off x="819064" y="3809070"/>
            <a:ext cx="1232482" cy="632779"/>
          </a:xfrm>
          <a:prstGeom prst="can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Meta data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38" name="Flowchart: Multidocument 37">
            <a:extLst>
              <a:ext uri="{FF2B5EF4-FFF2-40B4-BE49-F238E27FC236}">
                <a16:creationId xmlns:a16="http://schemas.microsoft.com/office/drawing/2014/main" id="{247AE2AE-CAB5-40CD-931B-26E53A3347AF}"/>
              </a:ext>
            </a:extLst>
          </p:cNvPr>
          <p:cNvSpPr/>
          <p:nvPr/>
        </p:nvSpPr>
        <p:spPr>
          <a:xfrm>
            <a:off x="819064" y="2619173"/>
            <a:ext cx="1340954" cy="687695"/>
          </a:xfrm>
          <a:prstGeom prst="flowChartMultidocumen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Templates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D5E45B5-6BD3-469F-ADAA-0C9B4F8F6E6F}"/>
              </a:ext>
            </a:extLst>
          </p:cNvPr>
          <p:cNvCxnSpPr>
            <a:cxnSpLocks/>
            <a:endCxn id="38" idx="3"/>
          </p:cNvCxnSpPr>
          <p:nvPr/>
        </p:nvCxnSpPr>
        <p:spPr>
          <a:xfrm flipH="1" flipV="1">
            <a:off x="2160018" y="2963021"/>
            <a:ext cx="1489207" cy="36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2994411-61DD-499D-B36F-DB2A16ECFC8A}"/>
              </a:ext>
            </a:extLst>
          </p:cNvPr>
          <p:cNvCxnSpPr>
            <a:cxnSpLocks/>
            <a:stCxn id="37" idx="4"/>
          </p:cNvCxnSpPr>
          <p:nvPr/>
        </p:nvCxnSpPr>
        <p:spPr>
          <a:xfrm flipV="1">
            <a:off x="2051546" y="3326001"/>
            <a:ext cx="1597679" cy="799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77EC46DA-3718-4EAC-8B5B-A7B53F42EFD7}"/>
              </a:ext>
            </a:extLst>
          </p:cNvPr>
          <p:cNvCxnSpPr/>
          <p:nvPr/>
        </p:nvCxnSpPr>
        <p:spPr>
          <a:xfrm>
            <a:off x="3562739" y="3620279"/>
            <a:ext cx="1152000" cy="0"/>
          </a:xfrm>
          <a:prstGeom prst="straightConnector1">
            <a:avLst/>
          </a:prstGeom>
          <a:ln w="7302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144" descr="Afbeeldingsresultaat voor tandwielen">
            <a:extLst>
              <a:ext uri="{FF2B5EF4-FFF2-40B4-BE49-F238E27FC236}">
                <a16:creationId xmlns:a16="http://schemas.microsoft.com/office/drawing/2014/main" id="{37672F62-2C43-4232-8EAB-F85DE8CD2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298" y="3061052"/>
            <a:ext cx="720205" cy="49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B214FA-77E4-40B1-937B-54AB4DD7D2FA}"/>
              </a:ext>
            </a:extLst>
          </p:cNvPr>
          <p:cNvSpPr txBox="1"/>
          <p:nvPr/>
        </p:nvSpPr>
        <p:spPr>
          <a:xfrm>
            <a:off x="3405830" y="3763678"/>
            <a:ext cx="1634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generator</a:t>
            </a:r>
            <a:endParaRPr lang="en-N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756B27-B553-4440-9A11-8FA6EE967266}"/>
              </a:ext>
            </a:extLst>
          </p:cNvPr>
          <p:cNvSpPr txBox="1"/>
          <p:nvPr/>
        </p:nvSpPr>
        <p:spPr>
          <a:xfrm>
            <a:off x="654341" y="419450"/>
            <a:ext cx="93117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Design time versus runtime DWA</a:t>
            </a:r>
          </a:p>
          <a:p>
            <a:endParaRPr lang="en-NL" sz="4000" dirty="0"/>
          </a:p>
        </p:txBody>
      </p:sp>
      <p:pic>
        <p:nvPicPr>
          <p:cNvPr id="1026" name="Picture 2" descr="5 Most Common Pitfalls Of Establishing CI/CD · Foxtek Recruitment">
            <a:extLst>
              <a:ext uri="{FF2B5EF4-FFF2-40B4-BE49-F238E27FC236}">
                <a16:creationId xmlns:a16="http://schemas.microsoft.com/office/drawing/2014/main" id="{3348A846-A6BD-493A-828F-1219BACF4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057" y="4508924"/>
            <a:ext cx="3253354" cy="156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428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69A0244-26AA-46C5-82BA-08F4541FB9F8}"/>
              </a:ext>
            </a:extLst>
          </p:cNvPr>
          <p:cNvSpPr/>
          <p:nvPr/>
        </p:nvSpPr>
        <p:spPr>
          <a:xfrm>
            <a:off x="4870518" y="2181637"/>
            <a:ext cx="1340954" cy="589163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4844169-FD3A-49D0-8CE3-14BB5676B39C}"/>
              </a:ext>
            </a:extLst>
          </p:cNvPr>
          <p:cNvSpPr/>
          <p:nvPr/>
        </p:nvSpPr>
        <p:spPr>
          <a:xfrm>
            <a:off x="6348198" y="2181637"/>
            <a:ext cx="1552604" cy="562656"/>
          </a:xfrm>
          <a:prstGeom prst="roundRect">
            <a:avLst/>
          </a:prstGeom>
          <a:solidFill>
            <a:srgbClr val="F4B1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DDL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16446C-279C-429F-B76B-F6121427C5AD}"/>
              </a:ext>
            </a:extLst>
          </p:cNvPr>
          <p:cNvSpPr/>
          <p:nvPr/>
        </p:nvSpPr>
        <p:spPr>
          <a:xfrm>
            <a:off x="8058511" y="2181637"/>
            <a:ext cx="1552604" cy="562656"/>
          </a:xfrm>
          <a:prstGeom prst="round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Orchestration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4A27BB-6A27-46CA-A502-D8DB9A98C956}"/>
              </a:ext>
            </a:extLst>
          </p:cNvPr>
          <p:cNvSpPr/>
          <p:nvPr/>
        </p:nvSpPr>
        <p:spPr>
          <a:xfrm>
            <a:off x="6077311" y="1164382"/>
            <a:ext cx="1708732" cy="67686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 Tool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4C0738-628F-4EBB-9065-4CAC1A3C69C3}"/>
              </a:ext>
            </a:extLst>
          </p:cNvPr>
          <p:cNvCxnSpPr>
            <a:cxnSpLocks/>
            <a:stCxn id="10" idx="2"/>
            <a:endCxn id="4" idx="0"/>
          </p:cNvCxnSpPr>
          <p:nvPr/>
        </p:nvCxnSpPr>
        <p:spPr>
          <a:xfrm flipH="1">
            <a:off x="5540995" y="1841246"/>
            <a:ext cx="1390682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4D176F-C47E-46CE-9236-329495B02634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6931677" y="1841246"/>
            <a:ext cx="192823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79372F-3707-44DB-87DE-8EF6AAF703B3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>
            <a:off x="6931677" y="1841246"/>
            <a:ext cx="1903136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4D90A9E-8BBC-434E-85BC-A38487A874FD}"/>
              </a:ext>
            </a:extLst>
          </p:cNvPr>
          <p:cNvSpPr/>
          <p:nvPr/>
        </p:nvSpPr>
        <p:spPr>
          <a:xfrm>
            <a:off x="2581305" y="186577"/>
            <a:ext cx="3265389" cy="67686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warehouse automation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37" name="Cylinder 36">
            <a:extLst>
              <a:ext uri="{FF2B5EF4-FFF2-40B4-BE49-F238E27FC236}">
                <a16:creationId xmlns:a16="http://schemas.microsoft.com/office/drawing/2014/main" id="{BE59E83B-2A71-4E5C-BFA0-076B265B649E}"/>
              </a:ext>
            </a:extLst>
          </p:cNvPr>
          <p:cNvSpPr/>
          <p:nvPr/>
        </p:nvSpPr>
        <p:spPr>
          <a:xfrm>
            <a:off x="592561" y="2340997"/>
            <a:ext cx="1232482" cy="632779"/>
          </a:xfrm>
          <a:prstGeom prst="can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Meta data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38" name="Flowchart: Multidocument 37">
            <a:extLst>
              <a:ext uri="{FF2B5EF4-FFF2-40B4-BE49-F238E27FC236}">
                <a16:creationId xmlns:a16="http://schemas.microsoft.com/office/drawing/2014/main" id="{247AE2AE-CAB5-40CD-931B-26E53A3347AF}"/>
              </a:ext>
            </a:extLst>
          </p:cNvPr>
          <p:cNvSpPr/>
          <p:nvPr/>
        </p:nvSpPr>
        <p:spPr>
          <a:xfrm>
            <a:off x="592561" y="1151100"/>
            <a:ext cx="1340954" cy="687695"/>
          </a:xfrm>
          <a:prstGeom prst="flowChartMultidocumen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Templates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D5E45B5-6BD3-469F-ADAA-0C9B4F8F6E6F}"/>
              </a:ext>
            </a:extLst>
          </p:cNvPr>
          <p:cNvCxnSpPr>
            <a:cxnSpLocks/>
            <a:endCxn id="38" idx="3"/>
          </p:cNvCxnSpPr>
          <p:nvPr/>
        </p:nvCxnSpPr>
        <p:spPr>
          <a:xfrm flipH="1" flipV="1">
            <a:off x="1933515" y="1494948"/>
            <a:ext cx="1489207" cy="36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2994411-61DD-499D-B36F-DB2A16ECFC8A}"/>
              </a:ext>
            </a:extLst>
          </p:cNvPr>
          <p:cNvCxnSpPr>
            <a:cxnSpLocks/>
            <a:stCxn id="37" idx="4"/>
          </p:cNvCxnSpPr>
          <p:nvPr/>
        </p:nvCxnSpPr>
        <p:spPr>
          <a:xfrm flipV="1">
            <a:off x="1825043" y="1857928"/>
            <a:ext cx="1597679" cy="799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6E614E0-6EBF-49D3-9F9A-99008B5F8B94}"/>
              </a:ext>
            </a:extLst>
          </p:cNvPr>
          <p:cNvSpPr/>
          <p:nvPr/>
        </p:nvSpPr>
        <p:spPr>
          <a:xfrm>
            <a:off x="484089" y="3863200"/>
            <a:ext cx="1340954" cy="45720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tree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146CA78-B240-451B-B8BB-42FCCDB7FCF8}"/>
              </a:ext>
            </a:extLst>
          </p:cNvPr>
          <p:cNvSpPr/>
          <p:nvPr/>
        </p:nvSpPr>
        <p:spPr>
          <a:xfrm>
            <a:off x="2199401" y="3859875"/>
            <a:ext cx="1232482" cy="45720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Mapping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99D17CC-B272-4C04-A718-290B3E35AD2C}"/>
              </a:ext>
            </a:extLst>
          </p:cNvPr>
          <p:cNvSpPr/>
          <p:nvPr/>
        </p:nvSpPr>
        <p:spPr>
          <a:xfrm>
            <a:off x="3937711" y="3867425"/>
            <a:ext cx="1882063" cy="44965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Business rules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E7D11D4-0E68-48D2-A93D-024D4E933442}"/>
              </a:ext>
            </a:extLst>
          </p:cNvPr>
          <p:cNvSpPr/>
          <p:nvPr/>
        </p:nvSpPr>
        <p:spPr>
          <a:xfrm>
            <a:off x="6224017" y="3859875"/>
            <a:ext cx="1577769" cy="45720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Properties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76D6177-C446-4F0E-AF8F-6F0BB10AEB50}"/>
              </a:ext>
            </a:extLst>
          </p:cNvPr>
          <p:cNvCxnSpPr>
            <a:cxnSpLocks/>
            <a:stCxn id="37" idx="3"/>
            <a:endCxn id="48" idx="0"/>
          </p:cNvCxnSpPr>
          <p:nvPr/>
        </p:nvCxnSpPr>
        <p:spPr>
          <a:xfrm flipH="1">
            <a:off x="1154566" y="2973776"/>
            <a:ext cx="54236" cy="889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Picture 128">
            <a:extLst>
              <a:ext uri="{FF2B5EF4-FFF2-40B4-BE49-F238E27FC236}">
                <a16:creationId xmlns:a16="http://schemas.microsoft.com/office/drawing/2014/main" id="{FA659ECC-73E6-4FE1-8CA9-111B940F6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942" y="4742805"/>
            <a:ext cx="2283074" cy="1823816"/>
          </a:xfrm>
          <a:prstGeom prst="rect">
            <a:avLst/>
          </a:prstGeom>
        </p:spPr>
      </p:pic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531D34CA-5AA2-4E6E-9B72-E3CC9A548D1B}"/>
              </a:ext>
            </a:extLst>
          </p:cNvPr>
          <p:cNvCxnSpPr>
            <a:cxnSpLocks/>
            <a:stCxn id="37" idx="3"/>
            <a:endCxn id="49" idx="0"/>
          </p:cNvCxnSpPr>
          <p:nvPr/>
        </p:nvCxnSpPr>
        <p:spPr>
          <a:xfrm>
            <a:off x="1208802" y="2973776"/>
            <a:ext cx="1606840" cy="886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1A1E738-1E0E-4784-A9B3-51D5C19D0592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1212749" y="2959625"/>
            <a:ext cx="3665994" cy="90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1F179D7B-EE1B-406F-B38E-F64CD32A7BCD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1244852" y="2963850"/>
            <a:ext cx="5768050" cy="896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azure-data-factory - Microsoft Q&amp;A">
            <a:extLst>
              <a:ext uri="{FF2B5EF4-FFF2-40B4-BE49-F238E27FC236}">
                <a16:creationId xmlns:a16="http://schemas.microsoft.com/office/drawing/2014/main" id="{35AB7652-0396-4B15-8416-F4B43A108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310" y="577168"/>
            <a:ext cx="515040" cy="515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ata Pipeline Development (Azure Data Factory) – Crafting Bytes">
            <a:extLst>
              <a:ext uri="{FF2B5EF4-FFF2-40B4-BE49-F238E27FC236}">
                <a16:creationId xmlns:a16="http://schemas.microsoft.com/office/drawing/2014/main" id="{9768F6AD-F731-4455-AEC5-C74726A4E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245" y="607451"/>
            <a:ext cx="1489395" cy="51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77EC46DA-3718-4EAC-8B5B-A7B53F42EFD7}"/>
              </a:ext>
            </a:extLst>
          </p:cNvPr>
          <p:cNvCxnSpPr/>
          <p:nvPr/>
        </p:nvCxnSpPr>
        <p:spPr>
          <a:xfrm>
            <a:off x="3336236" y="2152206"/>
            <a:ext cx="1152000" cy="0"/>
          </a:xfrm>
          <a:prstGeom prst="straightConnector1">
            <a:avLst/>
          </a:prstGeom>
          <a:ln w="7302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144" descr="Afbeeldingsresultaat voor tandwielen">
            <a:extLst>
              <a:ext uri="{FF2B5EF4-FFF2-40B4-BE49-F238E27FC236}">
                <a16:creationId xmlns:a16="http://schemas.microsoft.com/office/drawing/2014/main" id="{37672F62-2C43-4232-8EAB-F85DE8CD2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795" y="1592979"/>
            <a:ext cx="720205" cy="49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034">
            <a:extLst>
              <a:ext uri="{FF2B5EF4-FFF2-40B4-BE49-F238E27FC236}">
                <a16:creationId xmlns:a16="http://schemas.microsoft.com/office/drawing/2014/main" id="{BC68F239-6E2D-43FF-B408-8561DB37DF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9506" y="4526813"/>
            <a:ext cx="6963608" cy="21890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B214FA-77E4-40B1-937B-54AB4DD7D2FA}"/>
              </a:ext>
            </a:extLst>
          </p:cNvPr>
          <p:cNvSpPr txBox="1"/>
          <p:nvPr/>
        </p:nvSpPr>
        <p:spPr>
          <a:xfrm>
            <a:off x="3179327" y="2295605"/>
            <a:ext cx="1634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generator</a:t>
            </a:r>
            <a:endParaRPr lang="en-NL" dirty="0"/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id="{E54A4CD3-59F2-421E-926C-AF9E81F2D3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64" b="35261"/>
          <a:stretch/>
        </p:blipFill>
        <p:spPr bwMode="auto">
          <a:xfrm>
            <a:off x="3483587" y="1145143"/>
            <a:ext cx="945430" cy="3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0" descr="Top 24 T-SQL Interview Questions &amp; Answers">
            <a:extLst>
              <a:ext uri="{FF2B5EF4-FFF2-40B4-BE49-F238E27FC236}">
                <a16:creationId xmlns:a16="http://schemas.microsoft.com/office/drawing/2014/main" id="{5366F886-BC1E-4F45-9F22-00C278EAF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72" y="249334"/>
            <a:ext cx="789988" cy="660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65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8">
            <a:extLst>
              <a:ext uri="{FF2B5EF4-FFF2-40B4-BE49-F238E27FC236}">
                <a16:creationId xmlns:a16="http://schemas.microsoft.com/office/drawing/2014/main" id="{E28F1407-8CDB-4223-9E0F-D32F5DCFD014}"/>
              </a:ext>
            </a:extLst>
          </p:cNvPr>
          <p:cNvSpPr/>
          <p:nvPr/>
        </p:nvSpPr>
        <p:spPr>
          <a:xfrm>
            <a:off x="365631" y="537054"/>
            <a:ext cx="4298731" cy="37416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>
                <a:solidFill>
                  <a:srgbClr val="FF0000"/>
                </a:solidFill>
              </a:rPr>
              <a:t>Object tree (</a:t>
            </a:r>
            <a:r>
              <a:rPr lang="nl-NL" dirty="0" err="1">
                <a:solidFill>
                  <a:srgbClr val="FF0000"/>
                </a:solidFill>
              </a:rPr>
              <a:t>dbo.Obj_ext</a:t>
            </a:r>
            <a:r>
              <a:rPr lang="nl-NL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5" name="Stroomdiagram: Magnetische schijf 4">
            <a:extLst>
              <a:ext uri="{FF2B5EF4-FFF2-40B4-BE49-F238E27FC236}">
                <a16:creationId xmlns:a16="http://schemas.microsoft.com/office/drawing/2014/main" id="{F3ECBCE2-B74A-4ABA-9838-A4085C9C92BE}"/>
              </a:ext>
            </a:extLst>
          </p:cNvPr>
          <p:cNvSpPr/>
          <p:nvPr/>
        </p:nvSpPr>
        <p:spPr>
          <a:xfrm>
            <a:off x="747720" y="2498219"/>
            <a:ext cx="985108" cy="428376"/>
          </a:xfrm>
          <a:prstGeom prst="flowChartMagneticDisk">
            <a:avLst/>
          </a:prstGeom>
          <a:solidFill>
            <a:srgbClr val="BFD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schema</a:t>
            </a:r>
          </a:p>
        </p:txBody>
      </p:sp>
      <p:sp>
        <p:nvSpPr>
          <p:cNvPr id="6" name="Stroomdiagram: Meerdere documenten 5">
            <a:extLst>
              <a:ext uri="{FF2B5EF4-FFF2-40B4-BE49-F238E27FC236}">
                <a16:creationId xmlns:a16="http://schemas.microsoft.com/office/drawing/2014/main" id="{4C5A777F-C1F0-45BE-B89C-0C40452FB13B}"/>
              </a:ext>
            </a:extLst>
          </p:cNvPr>
          <p:cNvSpPr/>
          <p:nvPr/>
        </p:nvSpPr>
        <p:spPr>
          <a:xfrm>
            <a:off x="642827" y="3454386"/>
            <a:ext cx="828642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 err="1"/>
              <a:t>Table</a:t>
            </a:r>
            <a:r>
              <a:rPr lang="nl-NL" dirty="0"/>
              <a:t> A</a:t>
            </a:r>
          </a:p>
        </p:txBody>
      </p:sp>
      <p:sp>
        <p:nvSpPr>
          <p:cNvPr id="7" name="Stroomdiagram: Magnetische schijf 6">
            <a:extLst>
              <a:ext uri="{FF2B5EF4-FFF2-40B4-BE49-F238E27FC236}">
                <a16:creationId xmlns:a16="http://schemas.microsoft.com/office/drawing/2014/main" id="{6DB54979-B60C-4947-839F-6E951DFE64D5}"/>
              </a:ext>
            </a:extLst>
          </p:cNvPr>
          <p:cNvSpPr/>
          <p:nvPr/>
        </p:nvSpPr>
        <p:spPr>
          <a:xfrm>
            <a:off x="1817195" y="1598449"/>
            <a:ext cx="1302146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Database B</a:t>
            </a:r>
          </a:p>
        </p:txBody>
      </p:sp>
      <p:sp>
        <p:nvSpPr>
          <p:cNvPr id="8" name="Stroomdiagram: Magnetische schijf 7">
            <a:extLst>
              <a:ext uri="{FF2B5EF4-FFF2-40B4-BE49-F238E27FC236}">
                <a16:creationId xmlns:a16="http://schemas.microsoft.com/office/drawing/2014/main" id="{F6B66DB2-5356-4D99-BA78-531E83B56B35}"/>
              </a:ext>
            </a:extLst>
          </p:cNvPr>
          <p:cNvSpPr/>
          <p:nvPr/>
        </p:nvSpPr>
        <p:spPr>
          <a:xfrm>
            <a:off x="1858383" y="915276"/>
            <a:ext cx="1107989" cy="42837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Server X</a:t>
            </a:r>
          </a:p>
        </p:txBody>
      </p:sp>
      <p:sp>
        <p:nvSpPr>
          <p:cNvPr id="9" name="Stroomdiagram: Magnetische schijf 9">
            <a:extLst>
              <a:ext uri="{FF2B5EF4-FFF2-40B4-BE49-F238E27FC236}">
                <a16:creationId xmlns:a16="http://schemas.microsoft.com/office/drawing/2014/main" id="{9F0241FD-9F30-46D3-92AB-0D83E75DB4DA}"/>
              </a:ext>
            </a:extLst>
          </p:cNvPr>
          <p:cNvSpPr/>
          <p:nvPr/>
        </p:nvSpPr>
        <p:spPr>
          <a:xfrm>
            <a:off x="445594" y="1593193"/>
            <a:ext cx="1233829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Database A</a:t>
            </a:r>
          </a:p>
        </p:txBody>
      </p:sp>
      <p:sp>
        <p:nvSpPr>
          <p:cNvPr id="10" name="Stroomdiagram: Magnetische schijf 10">
            <a:extLst>
              <a:ext uri="{FF2B5EF4-FFF2-40B4-BE49-F238E27FC236}">
                <a16:creationId xmlns:a16="http://schemas.microsoft.com/office/drawing/2014/main" id="{113D0670-B53B-49B8-BB8C-204F0C948956}"/>
              </a:ext>
            </a:extLst>
          </p:cNvPr>
          <p:cNvSpPr/>
          <p:nvPr/>
        </p:nvSpPr>
        <p:spPr>
          <a:xfrm>
            <a:off x="3288643" y="1619469"/>
            <a:ext cx="1312658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Database C</a:t>
            </a:r>
          </a:p>
        </p:txBody>
      </p:sp>
      <p:sp>
        <p:nvSpPr>
          <p:cNvPr id="11" name="Stroomdiagram: Magnetische schijf 11">
            <a:extLst>
              <a:ext uri="{FF2B5EF4-FFF2-40B4-BE49-F238E27FC236}">
                <a16:creationId xmlns:a16="http://schemas.microsoft.com/office/drawing/2014/main" id="{D0E0756D-8B94-4017-A7BE-17C7BE8733A2}"/>
              </a:ext>
            </a:extLst>
          </p:cNvPr>
          <p:cNvSpPr/>
          <p:nvPr/>
        </p:nvSpPr>
        <p:spPr>
          <a:xfrm>
            <a:off x="1898602" y="2450922"/>
            <a:ext cx="985108" cy="428376"/>
          </a:xfrm>
          <a:prstGeom prst="flowChartMagneticDisk">
            <a:avLst/>
          </a:prstGeom>
          <a:solidFill>
            <a:srgbClr val="BFD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schema</a:t>
            </a:r>
          </a:p>
        </p:txBody>
      </p:sp>
      <p:cxnSp>
        <p:nvCxnSpPr>
          <p:cNvPr id="12" name="Rechte verbindingslijn met pijl 13">
            <a:extLst>
              <a:ext uri="{FF2B5EF4-FFF2-40B4-BE49-F238E27FC236}">
                <a16:creationId xmlns:a16="http://schemas.microsoft.com/office/drawing/2014/main" id="{B9AACF5A-5D8C-4863-9F0D-FE27A2D8F510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H="1">
            <a:off x="1062509" y="1343652"/>
            <a:ext cx="1349869" cy="2495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4">
            <a:extLst>
              <a:ext uri="{FF2B5EF4-FFF2-40B4-BE49-F238E27FC236}">
                <a16:creationId xmlns:a16="http://schemas.microsoft.com/office/drawing/2014/main" id="{8122BBFF-EB4D-47BF-BE58-D29FF54CB606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2412378" y="1343652"/>
            <a:ext cx="55890" cy="2547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7">
            <a:extLst>
              <a:ext uri="{FF2B5EF4-FFF2-40B4-BE49-F238E27FC236}">
                <a16:creationId xmlns:a16="http://schemas.microsoft.com/office/drawing/2014/main" id="{9038EA92-F6E5-47F5-BDDD-C583A3E5DEFF}"/>
              </a:ext>
            </a:extLst>
          </p:cNvPr>
          <p:cNvCxnSpPr>
            <a:stCxn id="8" idx="3"/>
          </p:cNvCxnSpPr>
          <p:nvPr/>
        </p:nvCxnSpPr>
        <p:spPr>
          <a:xfrm>
            <a:off x="2412378" y="1343652"/>
            <a:ext cx="1595463" cy="246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20">
            <a:extLst>
              <a:ext uri="{FF2B5EF4-FFF2-40B4-BE49-F238E27FC236}">
                <a16:creationId xmlns:a16="http://schemas.microsoft.com/office/drawing/2014/main" id="{65AA8613-408E-4001-9023-85EE1F20C6AA}"/>
              </a:ext>
            </a:extLst>
          </p:cNvPr>
          <p:cNvCxnSpPr>
            <a:stCxn id="7" idx="3"/>
          </p:cNvCxnSpPr>
          <p:nvPr/>
        </p:nvCxnSpPr>
        <p:spPr>
          <a:xfrm flipH="1">
            <a:off x="1242869" y="2026825"/>
            <a:ext cx="1225399" cy="433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23">
            <a:extLst>
              <a:ext uri="{FF2B5EF4-FFF2-40B4-BE49-F238E27FC236}">
                <a16:creationId xmlns:a16="http://schemas.microsoft.com/office/drawing/2014/main" id="{D112F980-1133-413B-93FC-8A59D70BED5B}"/>
              </a:ext>
            </a:extLst>
          </p:cNvPr>
          <p:cNvCxnSpPr>
            <a:stCxn id="7" idx="3"/>
          </p:cNvCxnSpPr>
          <p:nvPr/>
        </p:nvCxnSpPr>
        <p:spPr>
          <a:xfrm flipH="1">
            <a:off x="2407641" y="2026825"/>
            <a:ext cx="60627" cy="401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troomdiagram: Meerdere documenten 26">
            <a:extLst>
              <a:ext uri="{FF2B5EF4-FFF2-40B4-BE49-F238E27FC236}">
                <a16:creationId xmlns:a16="http://schemas.microsoft.com/office/drawing/2014/main" id="{DD48EF77-9AB7-47D7-95A8-3C23EC66D9B8}"/>
              </a:ext>
            </a:extLst>
          </p:cNvPr>
          <p:cNvSpPr/>
          <p:nvPr/>
        </p:nvSpPr>
        <p:spPr>
          <a:xfrm>
            <a:off x="1655197" y="3410843"/>
            <a:ext cx="883071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 err="1"/>
              <a:t>Table</a:t>
            </a:r>
            <a:r>
              <a:rPr lang="nl-NL" dirty="0"/>
              <a:t> B</a:t>
            </a:r>
          </a:p>
        </p:txBody>
      </p:sp>
      <p:sp>
        <p:nvSpPr>
          <p:cNvPr id="18" name="Stroomdiagram: Meerdere documenten 27">
            <a:extLst>
              <a:ext uri="{FF2B5EF4-FFF2-40B4-BE49-F238E27FC236}">
                <a16:creationId xmlns:a16="http://schemas.microsoft.com/office/drawing/2014/main" id="{186701BE-CF64-4948-85D7-D0F3268C4088}"/>
              </a:ext>
            </a:extLst>
          </p:cNvPr>
          <p:cNvSpPr/>
          <p:nvPr/>
        </p:nvSpPr>
        <p:spPr>
          <a:xfrm>
            <a:off x="2645799" y="3378186"/>
            <a:ext cx="937498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View C</a:t>
            </a:r>
          </a:p>
        </p:txBody>
      </p:sp>
      <p:cxnSp>
        <p:nvCxnSpPr>
          <p:cNvPr id="19" name="Rechte verbindingslijn met pijl 28">
            <a:extLst>
              <a:ext uri="{FF2B5EF4-FFF2-40B4-BE49-F238E27FC236}">
                <a16:creationId xmlns:a16="http://schemas.microsoft.com/office/drawing/2014/main" id="{26265DE0-D4B5-485C-9D90-B2CABCA9FDE7}"/>
              </a:ext>
            </a:extLst>
          </p:cNvPr>
          <p:cNvCxnSpPr>
            <a:endCxn id="6" idx="0"/>
          </p:cNvCxnSpPr>
          <p:nvPr/>
        </p:nvCxnSpPr>
        <p:spPr>
          <a:xfrm flipH="1">
            <a:off x="1114155" y="2886796"/>
            <a:ext cx="1288800" cy="567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met pijl 30">
            <a:extLst>
              <a:ext uri="{FF2B5EF4-FFF2-40B4-BE49-F238E27FC236}">
                <a16:creationId xmlns:a16="http://schemas.microsoft.com/office/drawing/2014/main" id="{FEC25648-D851-454D-B473-25964C572686}"/>
              </a:ext>
            </a:extLst>
          </p:cNvPr>
          <p:cNvCxnSpPr>
            <a:stCxn id="11" idx="3"/>
            <a:endCxn id="17" idx="0"/>
          </p:cNvCxnSpPr>
          <p:nvPr/>
        </p:nvCxnSpPr>
        <p:spPr>
          <a:xfrm flipH="1">
            <a:off x="2157484" y="2879298"/>
            <a:ext cx="233672" cy="531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32">
            <a:extLst>
              <a:ext uri="{FF2B5EF4-FFF2-40B4-BE49-F238E27FC236}">
                <a16:creationId xmlns:a16="http://schemas.microsoft.com/office/drawing/2014/main" id="{D74CE721-E582-4EEA-982C-8472714297BD}"/>
              </a:ext>
            </a:extLst>
          </p:cNvPr>
          <p:cNvCxnSpPr>
            <a:stCxn id="11" idx="3"/>
            <a:endCxn id="18" idx="0"/>
          </p:cNvCxnSpPr>
          <p:nvPr/>
        </p:nvCxnSpPr>
        <p:spPr>
          <a:xfrm>
            <a:off x="2391156" y="2879298"/>
            <a:ext cx="787888" cy="498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hoek 45">
            <a:extLst>
              <a:ext uri="{FF2B5EF4-FFF2-40B4-BE49-F238E27FC236}">
                <a16:creationId xmlns:a16="http://schemas.microsoft.com/office/drawing/2014/main" id="{4D16C345-B0F9-43F9-A835-6290D994F902}"/>
              </a:ext>
            </a:extLst>
          </p:cNvPr>
          <p:cNvSpPr/>
          <p:nvPr/>
        </p:nvSpPr>
        <p:spPr>
          <a:xfrm>
            <a:off x="354746" y="4347054"/>
            <a:ext cx="4298731" cy="1390369"/>
          </a:xfrm>
          <a:prstGeom prst="rect">
            <a:avLst/>
          </a:prstGeom>
          <a:solidFill>
            <a:srgbClr val="EAEA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>
                <a:solidFill>
                  <a:srgbClr val="FF0000"/>
                </a:solidFill>
              </a:rPr>
              <a:t>Users (</a:t>
            </a:r>
            <a:r>
              <a:rPr lang="nl-NL" dirty="0" err="1">
                <a:solidFill>
                  <a:srgbClr val="FF0000"/>
                </a:solidFill>
              </a:rPr>
              <a:t>dbo.Obj_ext</a:t>
            </a:r>
            <a:r>
              <a:rPr lang="nl-NL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3" name="Lachebekje 49">
            <a:extLst>
              <a:ext uri="{FF2B5EF4-FFF2-40B4-BE49-F238E27FC236}">
                <a16:creationId xmlns:a16="http://schemas.microsoft.com/office/drawing/2014/main" id="{4B88F918-5AE3-4110-A18F-148502FC37E7}"/>
              </a:ext>
            </a:extLst>
          </p:cNvPr>
          <p:cNvSpPr/>
          <p:nvPr/>
        </p:nvSpPr>
        <p:spPr>
          <a:xfrm>
            <a:off x="2462070" y="4714166"/>
            <a:ext cx="1012371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400" dirty="0">
                <a:solidFill>
                  <a:schemeClr val="bg1"/>
                </a:solidFill>
              </a:rPr>
              <a:t>User B</a:t>
            </a:r>
          </a:p>
        </p:txBody>
      </p:sp>
      <p:sp>
        <p:nvSpPr>
          <p:cNvPr id="24" name="Lachebekje 50">
            <a:extLst>
              <a:ext uri="{FF2B5EF4-FFF2-40B4-BE49-F238E27FC236}">
                <a16:creationId xmlns:a16="http://schemas.microsoft.com/office/drawing/2014/main" id="{AA22C098-948F-4082-BE6D-9CAE24298FD9}"/>
              </a:ext>
            </a:extLst>
          </p:cNvPr>
          <p:cNvSpPr/>
          <p:nvPr/>
        </p:nvSpPr>
        <p:spPr>
          <a:xfrm>
            <a:off x="796555" y="4714166"/>
            <a:ext cx="1012371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400" dirty="0">
                <a:solidFill>
                  <a:schemeClr val="bg1"/>
                </a:solidFill>
              </a:rPr>
              <a:t>User A</a:t>
            </a:r>
          </a:p>
        </p:txBody>
      </p:sp>
    </p:spTree>
    <p:extLst>
      <p:ext uri="{BB962C8B-B14F-4D97-AF65-F5344CB8AC3E}">
        <p14:creationId xmlns:p14="http://schemas.microsoft.com/office/powerpoint/2010/main" val="1268668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hthoek 8">
            <a:extLst>
              <a:ext uri="{FF2B5EF4-FFF2-40B4-BE49-F238E27FC236}">
                <a16:creationId xmlns:a16="http://schemas.microsoft.com/office/drawing/2014/main" id="{EE601D70-97A1-48D6-9B46-9C3A8A49DAB7}"/>
              </a:ext>
            </a:extLst>
          </p:cNvPr>
          <p:cNvSpPr/>
          <p:nvPr/>
        </p:nvSpPr>
        <p:spPr>
          <a:xfrm>
            <a:off x="365631" y="537054"/>
            <a:ext cx="4298731" cy="37416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>
                <a:solidFill>
                  <a:srgbClr val="FF0000"/>
                </a:solidFill>
              </a:rPr>
              <a:t>Object tree (</a:t>
            </a:r>
            <a:r>
              <a:rPr lang="nl-NL" dirty="0" err="1">
                <a:solidFill>
                  <a:srgbClr val="FF0000"/>
                </a:solidFill>
              </a:rPr>
              <a:t>dbo.Obj_ext</a:t>
            </a:r>
            <a:r>
              <a:rPr lang="nl-NL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9" name="Stroomdiagram: Magnetische schijf 4">
            <a:extLst>
              <a:ext uri="{FF2B5EF4-FFF2-40B4-BE49-F238E27FC236}">
                <a16:creationId xmlns:a16="http://schemas.microsoft.com/office/drawing/2014/main" id="{84F706D8-1B73-4BDB-A72B-BB09BC822F92}"/>
              </a:ext>
            </a:extLst>
          </p:cNvPr>
          <p:cNvSpPr/>
          <p:nvPr/>
        </p:nvSpPr>
        <p:spPr>
          <a:xfrm>
            <a:off x="747720" y="2498219"/>
            <a:ext cx="985108" cy="428376"/>
          </a:xfrm>
          <a:prstGeom prst="flowChartMagneticDisk">
            <a:avLst/>
          </a:prstGeom>
          <a:solidFill>
            <a:srgbClr val="BFD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schema</a:t>
            </a:r>
          </a:p>
        </p:txBody>
      </p:sp>
      <p:sp>
        <p:nvSpPr>
          <p:cNvPr id="40" name="Stroomdiagram: Meerdere documenten 5">
            <a:extLst>
              <a:ext uri="{FF2B5EF4-FFF2-40B4-BE49-F238E27FC236}">
                <a16:creationId xmlns:a16="http://schemas.microsoft.com/office/drawing/2014/main" id="{AD4A3791-22BA-4C3C-853A-2EBDF311ED52}"/>
              </a:ext>
            </a:extLst>
          </p:cNvPr>
          <p:cNvSpPr/>
          <p:nvPr/>
        </p:nvSpPr>
        <p:spPr>
          <a:xfrm>
            <a:off x="642827" y="3454386"/>
            <a:ext cx="828642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 err="1"/>
              <a:t>Table</a:t>
            </a:r>
            <a:r>
              <a:rPr lang="nl-NL" dirty="0"/>
              <a:t> A</a:t>
            </a:r>
          </a:p>
        </p:txBody>
      </p:sp>
      <p:sp>
        <p:nvSpPr>
          <p:cNvPr id="42" name="Stroomdiagram: Magnetische schijf 6">
            <a:extLst>
              <a:ext uri="{FF2B5EF4-FFF2-40B4-BE49-F238E27FC236}">
                <a16:creationId xmlns:a16="http://schemas.microsoft.com/office/drawing/2014/main" id="{FC453608-D543-496B-897F-DFDA704E47A5}"/>
              </a:ext>
            </a:extLst>
          </p:cNvPr>
          <p:cNvSpPr/>
          <p:nvPr/>
        </p:nvSpPr>
        <p:spPr>
          <a:xfrm>
            <a:off x="1817195" y="1598449"/>
            <a:ext cx="1302146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Database B</a:t>
            </a:r>
          </a:p>
        </p:txBody>
      </p:sp>
      <p:sp>
        <p:nvSpPr>
          <p:cNvPr id="43" name="Stroomdiagram: Magnetische schijf 7">
            <a:extLst>
              <a:ext uri="{FF2B5EF4-FFF2-40B4-BE49-F238E27FC236}">
                <a16:creationId xmlns:a16="http://schemas.microsoft.com/office/drawing/2014/main" id="{B18DCEA0-7C93-4E9E-9D73-17852866E4AA}"/>
              </a:ext>
            </a:extLst>
          </p:cNvPr>
          <p:cNvSpPr/>
          <p:nvPr/>
        </p:nvSpPr>
        <p:spPr>
          <a:xfrm>
            <a:off x="1858383" y="915276"/>
            <a:ext cx="1107989" cy="42837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Server X</a:t>
            </a:r>
          </a:p>
        </p:txBody>
      </p:sp>
      <p:sp>
        <p:nvSpPr>
          <p:cNvPr id="44" name="Stroomdiagram: Magnetische schijf 9">
            <a:extLst>
              <a:ext uri="{FF2B5EF4-FFF2-40B4-BE49-F238E27FC236}">
                <a16:creationId xmlns:a16="http://schemas.microsoft.com/office/drawing/2014/main" id="{16736F33-E453-47BE-A16C-9FA25D93A714}"/>
              </a:ext>
            </a:extLst>
          </p:cNvPr>
          <p:cNvSpPr/>
          <p:nvPr/>
        </p:nvSpPr>
        <p:spPr>
          <a:xfrm>
            <a:off x="445594" y="1593193"/>
            <a:ext cx="1233829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Database A</a:t>
            </a:r>
          </a:p>
        </p:txBody>
      </p:sp>
      <p:sp>
        <p:nvSpPr>
          <p:cNvPr id="45" name="Stroomdiagram: Magnetische schijf 10">
            <a:extLst>
              <a:ext uri="{FF2B5EF4-FFF2-40B4-BE49-F238E27FC236}">
                <a16:creationId xmlns:a16="http://schemas.microsoft.com/office/drawing/2014/main" id="{82988858-7566-4337-8D8F-AB75D4B70093}"/>
              </a:ext>
            </a:extLst>
          </p:cNvPr>
          <p:cNvSpPr/>
          <p:nvPr/>
        </p:nvSpPr>
        <p:spPr>
          <a:xfrm>
            <a:off x="3288643" y="1619469"/>
            <a:ext cx="1312658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Database C</a:t>
            </a:r>
          </a:p>
        </p:txBody>
      </p:sp>
      <p:sp>
        <p:nvSpPr>
          <p:cNvPr id="46" name="Stroomdiagram: Magnetische schijf 11">
            <a:extLst>
              <a:ext uri="{FF2B5EF4-FFF2-40B4-BE49-F238E27FC236}">
                <a16:creationId xmlns:a16="http://schemas.microsoft.com/office/drawing/2014/main" id="{3E28AFE4-7BDD-4C0C-8BEE-1D11C54FAC21}"/>
              </a:ext>
            </a:extLst>
          </p:cNvPr>
          <p:cNvSpPr/>
          <p:nvPr/>
        </p:nvSpPr>
        <p:spPr>
          <a:xfrm>
            <a:off x="1898602" y="2450922"/>
            <a:ext cx="985108" cy="428376"/>
          </a:xfrm>
          <a:prstGeom prst="flowChartMagneticDisk">
            <a:avLst/>
          </a:prstGeom>
          <a:solidFill>
            <a:srgbClr val="BFD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schema</a:t>
            </a:r>
          </a:p>
        </p:txBody>
      </p:sp>
      <p:cxnSp>
        <p:nvCxnSpPr>
          <p:cNvPr id="47" name="Rechte verbindingslijn met pijl 13">
            <a:extLst>
              <a:ext uri="{FF2B5EF4-FFF2-40B4-BE49-F238E27FC236}">
                <a16:creationId xmlns:a16="http://schemas.microsoft.com/office/drawing/2014/main" id="{3D5436DB-1E7C-4461-9586-C6009F24CF4C}"/>
              </a:ext>
            </a:extLst>
          </p:cNvPr>
          <p:cNvCxnSpPr>
            <a:stCxn id="43" idx="3"/>
            <a:endCxn id="44" idx="1"/>
          </p:cNvCxnSpPr>
          <p:nvPr/>
        </p:nvCxnSpPr>
        <p:spPr>
          <a:xfrm flipH="1">
            <a:off x="1062509" y="1343652"/>
            <a:ext cx="1349869" cy="2495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chte verbindingslijn met pijl 14">
            <a:extLst>
              <a:ext uri="{FF2B5EF4-FFF2-40B4-BE49-F238E27FC236}">
                <a16:creationId xmlns:a16="http://schemas.microsoft.com/office/drawing/2014/main" id="{970C6AC9-78E7-4A35-A8B1-22762252D7D5}"/>
              </a:ext>
            </a:extLst>
          </p:cNvPr>
          <p:cNvCxnSpPr>
            <a:stCxn id="43" idx="3"/>
            <a:endCxn id="42" idx="1"/>
          </p:cNvCxnSpPr>
          <p:nvPr/>
        </p:nvCxnSpPr>
        <p:spPr>
          <a:xfrm>
            <a:off x="2412378" y="1343652"/>
            <a:ext cx="55890" cy="2547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met pijl 17">
            <a:extLst>
              <a:ext uri="{FF2B5EF4-FFF2-40B4-BE49-F238E27FC236}">
                <a16:creationId xmlns:a16="http://schemas.microsoft.com/office/drawing/2014/main" id="{9A67D330-111A-44BB-BD4E-75DAE562C086}"/>
              </a:ext>
            </a:extLst>
          </p:cNvPr>
          <p:cNvCxnSpPr>
            <a:stCxn id="43" idx="3"/>
          </p:cNvCxnSpPr>
          <p:nvPr/>
        </p:nvCxnSpPr>
        <p:spPr>
          <a:xfrm>
            <a:off x="2412378" y="1343652"/>
            <a:ext cx="1595463" cy="246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met pijl 20">
            <a:extLst>
              <a:ext uri="{FF2B5EF4-FFF2-40B4-BE49-F238E27FC236}">
                <a16:creationId xmlns:a16="http://schemas.microsoft.com/office/drawing/2014/main" id="{AFD42E80-60F2-413C-B9D6-70ADBB1E8E79}"/>
              </a:ext>
            </a:extLst>
          </p:cNvPr>
          <p:cNvCxnSpPr>
            <a:stCxn id="42" idx="3"/>
          </p:cNvCxnSpPr>
          <p:nvPr/>
        </p:nvCxnSpPr>
        <p:spPr>
          <a:xfrm flipH="1">
            <a:off x="1242869" y="2026825"/>
            <a:ext cx="1225399" cy="433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echte verbindingslijn met pijl 23">
            <a:extLst>
              <a:ext uri="{FF2B5EF4-FFF2-40B4-BE49-F238E27FC236}">
                <a16:creationId xmlns:a16="http://schemas.microsoft.com/office/drawing/2014/main" id="{C1238755-1145-4CB4-88BE-56B998F3B78A}"/>
              </a:ext>
            </a:extLst>
          </p:cNvPr>
          <p:cNvCxnSpPr>
            <a:stCxn id="42" idx="3"/>
          </p:cNvCxnSpPr>
          <p:nvPr/>
        </p:nvCxnSpPr>
        <p:spPr>
          <a:xfrm flipH="1">
            <a:off x="2407641" y="2026825"/>
            <a:ext cx="60627" cy="401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Stroomdiagram: Meerdere documenten 26">
            <a:extLst>
              <a:ext uri="{FF2B5EF4-FFF2-40B4-BE49-F238E27FC236}">
                <a16:creationId xmlns:a16="http://schemas.microsoft.com/office/drawing/2014/main" id="{6D3B60FB-8D8C-4EC3-909B-0353088742EF}"/>
              </a:ext>
            </a:extLst>
          </p:cNvPr>
          <p:cNvSpPr/>
          <p:nvPr/>
        </p:nvSpPr>
        <p:spPr>
          <a:xfrm>
            <a:off x="1655197" y="3410843"/>
            <a:ext cx="883071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 err="1"/>
              <a:t>Table</a:t>
            </a:r>
            <a:r>
              <a:rPr lang="nl-NL" dirty="0"/>
              <a:t> B</a:t>
            </a:r>
          </a:p>
        </p:txBody>
      </p:sp>
      <p:sp>
        <p:nvSpPr>
          <p:cNvPr id="53" name="Stroomdiagram: Meerdere documenten 27">
            <a:extLst>
              <a:ext uri="{FF2B5EF4-FFF2-40B4-BE49-F238E27FC236}">
                <a16:creationId xmlns:a16="http://schemas.microsoft.com/office/drawing/2014/main" id="{8FEE1051-CC3A-4EE1-869B-EFD387321B4B}"/>
              </a:ext>
            </a:extLst>
          </p:cNvPr>
          <p:cNvSpPr/>
          <p:nvPr/>
        </p:nvSpPr>
        <p:spPr>
          <a:xfrm>
            <a:off x="2645799" y="3378186"/>
            <a:ext cx="937498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View C</a:t>
            </a:r>
          </a:p>
        </p:txBody>
      </p:sp>
      <p:cxnSp>
        <p:nvCxnSpPr>
          <p:cNvPr id="54" name="Rechte verbindingslijn met pijl 28">
            <a:extLst>
              <a:ext uri="{FF2B5EF4-FFF2-40B4-BE49-F238E27FC236}">
                <a16:creationId xmlns:a16="http://schemas.microsoft.com/office/drawing/2014/main" id="{CB826687-9EA3-4A94-8002-938D1EF2503E}"/>
              </a:ext>
            </a:extLst>
          </p:cNvPr>
          <p:cNvCxnSpPr>
            <a:endCxn id="40" idx="0"/>
          </p:cNvCxnSpPr>
          <p:nvPr/>
        </p:nvCxnSpPr>
        <p:spPr>
          <a:xfrm flipH="1">
            <a:off x="1114155" y="2886796"/>
            <a:ext cx="1288800" cy="567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echte verbindingslijn met pijl 30">
            <a:extLst>
              <a:ext uri="{FF2B5EF4-FFF2-40B4-BE49-F238E27FC236}">
                <a16:creationId xmlns:a16="http://schemas.microsoft.com/office/drawing/2014/main" id="{3F78AB71-D283-4E0D-B37C-7302D20826A4}"/>
              </a:ext>
            </a:extLst>
          </p:cNvPr>
          <p:cNvCxnSpPr>
            <a:stCxn id="46" idx="3"/>
            <a:endCxn id="52" idx="0"/>
          </p:cNvCxnSpPr>
          <p:nvPr/>
        </p:nvCxnSpPr>
        <p:spPr>
          <a:xfrm flipH="1">
            <a:off x="2157484" y="2879298"/>
            <a:ext cx="233672" cy="531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Rechte verbindingslijn met pijl 32">
            <a:extLst>
              <a:ext uri="{FF2B5EF4-FFF2-40B4-BE49-F238E27FC236}">
                <a16:creationId xmlns:a16="http://schemas.microsoft.com/office/drawing/2014/main" id="{89BCA0FC-080C-43EE-A7BF-9E144FCA8E93}"/>
              </a:ext>
            </a:extLst>
          </p:cNvPr>
          <p:cNvCxnSpPr>
            <a:stCxn id="46" idx="3"/>
            <a:endCxn id="53" idx="0"/>
          </p:cNvCxnSpPr>
          <p:nvPr/>
        </p:nvCxnSpPr>
        <p:spPr>
          <a:xfrm>
            <a:off x="2391156" y="2879298"/>
            <a:ext cx="787888" cy="498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hthoek 45">
            <a:extLst>
              <a:ext uri="{FF2B5EF4-FFF2-40B4-BE49-F238E27FC236}">
                <a16:creationId xmlns:a16="http://schemas.microsoft.com/office/drawing/2014/main" id="{170EDDDA-9252-4979-83A2-3B0110579B11}"/>
              </a:ext>
            </a:extLst>
          </p:cNvPr>
          <p:cNvSpPr/>
          <p:nvPr/>
        </p:nvSpPr>
        <p:spPr>
          <a:xfrm>
            <a:off x="354746" y="4347054"/>
            <a:ext cx="4298731" cy="1390369"/>
          </a:xfrm>
          <a:prstGeom prst="rect">
            <a:avLst/>
          </a:prstGeom>
          <a:solidFill>
            <a:srgbClr val="EAEA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>
                <a:solidFill>
                  <a:srgbClr val="FF0000"/>
                </a:solidFill>
              </a:rPr>
              <a:t>Users (</a:t>
            </a:r>
            <a:r>
              <a:rPr lang="nl-NL" dirty="0" err="1">
                <a:solidFill>
                  <a:srgbClr val="FF0000"/>
                </a:solidFill>
              </a:rPr>
              <a:t>dbo.Obj_ext</a:t>
            </a:r>
            <a:r>
              <a:rPr lang="nl-NL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58" name="Lachebekje 49">
            <a:extLst>
              <a:ext uri="{FF2B5EF4-FFF2-40B4-BE49-F238E27FC236}">
                <a16:creationId xmlns:a16="http://schemas.microsoft.com/office/drawing/2014/main" id="{3BE318C6-4223-44AA-9A9A-A400EF23C763}"/>
              </a:ext>
            </a:extLst>
          </p:cNvPr>
          <p:cNvSpPr/>
          <p:nvPr/>
        </p:nvSpPr>
        <p:spPr>
          <a:xfrm>
            <a:off x="2462070" y="4714166"/>
            <a:ext cx="1012371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400" dirty="0">
                <a:solidFill>
                  <a:schemeClr val="bg1"/>
                </a:solidFill>
              </a:rPr>
              <a:t>User B</a:t>
            </a:r>
          </a:p>
        </p:txBody>
      </p:sp>
      <p:sp>
        <p:nvSpPr>
          <p:cNvPr id="59" name="Lachebekje 50">
            <a:extLst>
              <a:ext uri="{FF2B5EF4-FFF2-40B4-BE49-F238E27FC236}">
                <a16:creationId xmlns:a16="http://schemas.microsoft.com/office/drawing/2014/main" id="{72524154-D460-4809-B3BD-71FA250FBEFD}"/>
              </a:ext>
            </a:extLst>
          </p:cNvPr>
          <p:cNvSpPr/>
          <p:nvPr/>
        </p:nvSpPr>
        <p:spPr>
          <a:xfrm>
            <a:off x="796555" y="4714166"/>
            <a:ext cx="1012371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400" dirty="0">
                <a:solidFill>
                  <a:schemeClr val="bg1"/>
                </a:solidFill>
              </a:rPr>
              <a:t>User A</a:t>
            </a:r>
          </a:p>
        </p:txBody>
      </p:sp>
      <p:sp>
        <p:nvSpPr>
          <p:cNvPr id="29" name="Tekstvak 44">
            <a:extLst>
              <a:ext uri="{FF2B5EF4-FFF2-40B4-BE49-F238E27FC236}">
                <a16:creationId xmlns:a16="http://schemas.microsoft.com/office/drawing/2014/main" id="{E73105F3-64C3-4A5A-97EA-E6BF3FF48668}"/>
              </a:ext>
            </a:extLst>
          </p:cNvPr>
          <p:cNvSpPr txBox="1"/>
          <p:nvPr/>
        </p:nvSpPr>
        <p:spPr>
          <a:xfrm>
            <a:off x="5010532" y="5737423"/>
            <a:ext cx="2935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200" dirty="0" err="1"/>
              <a:t>exec</a:t>
            </a:r>
            <a:r>
              <a:rPr lang="nl-NL" sz="1200" dirty="0"/>
              <a:t> </a:t>
            </a:r>
            <a:r>
              <a:rPr lang="nl-NL" sz="1200" dirty="0" err="1"/>
              <a:t>set_p</a:t>
            </a:r>
            <a:r>
              <a:rPr lang="nl-NL" sz="1200" dirty="0"/>
              <a:t> &lt;property&gt;,&lt;</a:t>
            </a:r>
            <a:r>
              <a:rPr lang="nl-NL" sz="1200" dirty="0" err="1"/>
              <a:t>value</a:t>
            </a:r>
            <a:r>
              <a:rPr lang="nl-NL" sz="1200" dirty="0"/>
              <a:t>&gt;,&lt;</a:t>
            </a:r>
            <a:r>
              <a:rPr lang="nl-NL" sz="1200" dirty="0" err="1"/>
              <a:t>obj_name</a:t>
            </a:r>
            <a:r>
              <a:rPr lang="nl-NL" sz="1200" dirty="0"/>
              <a:t>&gt;</a:t>
            </a:r>
          </a:p>
          <a:p>
            <a:r>
              <a:rPr lang="nl-NL" sz="1200" dirty="0" err="1"/>
              <a:t>exec</a:t>
            </a:r>
            <a:r>
              <a:rPr lang="nl-NL" sz="1200" dirty="0"/>
              <a:t> </a:t>
            </a:r>
            <a:r>
              <a:rPr lang="nl-NL" sz="1200" dirty="0" err="1"/>
              <a:t>get_p</a:t>
            </a:r>
            <a:r>
              <a:rPr lang="nl-NL" sz="1200" dirty="0"/>
              <a:t> &lt;property&gt;,&lt;</a:t>
            </a:r>
            <a:r>
              <a:rPr lang="nl-NL" sz="1200" dirty="0" err="1"/>
              <a:t>value</a:t>
            </a:r>
            <a:r>
              <a:rPr lang="nl-NL" sz="1200" dirty="0"/>
              <a:t>&gt;,&lt;</a:t>
            </a:r>
            <a:r>
              <a:rPr lang="nl-NL" sz="1200" dirty="0" err="1"/>
              <a:t>obj_name</a:t>
            </a:r>
            <a:r>
              <a:rPr lang="nl-NL" sz="1200" dirty="0"/>
              <a:t>&gt;</a:t>
            </a:r>
          </a:p>
          <a:p>
            <a:r>
              <a:rPr lang="nl-NL" sz="1200" dirty="0"/>
              <a:t>select * </a:t>
            </a:r>
            <a:r>
              <a:rPr lang="nl-NL" sz="1200" dirty="0" err="1"/>
              <a:t>from</a:t>
            </a:r>
            <a:r>
              <a:rPr lang="nl-NL" sz="1200" dirty="0"/>
              <a:t> </a:t>
            </a:r>
            <a:r>
              <a:rPr lang="nl-NL" sz="1200" dirty="0" err="1"/>
              <a:t>prop_ext</a:t>
            </a:r>
            <a:endParaRPr lang="nl-NL" sz="1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626080C-E67B-401E-9980-4C715F8E957C}"/>
              </a:ext>
            </a:extLst>
          </p:cNvPr>
          <p:cNvGrpSpPr/>
          <p:nvPr/>
        </p:nvGrpSpPr>
        <p:grpSpPr>
          <a:xfrm>
            <a:off x="5106171" y="528557"/>
            <a:ext cx="2601687" cy="5200369"/>
            <a:chOff x="4856270" y="537054"/>
            <a:chExt cx="2601687" cy="5200369"/>
          </a:xfrm>
        </p:grpSpPr>
        <p:sp>
          <p:nvSpPr>
            <p:cNvPr id="25" name="Rechthoek 40">
              <a:extLst>
                <a:ext uri="{FF2B5EF4-FFF2-40B4-BE49-F238E27FC236}">
                  <a16:creationId xmlns:a16="http://schemas.microsoft.com/office/drawing/2014/main" id="{6BDECE7D-2AA3-4B69-B8C1-F5B48A2C352A}"/>
                </a:ext>
              </a:extLst>
            </p:cNvPr>
            <p:cNvSpPr/>
            <p:nvPr/>
          </p:nvSpPr>
          <p:spPr>
            <a:xfrm>
              <a:off x="4856270" y="537054"/>
              <a:ext cx="2601687" cy="52003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sz="1200" dirty="0" err="1">
                  <a:solidFill>
                    <a:srgbClr val="FF0000"/>
                  </a:solidFill>
                </a:rPr>
                <a:t>Properties</a:t>
              </a:r>
              <a:r>
                <a:rPr lang="nl-NL" sz="1200" dirty="0">
                  <a:solidFill>
                    <a:srgbClr val="FF0000"/>
                  </a:solidFill>
                </a:rPr>
                <a:t> (</a:t>
              </a:r>
              <a:r>
                <a:rPr lang="nl-NL" sz="1200" dirty="0" err="1">
                  <a:solidFill>
                    <a:srgbClr val="FF0000"/>
                  </a:solidFill>
                </a:rPr>
                <a:t>static.Property</a:t>
              </a:r>
              <a:r>
                <a:rPr lang="nl-NL" sz="1200" dirty="0">
                  <a:solidFill>
                    <a:srgbClr val="FF0000"/>
                  </a:solidFill>
                </a:rPr>
                <a:t>)</a:t>
              </a:r>
            </a:p>
          </p:txBody>
        </p:sp>
        <p:sp>
          <p:nvSpPr>
            <p:cNvPr id="26" name="Afgeschuind diagonale hoek rechthoek 41">
              <a:extLst>
                <a:ext uri="{FF2B5EF4-FFF2-40B4-BE49-F238E27FC236}">
                  <a16:creationId xmlns:a16="http://schemas.microsoft.com/office/drawing/2014/main" id="{B4844146-C71B-4005-B546-2FCA8145CEA3}"/>
                </a:ext>
              </a:extLst>
            </p:cNvPr>
            <p:cNvSpPr/>
            <p:nvPr/>
          </p:nvSpPr>
          <p:spPr>
            <a:xfrm>
              <a:off x="5166513" y="1287743"/>
              <a:ext cx="1981200" cy="413657"/>
            </a:xfrm>
            <a:prstGeom prst="snip2Diag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sz="1200" dirty="0" err="1"/>
                <a:t>target_schema_id</a:t>
              </a:r>
              <a:endParaRPr lang="nl-NL" sz="1200" dirty="0"/>
            </a:p>
          </p:txBody>
        </p:sp>
        <p:sp>
          <p:nvSpPr>
            <p:cNvPr id="28" name="Afgeschuind diagonale hoek rechthoek 43">
              <a:extLst>
                <a:ext uri="{FF2B5EF4-FFF2-40B4-BE49-F238E27FC236}">
                  <a16:creationId xmlns:a16="http://schemas.microsoft.com/office/drawing/2014/main" id="{4C6A9A47-19D5-4656-8427-130448E322CB}"/>
                </a:ext>
              </a:extLst>
            </p:cNvPr>
            <p:cNvSpPr/>
            <p:nvPr/>
          </p:nvSpPr>
          <p:spPr>
            <a:xfrm>
              <a:off x="5161351" y="1956199"/>
              <a:ext cx="2133601" cy="413657"/>
            </a:xfrm>
            <a:prstGeom prst="snip2Diag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sz="1200" dirty="0" err="1"/>
                <a:t>template_name_create_table</a:t>
              </a:r>
              <a:endParaRPr lang="nl-NL" sz="1200" dirty="0"/>
            </a:p>
          </p:txBody>
        </p:sp>
        <p:sp>
          <p:nvSpPr>
            <p:cNvPr id="30" name="Afgeschuind diagonale hoek rechthoek 61">
              <a:extLst>
                <a:ext uri="{FF2B5EF4-FFF2-40B4-BE49-F238E27FC236}">
                  <a16:creationId xmlns:a16="http://schemas.microsoft.com/office/drawing/2014/main" id="{EB2D8666-78D4-40CA-A68C-33E71F1615B9}"/>
                </a:ext>
              </a:extLst>
            </p:cNvPr>
            <p:cNvSpPr/>
            <p:nvPr/>
          </p:nvSpPr>
          <p:spPr>
            <a:xfrm>
              <a:off x="5161350" y="2576685"/>
              <a:ext cx="2133601" cy="413657"/>
            </a:xfrm>
            <a:prstGeom prst="snip2Diag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sz="1200" dirty="0"/>
                <a:t>log_level</a:t>
              </a:r>
            </a:p>
          </p:txBody>
        </p:sp>
        <p:sp>
          <p:nvSpPr>
            <p:cNvPr id="31" name="Afgeschuind diagonale hoek rechthoek 62">
              <a:extLst>
                <a:ext uri="{FF2B5EF4-FFF2-40B4-BE49-F238E27FC236}">
                  <a16:creationId xmlns:a16="http://schemas.microsoft.com/office/drawing/2014/main" id="{4DDAB794-A8ED-4CE2-A412-63B369911694}"/>
                </a:ext>
              </a:extLst>
            </p:cNvPr>
            <p:cNvSpPr/>
            <p:nvPr/>
          </p:nvSpPr>
          <p:spPr>
            <a:xfrm>
              <a:off x="5161348" y="3912468"/>
              <a:ext cx="2133601" cy="413657"/>
            </a:xfrm>
            <a:prstGeom prst="snip2Diag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sz="1200" dirty="0" err="1"/>
                <a:t>etc</a:t>
              </a:r>
              <a:r>
                <a:rPr lang="nl-NL" sz="1200" dirty="0"/>
                <a:t>…</a:t>
              </a:r>
            </a:p>
          </p:txBody>
        </p:sp>
        <p:sp>
          <p:nvSpPr>
            <p:cNvPr id="32" name="Afgeschuind diagonale hoek rechthoek 65">
              <a:extLst>
                <a:ext uri="{FF2B5EF4-FFF2-40B4-BE49-F238E27FC236}">
                  <a16:creationId xmlns:a16="http://schemas.microsoft.com/office/drawing/2014/main" id="{470078B2-7312-45A9-AEF1-D5843AA101A4}"/>
                </a:ext>
              </a:extLst>
            </p:cNvPr>
            <p:cNvSpPr/>
            <p:nvPr/>
          </p:nvSpPr>
          <p:spPr>
            <a:xfrm>
              <a:off x="5161349" y="3263983"/>
              <a:ext cx="2133601" cy="413657"/>
            </a:xfrm>
            <a:prstGeom prst="snip2Diag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sz="1200" dirty="0" err="1"/>
                <a:t>delete_detection</a:t>
              </a:r>
              <a:endParaRPr lang="nl-NL" sz="1200" dirty="0"/>
            </a:p>
          </p:txBody>
        </p:sp>
      </p:grpSp>
      <p:cxnSp>
        <p:nvCxnSpPr>
          <p:cNvPr id="33" name="Rechte verbindingslijn met pijl 17">
            <a:extLst>
              <a:ext uri="{FF2B5EF4-FFF2-40B4-BE49-F238E27FC236}">
                <a16:creationId xmlns:a16="http://schemas.microsoft.com/office/drawing/2014/main" id="{A9DA80D4-0B72-43DD-80FA-C04F44D5D2F5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2874283" y="1486075"/>
            <a:ext cx="2542131" cy="1173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met pijl 17">
            <a:extLst>
              <a:ext uri="{FF2B5EF4-FFF2-40B4-BE49-F238E27FC236}">
                <a16:creationId xmlns:a16="http://schemas.microsoft.com/office/drawing/2014/main" id="{47D33329-40C5-4E54-9F35-3832D4A12DB6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2874282" y="2154531"/>
            <a:ext cx="2536970" cy="5276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chte verbindingslijn met pijl 17">
            <a:extLst>
              <a:ext uri="{FF2B5EF4-FFF2-40B4-BE49-F238E27FC236}">
                <a16:creationId xmlns:a16="http://schemas.microsoft.com/office/drawing/2014/main" id="{CE835926-0FCD-442A-A60F-29B0C7C2022F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3316724" y="2775017"/>
            <a:ext cx="2094527" cy="2042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met pijl 17">
            <a:extLst>
              <a:ext uri="{FF2B5EF4-FFF2-40B4-BE49-F238E27FC236}">
                <a16:creationId xmlns:a16="http://schemas.microsoft.com/office/drawing/2014/main" id="{085348A2-38EA-4016-9A13-F1185283D89A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3583297" y="3462315"/>
            <a:ext cx="1827953" cy="2700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kstvak 44">
            <a:extLst>
              <a:ext uri="{FF2B5EF4-FFF2-40B4-BE49-F238E27FC236}">
                <a16:creationId xmlns:a16="http://schemas.microsoft.com/office/drawing/2014/main" id="{BA1E9145-353D-4276-A8D6-BF246A23706E}"/>
              </a:ext>
            </a:extLst>
          </p:cNvPr>
          <p:cNvSpPr txBox="1"/>
          <p:nvPr/>
        </p:nvSpPr>
        <p:spPr>
          <a:xfrm>
            <a:off x="291038" y="5723143"/>
            <a:ext cx="1505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200" dirty="0" err="1"/>
              <a:t>exec</a:t>
            </a:r>
            <a:r>
              <a:rPr lang="nl-NL" sz="1200" dirty="0"/>
              <a:t> info</a:t>
            </a:r>
            <a:br>
              <a:rPr lang="nl-NL" sz="1200" dirty="0"/>
            </a:br>
            <a:r>
              <a:rPr lang="nl-NL" sz="1200" dirty="0"/>
              <a:t>select * </a:t>
            </a:r>
            <a:r>
              <a:rPr lang="nl-NL" sz="1200" dirty="0" err="1"/>
              <a:t>from</a:t>
            </a:r>
            <a:r>
              <a:rPr lang="nl-NL" sz="1200" dirty="0"/>
              <a:t> </a:t>
            </a:r>
            <a:r>
              <a:rPr lang="nl-NL" sz="1200" dirty="0" err="1"/>
              <a:t>obj_ext</a:t>
            </a:r>
            <a:br>
              <a:rPr lang="nl-NL" sz="1200" dirty="0"/>
            </a:br>
            <a:r>
              <a:rPr lang="nl-NL" sz="1200" dirty="0"/>
              <a:t>select * </a:t>
            </a:r>
            <a:r>
              <a:rPr lang="nl-NL" sz="1200" dirty="0" err="1"/>
              <a:t>from</a:t>
            </a:r>
            <a:r>
              <a:rPr lang="nl-NL" sz="1200" dirty="0"/>
              <a:t> </a:t>
            </a:r>
            <a:r>
              <a:rPr lang="nl-NL" sz="1200" dirty="0" err="1"/>
              <a:t>col_ext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2987220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CDF585-E316-42DC-9EFC-363962575790}"/>
              </a:ext>
            </a:extLst>
          </p:cNvPr>
          <p:cNvSpPr txBox="1"/>
          <p:nvPr/>
        </p:nvSpPr>
        <p:spPr>
          <a:xfrm>
            <a:off x="509587" y="139155"/>
            <a:ext cx="1117282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 begin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drop_and_create_table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{{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schema_name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}}.{{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obj_name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}}[{{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obj_id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}}]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OBJECT_ID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'{{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schema_name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}}.{{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obj_name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}}'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'U'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DROP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schema_name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}}.{{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obj_name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en-NL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schema_name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}}.{{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obj_name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#each </a:t>
            </a:r>
            <a:r>
              <a:rPr lang="en-US" sz="1800" dirty="0">
                <a:solidFill>
                  <a:srgbClr val="00FF00"/>
                </a:solidFill>
                <a:latin typeface="Consolas" panose="020B0609020204030204" pitchFamily="49" charset="0"/>
              </a:rPr>
              <a:t>columns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[{{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column_name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}}]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data_type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}}{{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data_size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is_nullable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default_value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}}{{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#unless @last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}},{{/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unless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{{/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each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NL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NL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 end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drop_and_create_table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schema_name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}}.{{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obj_name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}}[{{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obj_id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}}]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311803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9C96CFD8-003F-4F45-9647-576242098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10" y="2363597"/>
            <a:ext cx="1796883" cy="201545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9B5C770-446A-45A5-99EC-964C40CBA4FA}"/>
              </a:ext>
            </a:extLst>
          </p:cNvPr>
          <p:cNvSpPr txBox="1"/>
          <p:nvPr/>
        </p:nvSpPr>
        <p:spPr>
          <a:xfrm>
            <a:off x="2954323" y="1578767"/>
            <a:ext cx="337237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src_obj_id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FF"/>
                </a:solidFill>
                <a:latin typeface="Consolas" panose="020B0609020204030204" pitchFamily="49" charset="0"/>
              </a:rPr>
              <a:t>isnull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FF00FF"/>
                </a:solidFill>
                <a:latin typeface="Consolas" panose="020B0609020204030204" pitchFamily="49" charset="0"/>
              </a:rPr>
              <a:t>object_id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database_id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external_obj_id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server_type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server_type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FF00FF"/>
                </a:solidFill>
                <a:latin typeface="Consolas" panose="020B0609020204030204" pitchFamily="49" charset="0"/>
              </a:rPr>
              <a:t>@@SERVERNAME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server_name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, …..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8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FF00"/>
                </a:solidFill>
                <a:latin typeface="Consolas" panose="020B0609020204030204" pitchFamily="49" charset="0"/>
              </a:rPr>
              <a:t>databases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full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outer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FF00"/>
                </a:solidFill>
                <a:latin typeface="Consolas" panose="020B0609020204030204" pitchFamily="49" charset="0"/>
              </a:rPr>
              <a:t>schemas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s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database_id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FF"/>
                </a:solidFill>
                <a:latin typeface="Consolas" panose="020B0609020204030204" pitchFamily="49" charset="0"/>
              </a:rPr>
              <a:t>db_id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FF00"/>
                </a:solidFill>
                <a:latin typeface="Consolas" panose="020B0609020204030204" pitchFamily="49" charset="0"/>
              </a:rPr>
              <a:t>objects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o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FF00FF"/>
                </a:solidFill>
                <a:latin typeface="Consolas" panose="020B0609020204030204" pitchFamily="49" charset="0"/>
              </a:rPr>
              <a:t>schema_id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FF00FF"/>
                </a:solidFill>
                <a:latin typeface="Consolas" panose="020B0609020204030204" pitchFamily="49" charset="0"/>
              </a:rPr>
              <a:t>schema_id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'U'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'V'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-- only tables and views</a:t>
            </a:r>
          </a:p>
          <a:p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….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5271839-180A-4A9A-A296-98B1C020DD7C}"/>
              </a:ext>
            </a:extLst>
          </p:cNvPr>
          <p:cNvSpPr/>
          <p:nvPr/>
        </p:nvSpPr>
        <p:spPr>
          <a:xfrm>
            <a:off x="3103927" y="821069"/>
            <a:ext cx="1904301" cy="5798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tree query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30" name="Cylinder 29">
            <a:extLst>
              <a:ext uri="{FF2B5EF4-FFF2-40B4-BE49-F238E27FC236}">
                <a16:creationId xmlns:a16="http://schemas.microsoft.com/office/drawing/2014/main" id="{BB775DEB-80EA-45D8-8298-E6623D10686F}"/>
              </a:ext>
            </a:extLst>
          </p:cNvPr>
          <p:cNvSpPr/>
          <p:nvPr/>
        </p:nvSpPr>
        <p:spPr>
          <a:xfrm>
            <a:off x="1132512" y="362204"/>
            <a:ext cx="1157681" cy="145968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database</a:t>
            </a:r>
            <a:endParaRPr lang="en-NL" dirty="0"/>
          </a:p>
        </p:txBody>
      </p:sp>
      <p:sp>
        <p:nvSpPr>
          <p:cNvPr id="31" name="Cylinder 30">
            <a:extLst>
              <a:ext uri="{FF2B5EF4-FFF2-40B4-BE49-F238E27FC236}">
                <a16:creationId xmlns:a16="http://schemas.microsoft.com/office/drawing/2014/main" id="{95E4C668-A9ED-4F6E-ACAB-D9AA747562DF}"/>
              </a:ext>
            </a:extLst>
          </p:cNvPr>
          <p:cNvSpPr/>
          <p:nvPr/>
        </p:nvSpPr>
        <p:spPr>
          <a:xfrm>
            <a:off x="8879466" y="362204"/>
            <a:ext cx="1157681" cy="145968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BETL</a:t>
            </a:r>
            <a:endParaRPr lang="en-N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29B65D-C836-46AC-A3F2-E08402EB827D}"/>
              </a:ext>
            </a:extLst>
          </p:cNvPr>
          <p:cNvSpPr/>
          <p:nvPr/>
        </p:nvSpPr>
        <p:spPr>
          <a:xfrm>
            <a:off x="562059" y="1703704"/>
            <a:ext cx="2298584" cy="778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tree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2B5BF5A-2B62-4AE2-8C4E-10C302A1FB5F}"/>
              </a:ext>
            </a:extLst>
          </p:cNvPr>
          <p:cNvCxnSpPr/>
          <p:nvPr/>
        </p:nvCxnSpPr>
        <p:spPr>
          <a:xfrm>
            <a:off x="2550251" y="1182848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7119577-8D27-455B-B380-667D9BA1B85E}"/>
              </a:ext>
            </a:extLst>
          </p:cNvPr>
          <p:cNvCxnSpPr/>
          <p:nvPr/>
        </p:nvCxnSpPr>
        <p:spPr>
          <a:xfrm>
            <a:off x="6182965" y="1111015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EF8AA37-064F-47E6-9AB8-74779DE2B391}"/>
              </a:ext>
            </a:extLst>
          </p:cNvPr>
          <p:cNvSpPr/>
          <p:nvPr/>
        </p:nvSpPr>
        <p:spPr>
          <a:xfrm>
            <a:off x="6616815" y="721976"/>
            <a:ext cx="2298584" cy="778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stored procedure ingest object tree</a:t>
            </a:r>
            <a:endParaRPr lang="en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393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6A1BE604-B29C-4E1D-8936-0B0D798FB1EF}"/>
              </a:ext>
            </a:extLst>
          </p:cNvPr>
          <p:cNvSpPr/>
          <p:nvPr/>
        </p:nvSpPr>
        <p:spPr>
          <a:xfrm>
            <a:off x="1112679" y="3600685"/>
            <a:ext cx="1340954" cy="687695"/>
          </a:xfrm>
          <a:prstGeom prst="flowChartMultidocumen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Tables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40316C4-4565-4824-B74F-C5F7FE50AE88}"/>
              </a:ext>
            </a:extLst>
          </p:cNvPr>
          <p:cNvSpPr/>
          <p:nvPr/>
        </p:nvSpPr>
        <p:spPr>
          <a:xfrm>
            <a:off x="1667560" y="2046351"/>
            <a:ext cx="1228492" cy="796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 tree source</a:t>
            </a:r>
            <a:endParaRPr lang="en-NL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A04A335-268C-4E2A-BA1B-F11401588767}"/>
              </a:ext>
            </a:extLst>
          </p:cNvPr>
          <p:cNvSpPr/>
          <p:nvPr/>
        </p:nvSpPr>
        <p:spPr>
          <a:xfrm>
            <a:off x="3363986" y="518429"/>
            <a:ext cx="1708732" cy="67686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 Tool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1" name="Flowchart: Multidocument 10">
            <a:extLst>
              <a:ext uri="{FF2B5EF4-FFF2-40B4-BE49-F238E27FC236}">
                <a16:creationId xmlns:a16="http://schemas.microsoft.com/office/drawing/2014/main" id="{9B796B1F-E784-4624-B2F1-623F5C86763C}"/>
              </a:ext>
            </a:extLst>
          </p:cNvPr>
          <p:cNvSpPr/>
          <p:nvPr/>
        </p:nvSpPr>
        <p:spPr>
          <a:xfrm>
            <a:off x="5072718" y="3600685"/>
            <a:ext cx="1340954" cy="687695"/>
          </a:xfrm>
          <a:prstGeom prst="flowChartMultidocumen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Tables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1596A3BE-1EE9-4C58-9F59-C2B28C1BF0F2}"/>
              </a:ext>
            </a:extLst>
          </p:cNvPr>
          <p:cNvSpPr/>
          <p:nvPr/>
        </p:nvSpPr>
        <p:spPr>
          <a:xfrm>
            <a:off x="1241571" y="4991450"/>
            <a:ext cx="1040235" cy="11576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</a:t>
            </a:r>
            <a:endParaRPr lang="en-NL" dirty="0"/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8C7E308F-7F14-46A0-B710-D5BCEB2EF395}"/>
              </a:ext>
            </a:extLst>
          </p:cNvPr>
          <p:cNvSpPr/>
          <p:nvPr/>
        </p:nvSpPr>
        <p:spPr>
          <a:xfrm>
            <a:off x="5223077" y="4991450"/>
            <a:ext cx="1040235" cy="11576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</a:t>
            </a:r>
            <a:endParaRPr lang="en-NL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BA71530-5004-4923-8299-10D2A5F45584}"/>
              </a:ext>
            </a:extLst>
          </p:cNvPr>
          <p:cNvSpPr/>
          <p:nvPr/>
        </p:nvSpPr>
        <p:spPr>
          <a:xfrm>
            <a:off x="5223078" y="2046351"/>
            <a:ext cx="1228492" cy="796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 tree target</a:t>
            </a:r>
            <a:endParaRPr lang="en-N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93CE91-1C60-4924-8102-F684C0CF6390}"/>
              </a:ext>
            </a:extLst>
          </p:cNvPr>
          <p:cNvSpPr txBox="1"/>
          <p:nvPr/>
        </p:nvSpPr>
        <p:spPr>
          <a:xfrm>
            <a:off x="2667699" y="16861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N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CDC5E1-2BA4-492E-BEDB-E26E0DE517B0}"/>
              </a:ext>
            </a:extLst>
          </p:cNvPr>
          <p:cNvSpPr txBox="1"/>
          <p:nvPr/>
        </p:nvSpPr>
        <p:spPr>
          <a:xfrm>
            <a:off x="3377441" y="3609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NL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E7706EE-B313-4CC8-9837-4A0CE187DE41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2453633" y="3944533"/>
            <a:ext cx="2619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1256896-47B2-4377-A9BD-B6EA6357C89A}"/>
              </a:ext>
            </a:extLst>
          </p:cNvPr>
          <p:cNvSpPr txBox="1"/>
          <p:nvPr/>
        </p:nvSpPr>
        <p:spPr>
          <a:xfrm>
            <a:off x="6300727" y="16770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07981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632</Words>
  <Application>Microsoft Office PowerPoint</Application>
  <PresentationFormat>Widescreen</PresentationFormat>
  <Paragraphs>182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source_sans_proregular</vt:lpstr>
      <vt:lpstr>Office Theme</vt:lpstr>
      <vt:lpstr>Discord Demo DWA 9 juli 2021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 vd Berg</dc:creator>
  <cp:lastModifiedBy>Bas vd Berg</cp:lastModifiedBy>
  <cp:revision>38</cp:revision>
  <dcterms:created xsi:type="dcterms:W3CDTF">2021-03-18T09:37:50Z</dcterms:created>
  <dcterms:modified xsi:type="dcterms:W3CDTF">2022-01-24T10:13:43Z</dcterms:modified>
</cp:coreProperties>
</file>