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S\project\sup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S\project\super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S\project\sup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S\project\sup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S\project\sup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S\project\supe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S\project\supe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[super.xlsx]PIVOT!PivotTable1</c:name>
    <c:fmtId val="-1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</c:pivotFmt>
      <c:pivotFmt>
        <c:idx val="7"/>
      </c:pivotFmt>
      <c:pivotFmt>
        <c:idx val="8"/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PIVOT!$B$3</c:f>
              <c:strCache>
                <c:ptCount val="1"/>
                <c:pt idx="0">
                  <c:v>Sum of cogs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PIVOT!$A$4:$A$10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PIVOT!$B$4:$B$10</c:f>
              <c:numCache>
                <c:formatCode>"$"#,##0.00</c:formatCode>
                <c:ptCount val="6"/>
                <c:pt idx="0">
                  <c:v>51750.029999999984</c:v>
                </c:pt>
                <c:pt idx="1">
                  <c:v>51719.899999999972</c:v>
                </c:pt>
                <c:pt idx="2">
                  <c:v>53471.280000000057</c:v>
                </c:pt>
                <c:pt idx="3">
                  <c:v>46851.179999999978</c:v>
                </c:pt>
                <c:pt idx="4">
                  <c:v>51297.059999999983</c:v>
                </c:pt>
                <c:pt idx="5">
                  <c:v>52497.930000000022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1FE-4A80-8AEA-8D723DDE79E8}"/>
            </c:ext>
          </c:extLst>
        </c:ser>
        <c:ser>
          <c:idx val="1"/>
          <c:order val="1"/>
          <c:tx>
            <c:strRef>
              <c:f>PIVOT!$C$3</c:f>
              <c:strCache>
                <c:ptCount val="1"/>
                <c:pt idx="0">
                  <c:v>Sum of 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PIVOT!$A$4:$A$10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PIVOT!$C$4:$C$10</c:f>
              <c:numCache>
                <c:formatCode>"$"#,##0.00</c:formatCode>
                <c:ptCount val="6"/>
                <c:pt idx="0">
                  <c:v>54337.531500000005</c:v>
                </c:pt>
                <c:pt idx="1">
                  <c:v>54305.894999999997</c:v>
                </c:pt>
                <c:pt idx="2">
                  <c:v>56144.844000000005</c:v>
                </c:pt>
                <c:pt idx="3">
                  <c:v>49193.739000000016</c:v>
                </c:pt>
                <c:pt idx="4">
                  <c:v>53861.913000000008</c:v>
                </c:pt>
                <c:pt idx="5">
                  <c:v>55122.826499999996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1FE-4A80-8AEA-8D723DDE79E8}"/>
            </c:ext>
          </c:extLst>
        </c:ser>
        <c:ser>
          <c:idx val="2"/>
          <c:order val="2"/>
          <c:tx>
            <c:strRef>
              <c:f>PIVOT!$D$3</c:f>
              <c:strCache>
                <c:ptCount val="1"/>
                <c:pt idx="0">
                  <c:v>Sum of gross income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PIVOT!$A$4:$A$10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PIVOT!$D$4:$D$10</c:f>
              <c:numCache>
                <c:formatCode>"$"#,##0.00</c:formatCode>
                <c:ptCount val="6"/>
                <c:pt idx="0">
                  <c:v>2587.5015000000017</c:v>
                </c:pt>
                <c:pt idx="1">
                  <c:v>2585.9949999999999</c:v>
                </c:pt>
                <c:pt idx="2">
                  <c:v>2673.5639999999994</c:v>
                </c:pt>
                <c:pt idx="3">
                  <c:v>2342.5589999999993</c:v>
                </c:pt>
                <c:pt idx="4">
                  <c:v>2564.8530000000019</c:v>
                </c:pt>
                <c:pt idx="5">
                  <c:v>2624.8964999999994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1FE-4A80-8AEA-8D723DDE79E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28414136"/>
        <c:axId val="428417664"/>
      </c:barChart>
      <c:catAx>
        <c:axId val="428414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417664"/>
        <c:crosses val="autoZero"/>
        <c:auto val="1"/>
        <c:lblAlgn val="ctr"/>
        <c:lblOffset val="100"/>
        <c:noMultiLvlLbl val="0"/>
      </c:catAx>
      <c:valAx>
        <c:axId val="42841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414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[super.xlsx]PIVOT!PivotTable6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Total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PIVOT!$B$125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multiLvlStrRef>
              <c:f>PIVOT!$A$126:$A$134</c:f>
              <c:multiLvlStrCache>
                <c:ptCount val="6"/>
                <c:lvl>
                  <c:pt idx="0">
                    <c:v>Cash</c:v>
                  </c:pt>
                  <c:pt idx="1">
                    <c:v>Credit card</c:v>
                  </c:pt>
                  <c:pt idx="2">
                    <c:v>Ewallet</c:v>
                  </c:pt>
                  <c:pt idx="3">
                    <c:v>Cash</c:v>
                  </c:pt>
                  <c:pt idx="4">
                    <c:v>Credit card</c:v>
                  </c:pt>
                  <c:pt idx="5">
                    <c:v>Ewallet</c:v>
                  </c:pt>
                </c:lvl>
                <c:lvl>
                  <c:pt idx="0">
                    <c:v>Member</c:v>
                  </c:pt>
                  <c:pt idx="3">
                    <c:v>Normal</c:v>
                  </c:pt>
                </c:lvl>
              </c:multiLvlStrCache>
            </c:multiLvlStrRef>
          </c:cat>
          <c:val>
            <c:numRef>
              <c:f>PIVOT!$B$126:$B$134</c:f>
              <c:numCache>
                <c:formatCode>#,##0</c:formatCode>
                <c:ptCount val="6"/>
                <c:pt idx="0">
                  <c:v>168</c:v>
                </c:pt>
                <c:pt idx="1">
                  <c:v>172</c:v>
                </c:pt>
                <c:pt idx="2">
                  <c:v>161</c:v>
                </c:pt>
                <c:pt idx="3">
                  <c:v>176</c:v>
                </c:pt>
                <c:pt idx="4">
                  <c:v>139</c:v>
                </c:pt>
                <c:pt idx="5">
                  <c:v>184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3FBF-4B9E-B488-28D4F90CCF8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20684504"/>
        <c:axId val="420691168"/>
      </c:barChart>
      <c:catAx>
        <c:axId val="42068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691168"/>
        <c:crosses val="autoZero"/>
        <c:auto val="1"/>
        <c:lblAlgn val="ctr"/>
        <c:lblOffset val="100"/>
        <c:noMultiLvlLbl val="0"/>
      </c:catAx>
      <c:valAx>
        <c:axId val="42069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684504"/>
        <c:crosses val="autoZero"/>
        <c:crossBetween val="between"/>
      </c:valAx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>
      <a:gsLst>
        <a:gs pos="0">
          <a:schemeClr val="bg2">
            <a:tint val="90000"/>
            <a:satMod val="92000"/>
            <a:lumMod val="120000"/>
          </a:schemeClr>
        </a:gs>
        <a:gs pos="100000">
          <a:schemeClr val="bg2">
            <a:shade val="98000"/>
            <a:satMod val="120000"/>
            <a:lumMod val="98000"/>
          </a:schemeClr>
        </a:gs>
      </a:gsLst>
      <a:path path="circle">
        <a:fillToRect l="50000" t="50000" r="100000" b="100000"/>
      </a:path>
    </a:gradFill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[super.xlsx]PIVOT!PivotTable3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PIVOT!$B$83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PIVOT!$A$84:$A$86</c:f>
              <c:strCache>
                <c:ptCount val="2"/>
                <c:pt idx="0">
                  <c:v>Member</c:v>
                </c:pt>
                <c:pt idx="1">
                  <c:v>Normal</c:v>
                </c:pt>
              </c:strCache>
            </c:strRef>
          </c:cat>
          <c:val>
            <c:numRef>
              <c:f>PIVOT!$B$84:$B$86</c:f>
              <c:numCache>
                <c:formatCode>"$"#,##0.00</c:formatCode>
                <c:ptCount val="2"/>
                <c:pt idx="0">
                  <c:v>2757.8489999999993</c:v>
                </c:pt>
                <c:pt idx="1">
                  <c:v>2779.8590000000004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4B8-4CAF-BBA4-0CB40DACC6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0682936"/>
        <c:axId val="420694696"/>
      </c:barChart>
      <c:catAx>
        <c:axId val="420682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694696"/>
        <c:crosses val="autoZero"/>
        <c:auto val="1"/>
        <c:lblAlgn val="ctr"/>
        <c:lblOffset val="100"/>
        <c:noMultiLvlLbl val="0"/>
      </c:catAx>
      <c:valAx>
        <c:axId val="420694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682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[super.xlsx]PIVOT!PivotTable4</c:name>
    <c:fmtId val="-1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 cap="flat" cmpd="sng" algn="ctr">
              <a:solidFill>
                <a:schemeClr val="lt2"/>
              </a:solidFill>
              <a:round/>
            </a:ln>
            <a:effectLst/>
          </c:spPr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 cap="flat" cmpd="sng" algn="ctr">
              <a:solidFill>
                <a:schemeClr val="lt2"/>
              </a:solidFill>
              <a:round/>
            </a:ln>
            <a:effectLst/>
          </c:spPr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 cap="flat" cmpd="sng" algn="ctr">
              <a:solidFill>
                <a:schemeClr val="lt2"/>
              </a:solidFill>
              <a:round/>
            </a:ln>
            <a:effectLst/>
          </c:spPr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 cap="flat" cmpd="sng" algn="ctr">
              <a:solidFill>
                <a:schemeClr val="lt2"/>
              </a:solidFill>
              <a:round/>
            </a:ln>
            <a:effectLst/>
          </c:spPr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 cap="flat" cmpd="sng" algn="ctr">
              <a:solidFill>
                <a:schemeClr val="lt2"/>
              </a:solidFill>
              <a:round/>
            </a:ln>
            <a:effectLst/>
          </c:spPr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 cap="flat" cmpd="sng" algn="ctr">
              <a:solidFill>
                <a:schemeClr val="lt2"/>
              </a:solidFill>
              <a:round/>
            </a:ln>
            <a:effectLst/>
          </c:spPr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 cap="flat" cmpd="sng" algn="ctr">
              <a:solidFill>
                <a:schemeClr val="lt2"/>
              </a:solidFill>
              <a:round/>
            </a:ln>
            <a:effectLst/>
          </c:spPr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 cap="flat" cmpd="sng" algn="ctr">
              <a:solidFill>
                <a:schemeClr val="lt2"/>
              </a:solidFill>
              <a:round/>
            </a:ln>
            <a:effectLst/>
          </c:spPr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 cap="flat" cmpd="sng" algn="ctr">
              <a:solidFill>
                <a:schemeClr val="lt2"/>
              </a:solidFill>
              <a:round/>
            </a:ln>
            <a:effectLst/>
          </c:spPr>
        </c:marke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 cap="flat" cmpd="sng" algn="ctr">
              <a:solidFill>
                <a:schemeClr val="lt2"/>
              </a:solidFill>
              <a:round/>
            </a:ln>
            <a:effectLst/>
          </c:spPr>
        </c:marke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 cap="flat" cmpd="sng" algn="ctr">
              <a:solidFill>
                <a:schemeClr val="lt2"/>
              </a:solidFill>
              <a:round/>
            </a:ln>
            <a:effectLst/>
          </c:spPr>
        </c:marke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 cap="flat" cmpd="sng" algn="ctr">
              <a:solidFill>
                <a:schemeClr val="lt2"/>
              </a:solidFill>
              <a:round/>
            </a:ln>
            <a:effectLst/>
          </c:spPr>
        </c:marker>
      </c:pivotFmt>
      <c:pivotFmt>
        <c:idx val="15"/>
        <c:spPr>
          <a:solidFill>
            <a:schemeClr val="accent1">
              <a:tint val="70000"/>
              <a:lumMod val="104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 cap="flat" cmpd="sng" algn="ctr">
              <a:solidFill>
                <a:schemeClr val="lt2"/>
              </a:solidFill>
              <a:round/>
            </a:ln>
            <a:effectLst/>
          </c:spPr>
        </c:marker>
      </c:pivotFmt>
      <c:pivotFmt>
        <c:idx val="16"/>
        <c:spPr>
          <a:solidFill>
            <a:schemeClr val="accent1">
              <a:tint val="70000"/>
              <a:lumMod val="104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 cap="flat" cmpd="sng" algn="ctr">
              <a:solidFill>
                <a:schemeClr val="lt2"/>
              </a:solidFill>
              <a:round/>
            </a:ln>
            <a:effectLst/>
          </c:spPr>
        </c:marker>
      </c:pivotFmt>
      <c:pivotFmt>
        <c:idx val="17"/>
        <c:spPr>
          <a:solidFill>
            <a:schemeClr val="accent1">
              <a:tint val="70000"/>
              <a:lumMod val="104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 cap="flat" cmpd="sng" algn="ctr">
              <a:solidFill>
                <a:schemeClr val="lt2"/>
              </a:solidFill>
              <a:round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PIVOT!$B$94</c:f>
              <c:strCache>
                <c:ptCount val="1"/>
                <c:pt idx="0">
                  <c:v>Sum of cogs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PIVOT!$A$95:$A$98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PIVOT!$B$95:$B$98</c:f>
              <c:numCache>
                <c:formatCode>"$"#,##0.00</c:formatCode>
                <c:ptCount val="3"/>
                <c:pt idx="0">
                  <c:v>101143.21000000006</c:v>
                </c:pt>
                <c:pt idx="1">
                  <c:v>101140.63999999993</c:v>
                </c:pt>
                <c:pt idx="2">
                  <c:v>105303.53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8BB-4109-BA55-C6E89DC0A363}"/>
            </c:ext>
          </c:extLst>
        </c:ser>
        <c:ser>
          <c:idx val="1"/>
          <c:order val="1"/>
          <c:tx>
            <c:strRef>
              <c:f>PIVOT!$C$94</c:f>
              <c:strCache>
                <c:ptCount val="1"/>
                <c:pt idx="0">
                  <c:v>Sum of Total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PIVOT!$A$95:$A$98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PIVOT!$C$95:$C$98</c:f>
              <c:numCache>
                <c:formatCode>"$"#,##0.00</c:formatCode>
                <c:ptCount val="3"/>
                <c:pt idx="0">
                  <c:v>106200.37050000011</c:v>
                </c:pt>
                <c:pt idx="1">
                  <c:v>106197.67199999996</c:v>
                </c:pt>
                <c:pt idx="2">
                  <c:v>110568.70649999994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8BB-4109-BA55-C6E89DC0A363}"/>
            </c:ext>
          </c:extLst>
        </c:ser>
        <c:ser>
          <c:idx val="2"/>
          <c:order val="2"/>
          <c:tx>
            <c:strRef>
              <c:f>PIVOT!$D$94</c:f>
              <c:strCache>
                <c:ptCount val="1"/>
                <c:pt idx="0">
                  <c:v>Sum of gross income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PIVOT!$A$95:$A$98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PIVOT!$D$95:$D$98</c:f>
              <c:numCache>
                <c:formatCode>"$"#,##0.00</c:formatCode>
                <c:ptCount val="3"/>
                <c:pt idx="0">
                  <c:v>5057.1605000000018</c:v>
                </c:pt>
                <c:pt idx="1">
                  <c:v>5057.0320000000029</c:v>
                </c:pt>
                <c:pt idx="2">
                  <c:v>5265.1765000000023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88BB-4109-BA55-C6E89DC0A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27342936"/>
        <c:axId val="427337448"/>
      </c:lineChart>
      <c:catAx>
        <c:axId val="427342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337448"/>
        <c:crosses val="autoZero"/>
        <c:auto val="1"/>
        <c:lblAlgn val="ctr"/>
        <c:lblOffset val="100"/>
        <c:noMultiLvlLbl val="0"/>
      </c:catAx>
      <c:valAx>
        <c:axId val="427337448"/>
        <c:scaling>
          <c:orientation val="minMax"/>
        </c:scaling>
        <c:delete val="0"/>
        <c:axPos val="l"/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34293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[super.xlsx]PIVOT!PivotTable2</c:name>
    <c:fmtId val="-1"/>
  </c:pivotSource>
  <c:chart>
    <c:autoTitleDeleted val="1"/>
    <c:pivotFmts>
      <c:pivotFmt>
        <c:idx val="0"/>
      </c:pivotFmt>
      <c:pivotFmt>
        <c:idx val="1"/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</c:pivotFmt>
      <c:pivotFmt>
        <c:idx val="22"/>
      </c:pivotFmt>
      <c:pivotFmt>
        <c:idx val="23"/>
      </c:pivotFmt>
      <c:pivotFmt>
        <c:idx val="24"/>
      </c:pivotFmt>
      <c:pivotFmt>
        <c:idx val="25"/>
      </c:pivotFmt>
      <c:pivotFmt>
        <c:idx val="26"/>
      </c:pivotFmt>
      <c:pivotFmt>
        <c:idx val="27"/>
      </c:pivotFmt>
      <c:pivotFmt>
        <c:idx val="28"/>
      </c:pivotFmt>
      <c:pivotFmt>
        <c:idx val="29"/>
      </c:pivotFmt>
      <c:pivotFmt>
        <c:idx val="30"/>
      </c:pivotFmt>
      <c:pivotFmt>
        <c:idx val="31"/>
      </c:pivotFmt>
      <c:pivotFmt>
        <c:idx val="32"/>
      </c:pivotFmt>
      <c:pivotFmt>
        <c:idx val="33"/>
      </c:pivotFmt>
      <c:pivotFmt>
        <c:idx val="34"/>
      </c:pivotFmt>
      <c:pivotFmt>
        <c:idx val="35"/>
      </c:pivotFmt>
      <c:pivotFmt>
        <c:idx val="36"/>
      </c:pivotFmt>
      <c:pivotFmt>
        <c:idx val="37"/>
      </c:pivotFmt>
      <c:pivotFmt>
        <c:idx val="38"/>
      </c:pivotFmt>
      <c:pivotFmt>
        <c:idx val="39"/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0"/>
      </c:pivotFmt>
      <c:pivotFmt>
        <c:idx val="41"/>
      </c:pivotFmt>
      <c:pivotFmt>
        <c:idx val="42"/>
      </c:pivotFmt>
      <c:pivotFmt>
        <c:idx val="43"/>
      </c:pivotFmt>
      <c:pivotFmt>
        <c:idx val="44"/>
      </c:pivotFmt>
      <c:pivotFmt>
        <c:idx val="45"/>
      </c:pivotFmt>
      <c:pivotFmt>
        <c:idx val="46"/>
      </c:pivotFmt>
      <c:pivotFmt>
        <c:idx val="47"/>
      </c:pivotFmt>
      <c:pivotFmt>
        <c:idx val="48"/>
      </c:pivotFmt>
      <c:pivotFmt>
        <c:idx val="49"/>
      </c:pivotFmt>
      <c:pivotFmt>
        <c:idx val="50"/>
      </c:pivotFmt>
      <c:pivotFmt>
        <c:idx val="51"/>
      </c:pivotFmt>
      <c:pivotFmt>
        <c:idx val="52"/>
      </c:pivotFmt>
      <c:pivotFmt>
        <c:idx val="53"/>
      </c:pivotFmt>
      <c:pivotFmt>
        <c:idx val="54"/>
      </c:pivotFmt>
      <c:pivotFmt>
        <c:idx val="55"/>
      </c:pivotFmt>
      <c:pivotFmt>
        <c:idx val="56"/>
      </c:pivotFmt>
      <c:pivotFmt>
        <c:idx val="57"/>
      </c:pivotFmt>
      <c:pivotFmt>
        <c:idx val="58"/>
      </c:pivotFmt>
      <c:pivotFmt>
        <c:idx val="59"/>
      </c:pivotFmt>
      <c:pivotFmt>
        <c:idx val="60"/>
      </c:pivotFmt>
      <c:pivotFmt>
        <c:idx val="61"/>
      </c:pivotFmt>
      <c:pivotFmt>
        <c:idx val="62"/>
      </c:pivotFmt>
      <c:pivotFmt>
        <c:idx val="63"/>
      </c:pivotFmt>
      <c:pivotFmt>
        <c:idx val="64"/>
      </c:pivotFmt>
      <c:pivotFmt>
        <c:idx val="65"/>
      </c:pivotFmt>
      <c:pivotFmt>
        <c:idx val="66"/>
      </c:pivotFmt>
      <c:pivotFmt>
        <c:idx val="67"/>
      </c:pivotFmt>
      <c:pivotFmt>
        <c:idx val="68"/>
      </c:pivotFmt>
      <c:pivotFmt>
        <c:idx val="69"/>
      </c:pivotFmt>
      <c:pivotFmt>
        <c:idx val="70"/>
      </c:pivotFmt>
      <c:pivotFmt>
        <c:idx val="71"/>
      </c:pivotFmt>
      <c:pivotFmt>
        <c:idx val="72"/>
      </c:pivotFmt>
      <c:pivotFmt>
        <c:idx val="73"/>
      </c:pivotFmt>
      <c:pivotFmt>
        <c:idx val="74"/>
      </c:pivotFmt>
      <c:pivotFmt>
        <c:idx val="75"/>
      </c:pivotFmt>
      <c:pivotFmt>
        <c:idx val="7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PIVOT!$B$30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D31-40F2-816B-E7AD8153FEC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D31-40F2-816B-E7AD8153FEC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D31-40F2-816B-E7AD8153FEC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D31-40F2-816B-E7AD8153FEC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0D31-40F2-816B-E7AD8153FEC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0D31-40F2-816B-E7AD8153FEC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0D31-40F2-816B-E7AD8153FEC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0D31-40F2-816B-E7AD8153FEC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0D31-40F2-816B-E7AD8153FEC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0D31-40F2-816B-E7AD8153FECB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0D31-40F2-816B-E7AD8153FECB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0D31-40F2-816B-E7AD8153FECB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0D31-40F2-816B-E7AD8153FECB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0D31-40F2-816B-E7AD8153FECB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0D31-40F2-816B-E7AD8153FECB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0D31-40F2-816B-E7AD8153FECB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1-0D31-40F2-816B-E7AD8153FECB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3-0D31-40F2-816B-E7AD8153FECB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5-0D31-40F2-816B-E7AD8153FECB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7-0D31-40F2-816B-E7AD8153FECB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9-0D31-40F2-816B-E7AD8153FECB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B-0D31-40F2-816B-E7AD8153FECB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D-0D31-40F2-816B-E7AD8153FECB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F-0D31-40F2-816B-E7AD8153FECB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1-0D31-40F2-816B-E7AD8153FECB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3-0D31-40F2-816B-E7AD8153FECB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5-0D31-40F2-816B-E7AD8153FECB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7-0D31-40F2-816B-E7AD8153FECB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9-0D31-40F2-816B-E7AD8153FECB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B-0D31-40F2-816B-E7AD8153FECB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D-0D31-40F2-816B-E7AD8153FECB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F-0D31-40F2-816B-E7AD8153FECB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1-0D31-40F2-816B-E7AD8153FECB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3-0D31-40F2-816B-E7AD8153FECB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5-0D31-40F2-816B-E7AD8153FECB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7-0D31-40F2-816B-E7AD8153FECB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multiLvlStrRef>
              <c:f>PIVOT!$A$31:$A$44</c:f>
              <c:multiLvlStrCache>
                <c:ptCount val="6"/>
                <c:lvl>
                  <c:pt idx="0">
                    <c:v>Jan</c:v>
                  </c:pt>
                  <c:pt idx="1">
                    <c:v>Jan</c:v>
                  </c:pt>
                  <c:pt idx="2">
                    <c:v>Jan</c:v>
                  </c:pt>
                  <c:pt idx="3">
                    <c:v>Jan</c:v>
                  </c:pt>
                  <c:pt idx="4">
                    <c:v>Jan</c:v>
                  </c:pt>
                  <c:pt idx="5">
                    <c:v>Jan</c:v>
                  </c:pt>
                </c:lvl>
                <c:lvl>
                  <c:pt idx="0">
                    <c:v>Electronic accessories</c:v>
                  </c:pt>
                  <c:pt idx="1">
                    <c:v>Fashion accessories</c:v>
                  </c:pt>
                  <c:pt idx="2">
                    <c:v>Food and beverages</c:v>
                  </c:pt>
                  <c:pt idx="3">
                    <c:v>Health and beauty</c:v>
                  </c:pt>
                  <c:pt idx="4">
                    <c:v>Home and lifestyle</c:v>
                  </c:pt>
                  <c:pt idx="5">
                    <c:v>Sports and travel</c:v>
                  </c:pt>
                </c:lvl>
                <c:lvl>
                  <c:pt idx="0">
                    <c:v>Female</c:v>
                  </c:pt>
                </c:lvl>
              </c:multiLvlStrCache>
            </c:multiLvlStrRef>
          </c:cat>
          <c:val>
            <c:numRef>
              <c:f>PIVOT!$B$31:$B$44</c:f>
              <c:numCache>
                <c:formatCode>"$"#,##0.00</c:formatCode>
                <c:ptCount val="6"/>
                <c:pt idx="0">
                  <c:v>367.6880000000001</c:v>
                </c:pt>
                <c:pt idx="1">
                  <c:v>542.82850000000019</c:v>
                </c:pt>
                <c:pt idx="2">
                  <c:v>573.11649999999997</c:v>
                </c:pt>
                <c:pt idx="3">
                  <c:v>256.19200000000001</c:v>
                </c:pt>
                <c:pt idx="4">
                  <c:v>535.25149999999996</c:v>
                </c:pt>
                <c:pt idx="5">
                  <c:v>541.06550000000004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48-0D31-40F2-816B-E7AD8153FEC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[super.xlsx]PIVOT!PivotTable2</c:name>
    <c:fmtId val="-1"/>
  </c:pivotSource>
  <c:chart>
    <c:autoTitleDeleted val="1"/>
    <c:pivotFmts>
      <c:pivotFmt>
        <c:idx val="0"/>
      </c:pivotFmt>
      <c:pivotFmt>
        <c:idx val="1"/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</c:pivotFmt>
      <c:pivotFmt>
        <c:idx val="22"/>
      </c:pivotFmt>
      <c:pivotFmt>
        <c:idx val="23"/>
      </c:pivotFmt>
      <c:pivotFmt>
        <c:idx val="24"/>
      </c:pivotFmt>
      <c:pivotFmt>
        <c:idx val="25"/>
      </c:pivotFmt>
      <c:pivotFmt>
        <c:idx val="26"/>
      </c:pivotFmt>
      <c:pivotFmt>
        <c:idx val="27"/>
      </c:pivotFmt>
      <c:pivotFmt>
        <c:idx val="28"/>
      </c:pivotFmt>
      <c:pivotFmt>
        <c:idx val="29"/>
      </c:pivotFmt>
      <c:pivotFmt>
        <c:idx val="30"/>
      </c:pivotFmt>
      <c:pivotFmt>
        <c:idx val="31"/>
      </c:pivotFmt>
      <c:pivotFmt>
        <c:idx val="32"/>
      </c:pivotFmt>
      <c:pivotFmt>
        <c:idx val="33"/>
      </c:pivotFmt>
      <c:pivotFmt>
        <c:idx val="34"/>
      </c:pivotFmt>
      <c:pivotFmt>
        <c:idx val="35"/>
      </c:pivotFmt>
      <c:pivotFmt>
        <c:idx val="36"/>
      </c:pivotFmt>
      <c:pivotFmt>
        <c:idx val="37"/>
      </c:pivotFmt>
      <c:pivotFmt>
        <c:idx val="38"/>
      </c:pivotFmt>
      <c:pivotFmt>
        <c:idx val="39"/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0"/>
      </c:pivotFmt>
      <c:pivotFmt>
        <c:idx val="41"/>
      </c:pivotFmt>
      <c:pivotFmt>
        <c:idx val="42"/>
      </c:pivotFmt>
      <c:pivotFmt>
        <c:idx val="43"/>
      </c:pivotFmt>
      <c:pivotFmt>
        <c:idx val="44"/>
      </c:pivotFmt>
      <c:pivotFmt>
        <c:idx val="45"/>
      </c:pivotFmt>
      <c:pivotFmt>
        <c:idx val="46"/>
      </c:pivotFmt>
      <c:pivotFmt>
        <c:idx val="47"/>
      </c:pivotFmt>
      <c:pivotFmt>
        <c:idx val="48"/>
      </c:pivotFmt>
      <c:pivotFmt>
        <c:idx val="49"/>
      </c:pivotFmt>
      <c:pivotFmt>
        <c:idx val="50"/>
      </c:pivotFmt>
      <c:pivotFmt>
        <c:idx val="51"/>
      </c:pivotFmt>
      <c:pivotFmt>
        <c:idx val="52"/>
      </c:pivotFmt>
      <c:pivotFmt>
        <c:idx val="53"/>
      </c:pivotFmt>
      <c:pivotFmt>
        <c:idx val="54"/>
      </c:pivotFmt>
      <c:pivotFmt>
        <c:idx val="55"/>
      </c:pivotFmt>
      <c:pivotFmt>
        <c:idx val="56"/>
      </c:pivotFmt>
      <c:pivotFmt>
        <c:idx val="57"/>
      </c:pivotFmt>
      <c:pivotFmt>
        <c:idx val="58"/>
      </c:pivotFmt>
      <c:pivotFmt>
        <c:idx val="59"/>
      </c:pivotFmt>
      <c:pivotFmt>
        <c:idx val="60"/>
      </c:pivotFmt>
      <c:pivotFmt>
        <c:idx val="61"/>
      </c:pivotFmt>
      <c:pivotFmt>
        <c:idx val="62"/>
      </c:pivotFmt>
      <c:pivotFmt>
        <c:idx val="63"/>
      </c:pivotFmt>
      <c:pivotFmt>
        <c:idx val="64"/>
      </c:pivotFmt>
      <c:pivotFmt>
        <c:idx val="65"/>
      </c:pivotFmt>
      <c:pivotFmt>
        <c:idx val="66"/>
      </c:pivotFmt>
      <c:pivotFmt>
        <c:idx val="67"/>
      </c:pivotFmt>
      <c:pivotFmt>
        <c:idx val="68"/>
      </c:pivotFmt>
      <c:pivotFmt>
        <c:idx val="69"/>
      </c:pivotFmt>
      <c:pivotFmt>
        <c:idx val="70"/>
      </c:pivotFmt>
      <c:pivotFmt>
        <c:idx val="71"/>
      </c:pivotFmt>
      <c:pivotFmt>
        <c:idx val="72"/>
      </c:pivotFmt>
      <c:pivotFmt>
        <c:idx val="73"/>
      </c:pivotFmt>
      <c:pivotFmt>
        <c:idx val="74"/>
      </c:pivotFmt>
      <c:pivotFmt>
        <c:idx val="75"/>
      </c:pivotFmt>
      <c:pivotFmt>
        <c:idx val="7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PIVOT!$B$30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D31-40F2-816B-E7AD8153FEC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D31-40F2-816B-E7AD8153FEC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D31-40F2-816B-E7AD8153FEC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0D31-40F2-816B-E7AD8153FEC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0D31-40F2-816B-E7AD8153FEC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0D31-40F2-816B-E7AD8153FEC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0D31-40F2-816B-E7AD8153FEC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0D31-40F2-816B-E7AD8153FEC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0D31-40F2-816B-E7AD8153FEC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0D31-40F2-816B-E7AD8153FECB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0D31-40F2-816B-E7AD8153FECB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0D31-40F2-816B-E7AD8153FECB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0D31-40F2-816B-E7AD8153FECB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B-0D31-40F2-816B-E7AD8153FECB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D-0D31-40F2-816B-E7AD8153FECB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F-0D31-40F2-816B-E7AD8153FECB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1-0D31-40F2-816B-E7AD8153FECB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3-0D31-40F2-816B-E7AD8153FECB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5-0D31-40F2-816B-E7AD8153FECB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7-0D31-40F2-816B-E7AD8153FECB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9-0D31-40F2-816B-E7AD8153FECB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B-0D31-40F2-816B-E7AD8153FECB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D-0D31-40F2-816B-E7AD8153FECB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F-0D31-40F2-816B-E7AD8153FECB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1-0D31-40F2-816B-E7AD8153FECB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3-0D31-40F2-816B-E7AD8153FECB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5-0D31-40F2-816B-E7AD8153FECB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7-0D31-40F2-816B-E7AD8153FECB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9-0D31-40F2-816B-E7AD8153FECB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B-0D31-40F2-816B-E7AD8153FECB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D-0D31-40F2-816B-E7AD8153FECB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F-0D31-40F2-816B-E7AD8153FECB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1-0D31-40F2-816B-E7AD8153FECB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3-0D31-40F2-816B-E7AD8153FECB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5-0D31-40F2-816B-E7AD8153FECB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7-0D31-40F2-816B-E7AD8153FECB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multiLvlStrRef>
              <c:f>PIVOT!$A$31:$A$44</c:f>
              <c:multiLvlStrCache>
                <c:ptCount val="6"/>
                <c:lvl>
                  <c:pt idx="0">
                    <c:v>Jan</c:v>
                  </c:pt>
                  <c:pt idx="1">
                    <c:v>Jan</c:v>
                  </c:pt>
                  <c:pt idx="2">
                    <c:v>Jan</c:v>
                  </c:pt>
                  <c:pt idx="3">
                    <c:v>Jan</c:v>
                  </c:pt>
                  <c:pt idx="4">
                    <c:v>Jan</c:v>
                  </c:pt>
                  <c:pt idx="5">
                    <c:v>Jan</c:v>
                  </c:pt>
                </c:lvl>
                <c:lvl>
                  <c:pt idx="0">
                    <c:v>Electronic accessories</c:v>
                  </c:pt>
                  <c:pt idx="1">
                    <c:v>Fashion accessories</c:v>
                  </c:pt>
                  <c:pt idx="2">
                    <c:v>Food and beverages</c:v>
                  </c:pt>
                  <c:pt idx="3">
                    <c:v>Health and beauty</c:v>
                  </c:pt>
                  <c:pt idx="4">
                    <c:v>Home and lifestyle</c:v>
                  </c:pt>
                  <c:pt idx="5">
                    <c:v>Sports and travel</c:v>
                  </c:pt>
                </c:lvl>
                <c:lvl>
                  <c:pt idx="0">
                    <c:v>Male</c:v>
                  </c:pt>
                </c:lvl>
              </c:multiLvlStrCache>
            </c:multiLvlStrRef>
          </c:cat>
          <c:val>
            <c:numRef>
              <c:f>PIVOT!$B$31:$B$44</c:f>
              <c:numCache>
                <c:formatCode>"$"#,##0.00</c:formatCode>
                <c:ptCount val="6"/>
                <c:pt idx="0">
                  <c:v>529.03999999999985</c:v>
                </c:pt>
                <c:pt idx="1">
                  <c:v>378.36750000000006</c:v>
                </c:pt>
                <c:pt idx="2">
                  <c:v>358.81349999999998</c:v>
                </c:pt>
                <c:pt idx="3">
                  <c:v>523.95900000000006</c:v>
                </c:pt>
                <c:pt idx="4">
                  <c:v>440.68850000000009</c:v>
                </c:pt>
                <c:pt idx="5">
                  <c:v>490.69750000000005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48-0D31-40F2-816B-E7AD8153FEC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[super.xlsx]PIVOT!PivotTable5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PIVOT!$B$110</c:f>
              <c:strCache>
                <c:ptCount val="1"/>
                <c:pt idx="0">
                  <c:v>Sum of cogs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PIVOT!$A$111:$A$114</c:f>
              <c:strCache>
                <c:ptCount val="3"/>
                <c:pt idx="0">
                  <c:v>Mandalay</c:v>
                </c:pt>
                <c:pt idx="1">
                  <c:v>Naypyitaw</c:v>
                </c:pt>
                <c:pt idx="2">
                  <c:v>Yangon</c:v>
                </c:pt>
              </c:strCache>
            </c:strRef>
          </c:cat>
          <c:val>
            <c:numRef>
              <c:f>PIVOT!$B$111:$B$114</c:f>
              <c:numCache>
                <c:formatCode>"$"#,##0.00</c:formatCode>
                <c:ptCount val="3"/>
                <c:pt idx="0">
                  <c:v>35405.769999999982</c:v>
                </c:pt>
                <c:pt idx="1">
                  <c:v>38509.219999999994</c:v>
                </c:pt>
                <c:pt idx="2">
                  <c:v>36839.170000000013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4A3-4813-8798-7D97F1367652}"/>
            </c:ext>
          </c:extLst>
        </c:ser>
        <c:ser>
          <c:idx val="1"/>
          <c:order val="1"/>
          <c:tx>
            <c:strRef>
              <c:f>PIVOT!$C$110</c:f>
              <c:strCache>
                <c:ptCount val="1"/>
                <c:pt idx="0">
                  <c:v>Sum of gross income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PIVOT!$A$111:$A$114</c:f>
              <c:strCache>
                <c:ptCount val="3"/>
                <c:pt idx="0">
                  <c:v>Mandalay</c:v>
                </c:pt>
                <c:pt idx="1">
                  <c:v>Naypyitaw</c:v>
                </c:pt>
                <c:pt idx="2">
                  <c:v>Yangon</c:v>
                </c:pt>
              </c:strCache>
            </c:strRef>
          </c:cat>
          <c:val>
            <c:numRef>
              <c:f>PIVOT!$C$111:$C$114</c:f>
              <c:numCache>
                <c:formatCode>"$"#,##0.00</c:formatCode>
                <c:ptCount val="3"/>
                <c:pt idx="0">
                  <c:v>1770.2885000000001</c:v>
                </c:pt>
                <c:pt idx="1">
                  <c:v>1925.4610000000002</c:v>
                </c:pt>
                <c:pt idx="2">
                  <c:v>1841.9585000000002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4A3-4813-8798-7D97F13676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8444600"/>
        <c:axId val="428443032"/>
      </c:lineChart>
      <c:catAx>
        <c:axId val="428444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443032"/>
        <c:crosses val="autoZero"/>
        <c:auto val="1"/>
        <c:lblAlgn val="ctr"/>
        <c:lblOffset val="100"/>
        <c:noMultiLvlLbl val="0"/>
      </c:catAx>
      <c:valAx>
        <c:axId val="428443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444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28-Nov-21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28-Nov-21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SUPERMARKET SALES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8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1898" y="4760687"/>
            <a:ext cx="4856617" cy="1959427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ood and beverages products are in demand, customer purchase more food  products.</a:t>
            </a:r>
          </a:p>
          <a:p>
            <a:r>
              <a:rPr lang="en-US" dirty="0" smtClean="0"/>
              <a:t>Sales of beauty products is low when compared.</a:t>
            </a:r>
          </a:p>
          <a:p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285838"/>
              </p:ext>
            </p:extLst>
          </p:nvPr>
        </p:nvGraphicFramePr>
        <p:xfrm>
          <a:off x="1761898" y="0"/>
          <a:ext cx="6412230" cy="4331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689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5084" y="4078514"/>
            <a:ext cx="5097599" cy="2612572"/>
          </a:xfrm>
        </p:spPr>
        <p:txBody>
          <a:bodyPr/>
          <a:lstStyle/>
          <a:p>
            <a:r>
              <a:rPr lang="en-US" dirty="0" smtClean="0"/>
              <a:t>Membership customers use credit card more often.</a:t>
            </a:r>
          </a:p>
          <a:p>
            <a:r>
              <a:rPr lang="en-US" dirty="0" smtClean="0"/>
              <a:t>Normal customer prefer e-wallet</a:t>
            </a:r>
          </a:p>
          <a:p>
            <a:r>
              <a:rPr lang="en-US" dirty="0" smtClean="0"/>
              <a:t>Normal customers buy more products than members.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209593"/>
              </p:ext>
            </p:extLst>
          </p:nvPr>
        </p:nvGraphicFramePr>
        <p:xfrm>
          <a:off x="1666057" y="0"/>
          <a:ext cx="5097599" cy="3689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86306"/>
              </p:ext>
            </p:extLst>
          </p:nvPr>
        </p:nvGraphicFramePr>
        <p:xfrm>
          <a:off x="7005501" y="-1"/>
          <a:ext cx="3531870" cy="3689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3688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1312" y="4180115"/>
            <a:ext cx="5587774" cy="2322286"/>
          </a:xfrm>
        </p:spPr>
        <p:txBody>
          <a:bodyPr/>
          <a:lstStyle/>
          <a:p>
            <a:r>
              <a:rPr lang="en-US" dirty="0" smtClean="0"/>
              <a:t>Branch C obtained more sales when compared to other branches.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015865"/>
              </p:ext>
            </p:extLst>
          </p:nvPr>
        </p:nvGraphicFramePr>
        <p:xfrm>
          <a:off x="1611312" y="0"/>
          <a:ext cx="5587774" cy="3802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718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1455" y="4688113"/>
            <a:ext cx="8915400" cy="1716593"/>
          </a:xfrm>
        </p:spPr>
        <p:txBody>
          <a:bodyPr/>
          <a:lstStyle/>
          <a:p>
            <a:r>
              <a:rPr lang="en-US" dirty="0" smtClean="0"/>
              <a:t>More male customers are buying health and beauty products than female customers.</a:t>
            </a:r>
          </a:p>
          <a:p>
            <a:r>
              <a:rPr lang="en-US" dirty="0" smtClean="0"/>
              <a:t>Female customers tend to buy more fashion items.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0629958"/>
              </p:ext>
            </p:extLst>
          </p:nvPr>
        </p:nvGraphicFramePr>
        <p:xfrm>
          <a:off x="2031455" y="-1"/>
          <a:ext cx="4311288" cy="4310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6235137"/>
              </p:ext>
            </p:extLst>
          </p:nvPr>
        </p:nvGraphicFramePr>
        <p:xfrm>
          <a:off x="6588941" y="0"/>
          <a:ext cx="4357914" cy="4310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618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615" y="4455886"/>
            <a:ext cx="8915400" cy="1582058"/>
          </a:xfrm>
        </p:spPr>
        <p:txBody>
          <a:bodyPr/>
          <a:lstStyle/>
          <a:p>
            <a:r>
              <a:rPr lang="en-US" dirty="0" smtClean="0"/>
              <a:t>Highest gross income generated at Naypyidaw city on average.</a:t>
            </a:r>
          </a:p>
          <a:p>
            <a:r>
              <a:rPr lang="en-US" dirty="0" smtClean="0"/>
              <a:t>In Feb month Mandalay generated more sales.</a:t>
            </a:r>
          </a:p>
          <a:p>
            <a:r>
              <a:rPr lang="en-US" dirty="0" smtClean="0"/>
              <a:t>In march Yangon sales are highest and Jan with Mandalay.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7143698"/>
              </p:ext>
            </p:extLst>
          </p:nvPr>
        </p:nvGraphicFramePr>
        <p:xfrm>
          <a:off x="1914615" y="0"/>
          <a:ext cx="5908585" cy="4325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66531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</TotalTime>
  <Words>110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SUPERMARKET SALES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 SALES ANALYSIS</dc:title>
  <dc:creator>Bhuvan</dc:creator>
  <cp:lastModifiedBy>Bhuvan</cp:lastModifiedBy>
  <cp:revision>7</cp:revision>
  <dcterms:created xsi:type="dcterms:W3CDTF">2021-11-28T07:08:17Z</dcterms:created>
  <dcterms:modified xsi:type="dcterms:W3CDTF">2021-11-28T08:12:56Z</dcterms:modified>
</cp:coreProperties>
</file>