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44.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4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2025-08-26/2025-09-17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URL]</a:t>
            </a:r>
          </a:p>
          <a:p>
            <a:pPr lvl="0" indent="0" marL="0">
              <a:buNone/>
            </a:pPr>
            <a:r>
              <a:rPr/>
              <a:t>(Tokens are a sequence of numbers and letters, e.g. </a:t>
            </a:r>
            <a:r>
              <a:rPr>
                <a:latin typeface="Courier"/>
              </a:rPr>
              <a:t>ziAJAGw4t5sAaP9APRvBYjkX</a:t>
            </a:r>
            <a:r>
              <a:rPr/>
              <a:t>) (Zotero Group URL e.g., https://www.zotero.org/groups/6217595)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metadata-before-change.txt</a:t>
            </a:r>
          </a:p>
          <a:p>
            <a:pPr lvl="0" indent="0" marL="0">
              <a:buNone/>
            </a:pPr>
            <a:r>
              <a:rPr/>
              <a:t>(replace </a:t>
            </a:r>
            <a:r>
              <a:rPr>
                <a:latin typeface="Courier"/>
              </a:rPr>
              <a:t>[Zotero group number]</a:t>
            </a:r>
            <a:r>
              <a:rPr/>
              <a:t> with the number found in URL, make sure to remove brackets, e.g., https://www.zotero.org/groups/</a:t>
            </a:r>
            <a:r>
              <a:rPr b="1"/>
              <a:t>6217595</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II.4.1 A sorted list of metadata for newly updated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newly updated Bill of Materials, and list their content</a:t>
            </a:r>
          </a:p>
          <a:p>
            <a:pPr lvl="0" indent="0">
              <a:buNone/>
            </a:pPr>
            <a:r>
              <a:rPr>
                <a:latin typeface="Courier"/>
              </a:rPr>
              <a:t>preston head --algo md5\
 | preston cat\
 | grep hasVersion\
 | grep "https://api.zotero.org/groups/[Zotero group number]/items/"\ 
 | grep -v "file/view"\
 | sort\
 | preston cat\
 &gt; metadata-after-change.txt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compare (II.3.1) the sorted list of all metadata for associated with an initial Bill of Materials and (II.4.1) a sorted list of all metadata associated with a Bill of Materials after a change.</a:t>
            </a:r>
          </a:p>
          <a:p>
            <a:pPr lvl="0" indent="0" marL="0">
              <a:buNone/>
            </a:pPr>
            <a:r>
              <a:rPr/>
              <a:t>Next, (II.5.1) we compare the differences between these metadata snapshots.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metadata-before-change.txt metadata-after-change.txt</a:t>
            </a:r>
          </a:p>
          <a:p>
            <a:pPr lvl="0" indent="0" marL="0">
              <a:buNone/>
            </a:pPr>
            <a:r>
              <a:rPr/>
              <a:t>to produce a result like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 - Maintenance</a:t>
            </a:r>
          </a:p>
        </p:txBody>
      </p:sp>
      <p:sp>
        <p:nvSpPr>
          <p:cNvPr id="3" name="Content Placeholder 2"/>
          <p:cNvSpPr>
            <a:spLocks noGrp="1"/>
          </p:cNvSpPr>
          <p:nvPr>
            <p:ph idx="1"/>
          </p:nvPr>
        </p:nvSpPr>
        <p:spPr/>
        <p:txBody>
          <a:bodyPr/>
          <a:lstStyle/>
          <a:p>
            <a:pPr lvl="0" indent="0" marL="0">
              <a:buNone/>
            </a:pPr>
            <a:r>
              <a:rPr/>
              <a:t>After initial deposit, metadata in Zotero records may be updated. Also, PDFs associated with a Zotero record may be exchanged with a different one (e.g., an incorrect pdf was associated with some literature record).</a:t>
            </a:r>
          </a:p>
          <a:p>
            <a:pPr lvl="0" indent="0" marL="0">
              <a:buNone/>
            </a:pPr>
            <a:r>
              <a:rPr/>
              <a:t>To update metadata of a Zenodo deposit associated with a Zotero record, you can re-run Step III.4 after including either </a:t>
            </a:r>
            <a:r>
              <a:rPr>
                <a:latin typeface="Courier"/>
              </a:rPr>
              <a:t>--update-metadata-only</a:t>
            </a:r>
            <a:r>
              <a:rPr/>
              <a:t> or </a:t>
            </a:r>
            <a:r>
              <a:rPr>
                <a:latin typeface="Courier"/>
              </a:rPr>
              <a:t>--new-version</a:t>
            </a:r>
            <a:r>
              <a:rPr/>
              <a:t>.</a:t>
            </a:r>
          </a:p>
          <a:p>
            <a:pPr lvl="0" indent="0" marL="0">
              <a:buNone/>
            </a:pPr>
            <a:r>
              <a:rPr/>
              <a:t>With </a:t>
            </a:r>
            <a:r>
              <a:rPr>
                <a:latin typeface="Courier"/>
              </a:rPr>
              <a:t>--update-metadata-only</a:t>
            </a:r>
            <a:r>
              <a:rPr/>
              <a:t> an metadata of an existing Zenodo record is updated with the Zotero record metadata. No new version is created and the pdf attachment is left untouched.</a:t>
            </a:r>
          </a:p>
          <a:p>
            <a:pPr lvl="0" indent="0" marL="0">
              <a:buNone/>
            </a:pPr>
            <a:r>
              <a:rPr/>
              <a:t>With </a:t>
            </a:r>
            <a:r>
              <a:rPr>
                <a:latin typeface="Courier"/>
              </a:rPr>
              <a:t>--new-version</a:t>
            </a:r>
            <a:r>
              <a:rPr/>
              <a:t> a new version of an existing Zenodo record is deposited with updated the Zotero record metadata and the associated pdf in Zotero.</a:t>
            </a:r>
          </a:p>
          <a:p>
            <a:pPr lvl="0" indent="0" marL="0">
              <a:buNone/>
            </a:pPr>
            <a:r>
              <a:rPr/>
              <a:t>Note that Zenodo record metadata is editable, however Zenodo record files are </a:t>
            </a:r>
            <a:r>
              <a:rPr i="1"/>
              <a:t>not</a:t>
            </a:r>
            <a:r>
              <a:rPr/>
              <a:t>.</a:t>
            </a:r>
          </a:p>
          <a:p>
            <a:pPr lvl="0" indent="0" marL="0">
              <a:buNone/>
            </a:pPr>
            <a:r>
              <a:rPr/>
              <a:t>So, when you need to update a pdf associated with a Zotero record, you need to create a </a:t>
            </a:r>
            <a:r>
              <a:rPr>
                <a:latin typeface="Courier"/>
              </a:rPr>
              <a:t>--new-version</a:t>
            </a:r>
            <a:r>
              <a:rPr/>
              <a:t>. This is </a:t>
            </a:r>
            <a:r>
              <a:rPr i="1"/>
              <a:t>not</a:t>
            </a:r>
            <a:r>
              <a:rPr/>
              <a:t> done by default.</a:t>
            </a:r>
          </a:p>
          <a:p>
            <a:pPr lvl="0" indent="0" marL="0">
              <a:buNone/>
            </a:pPr>
            <a:r>
              <a:rPr/>
              <a:t>Default behavior is to not update the associated Zenodo record and skip the deposit.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IV.1 - Edit Existing Record and Update Metadata</a:t>
            </a:r>
          </a:p>
        </p:txBody>
      </p:sp>
      <p:sp>
        <p:nvSpPr>
          <p:cNvPr id="3" name="Content Placeholder 2"/>
          <p:cNvSpPr>
            <a:spLocks noGrp="1"/>
          </p:cNvSpPr>
          <p:nvPr>
            <p:ph idx="1"/>
          </p:nvPr>
        </p:nvSpPr>
        <p:spPr/>
        <p:txBody>
          <a:bodyPr/>
          <a:lstStyle/>
          <a:p>
            <a:pPr lvl="0" indent="-342900" marL="342900">
              <a:buAutoNum type="arabicPeriod"/>
            </a:pPr>
            <a:r>
              <a:rPr/>
              <a:t>Update metadata for an already deposited Zotero record.</a:t>
            </a:r>
          </a:p>
          <a:p>
            <a:pPr lvl="0" indent="-342900" marL="342900">
              <a:buAutoNum type="arabicPeriod"/>
            </a:pPr>
            <a:r>
              <a:rPr/>
              <a:t>Run the deposit workflow with the </a:t>
            </a:r>
            <a:r>
              <a:rPr>
                <a:latin typeface="Courier"/>
              </a:rPr>
              <a:t>--update-metadata-only</a:t>
            </a:r>
          </a:p>
          <a:p>
            <a:pPr lvl="0" indent="-342900" marL="342900">
              <a:buAutoNum type="arabicPeriod"/>
            </a:pPr>
            <a:r>
              <a:rPr/>
              <a:t>Verify that the metadata of record in Zenodo was updated, but no new version was created.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IV.2 - Create New Record with Updated PDF and Metadata</a:t>
            </a:r>
          </a:p>
        </p:txBody>
      </p:sp>
      <p:sp>
        <p:nvSpPr>
          <p:cNvPr id="3" name="Content Placeholder 2"/>
          <p:cNvSpPr>
            <a:spLocks noGrp="1"/>
          </p:cNvSpPr>
          <p:nvPr>
            <p:ph idx="1"/>
          </p:nvPr>
        </p:nvSpPr>
        <p:spPr/>
        <p:txBody>
          <a:bodyPr/>
          <a:lstStyle/>
          <a:p>
            <a:pPr lvl="0" indent="-342900" marL="342900">
              <a:buAutoNum type="arabicPeriod"/>
            </a:pPr>
            <a:r>
              <a:rPr/>
              <a:t>Replace a pdf attachment for an already deposited Zotero record.</a:t>
            </a:r>
          </a:p>
          <a:p>
            <a:pPr lvl="0" indent="-342900" marL="342900">
              <a:buAutoNum type="arabicPeriod"/>
            </a:pPr>
            <a:r>
              <a:rPr/>
              <a:t>Run the deposit workflow with the </a:t>
            </a:r>
            <a:r>
              <a:rPr>
                <a:latin typeface="Courier"/>
              </a:rPr>
              <a:t>--new-version</a:t>
            </a:r>
          </a:p>
          <a:p>
            <a:pPr lvl="0" indent="-342900" marL="342900">
              <a:buAutoNum type="arabicPeriod"/>
            </a:pPr>
            <a:r>
              <a:rPr/>
              <a:t>Verify that a new version was created for the Zenodo record including the updated pdf</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IV.3 - Retire Zenodo Deposit Associated with Deleted Zotero Record</a:t>
            </a:r>
          </a:p>
        </p:txBody>
      </p:sp>
      <p:sp>
        <p:nvSpPr>
          <p:cNvPr id="3" name="Content Placeholder 2"/>
          <p:cNvSpPr>
            <a:spLocks noGrp="1"/>
          </p:cNvSpPr>
          <p:nvPr>
            <p:ph idx="1"/>
          </p:nvPr>
        </p:nvSpPr>
        <p:spPr/>
        <p:txBody>
          <a:bodyPr/>
          <a:lstStyle/>
          <a:p>
            <a:pPr lvl="0" indent="0" marL="0">
              <a:buNone/>
            </a:pPr>
            <a:r>
              <a:rPr/>
              <a:t>(for now, manual workflow, can be automated if needed)</a:t>
            </a:r>
          </a:p>
          <a:p>
            <a:pPr lvl="0" indent="-342900" marL="342900">
              <a:buAutoNum type="arabicPeriod"/>
            </a:pPr>
            <a:r>
              <a:rPr/>
              <a:t>Locate the Zenodo Deposit Associated with a Zotero record that no longer exists</a:t>
            </a:r>
          </a:p>
          <a:p>
            <a:pPr lvl="0" indent="-342900" marL="342900">
              <a:buAutoNum type="arabicPeriod"/>
            </a:pPr>
            <a:r>
              <a:rPr/>
              <a:t>Click on Community :gear: icon “submit to community” in lower right panel</a:t>
            </a:r>
          </a:p>
          <a:p>
            <a:pPr lvl="0" indent="-342900" marL="342900">
              <a:buAutoNum type="arabicPeriod"/>
            </a:pPr>
            <a:r>
              <a:rPr/>
              <a:t>Submit to the “batlit-retired” community</a:t>
            </a:r>
          </a:p>
          <a:p>
            <a:pPr lvl="0" indent="-342900" marL="342900">
              <a:buAutoNum type="arabicPeriod"/>
            </a:pPr>
            <a:r>
              <a:rPr/>
              <a:t>Click on “manage communities”</a:t>
            </a:r>
          </a:p>
          <a:p>
            <a:pPr lvl="0" indent="-342900" marL="342900">
              <a:buAutoNum type="arabicPeriod"/>
            </a:pPr>
            <a:r>
              <a:rPr/>
              <a:t>If present, remove the deposit from the BatLit and BLR communities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V.1 - BatLit Release Introduction.</a:t>
            </a:r>
          </a:p>
        </p:txBody>
      </p:sp>
      <p:sp>
        <p:nvSpPr>
          <p:cNvPr id="3" name="Content Placeholder 2"/>
          <p:cNvSpPr>
            <a:spLocks noGrp="1"/>
          </p:cNvSpPr>
          <p:nvPr>
            <p:ph idx="1"/>
          </p:nvPr>
        </p:nvSpPr>
        <p:spPr/>
        <p:txBody>
          <a:bodyPr/>
          <a:lstStyle/>
          <a:p>
            <a:pPr lvl="0" indent="0" marL="0">
              <a:buNone/>
            </a:pPr>
            <a:r>
              <a:rPr/>
              <a:t>Metadata for BatLit releases are in the data folder of https://github.com/bat-literature/bat-literature.github.io . A new release needs to be linked to the older releases to enable version tracking between versions. This is why we need to clone or update the github repository first before making a snapshot of the BatLit Zotero group. Then, after making the snapshot, we include the tracked metadata and commit this to the repository. Also, we keep a copy of the metadata + pdfs elsewhere. So, you need to backup the data folder including metadata and pdfs.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Clone/Update BatLit Repository</a:t>
            </a:r>
          </a:p>
        </p:txBody>
      </p:sp>
      <p:sp>
        <p:nvSpPr>
          <p:cNvPr id="3" name="Content Placeholder 2"/>
          <p:cNvSpPr>
            <a:spLocks noGrp="1"/>
          </p:cNvSpPr>
          <p:nvPr>
            <p:ph idx="1"/>
          </p:nvPr>
        </p:nvSpPr>
        <p:spPr/>
        <p:txBody>
          <a:bodyPr/>
          <a:lstStyle/>
          <a:p>
            <a:pPr lvl="0" indent="0" marL="0">
              <a:buNone/>
            </a:pPr>
            <a:r>
              <a:rPr/>
              <a:t>Make sure to install </a:t>
            </a:r>
            <a:r>
              <a:rPr>
                <a:latin typeface="Courier"/>
              </a:rPr>
              <a:t>git</a:t>
            </a:r>
            <a:r>
              <a:rPr/>
              <a:t> on your system by running:</a:t>
            </a:r>
          </a:p>
          <a:p>
            <a:pPr lvl="0" indent="0">
              <a:buNone/>
            </a:pPr>
            <a:r>
              <a:rPr>
                <a:latin typeface="Courier"/>
              </a:rPr>
              <a:t>sudo apt install git</a:t>
            </a:r>
          </a:p>
          <a:p>
            <a:pPr lvl="0" indent="0" marL="0">
              <a:buNone/>
            </a:pPr>
            <a:r>
              <a:rPr/>
              <a:t>check whether git installed by</a:t>
            </a:r>
          </a:p>
          <a:p>
            <a:pPr lvl="0" indent="0">
              <a:buNone/>
            </a:pPr>
            <a:r>
              <a:rPr>
                <a:latin typeface="Courier"/>
              </a:rPr>
              <a:t>git --version</a:t>
            </a:r>
          </a:p>
          <a:p>
            <a:pPr lvl="0" indent="0" marL="0">
              <a:buNone/>
            </a:pPr>
            <a:r>
              <a:rPr/>
              <a:t>this should produce something like:</a:t>
            </a:r>
          </a:p>
          <a:p>
            <a:pPr lvl="0" indent="0">
              <a:buNone/>
            </a:pPr>
            <a:r>
              <a:rPr>
                <a:latin typeface="Courier"/>
              </a:rPr>
              <a:t>git version 2.43.0</a:t>
            </a:r>
          </a:p>
          <a:p>
            <a:pPr lvl="0" indent="0" marL="0">
              <a:buNone/>
            </a:pPr>
            <a:r>
              <a:rPr/>
              <a:t>then, run</a:t>
            </a:r>
          </a:p>
          <a:p>
            <a:pPr lvl="0" indent="0">
              <a:buNone/>
            </a:pPr>
            <a:r>
              <a:rPr>
                <a:latin typeface="Courier"/>
              </a:rPr>
              <a:t>git clone https://github.com/bat-literature/bat-literature.github.io </a:t>
            </a:r>
          </a:p>
          <a:p>
            <a:pPr lvl="0" indent="0" marL="0">
              <a:buNone/>
            </a:pPr>
            <a:r>
              <a:rPr/>
              <a:t>to “clone” (or create a copy of) the BatLit repository. By default, the repository is cloned into a folder with the same name as the repository (e.g., </a:t>
            </a:r>
            <a:r>
              <a:rPr>
                <a:latin typeface="Courier"/>
              </a:rPr>
              <a:t>bat-literature.github.io</a:t>
            </a:r>
            <a: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Verify Current BatLit Version</a:t>
            </a:r>
          </a:p>
        </p:txBody>
      </p:sp>
      <p:sp>
        <p:nvSpPr>
          <p:cNvPr id="3" name="Content Placeholder 2"/>
          <p:cNvSpPr>
            <a:spLocks noGrp="1"/>
          </p:cNvSpPr>
          <p:nvPr>
            <p:ph idx="1"/>
          </p:nvPr>
        </p:nvSpPr>
        <p:spPr/>
        <p:txBody>
          <a:bodyPr/>
          <a:lstStyle/>
          <a:p>
            <a:pPr lvl="0" indent="0" marL="0">
              <a:buNone/>
            </a:pPr>
            <a:r>
              <a:rPr/>
              <a:t>Step 1. go into </a:t>
            </a:r>
            <a:r>
              <a:rPr>
                <a:latin typeface="Courier"/>
              </a:rPr>
              <a:t>bat-literature.github.io</a:t>
            </a:r>
            <a:r>
              <a:rPr/>
              <a:t> directory using </a:t>
            </a:r>
            <a:r>
              <a:rPr>
                <a:latin typeface="Courier"/>
              </a:rPr>
              <a:t>cd</a:t>
            </a:r>
            <a:r>
              <a:rPr/>
              <a:t> Step 2. run </a:t>
            </a:r>
            <a:r>
              <a:rPr>
                <a:latin typeface="Courier"/>
              </a:rPr>
              <a:t>preston head --algo md5</a:t>
            </a:r>
            <a:r>
              <a:rPr/>
              <a:t> Step 3. Compare the output of the command with the existing version on https://batlit.org/datapaper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Create a Zotero Snapshot</a:t>
            </a:r>
          </a:p>
        </p:txBody>
      </p:sp>
      <p:sp>
        <p:nvSpPr>
          <p:cNvPr id="3" name="Content Placeholder 2"/>
          <p:cNvSpPr>
            <a:spLocks noGrp="1"/>
          </p:cNvSpPr>
          <p:nvPr>
            <p:ph idx="1"/>
          </p:nvPr>
        </p:nvSpPr>
        <p:spPr/>
        <p:txBody>
          <a:bodyPr/>
          <a:lstStyle/>
          <a:p>
            <a:pPr lvl="0" indent="0" marL="0">
              <a:buNone/>
            </a:pPr>
            <a:r>
              <a:rPr/>
              <a:t>Step 1. Set Zotero API Key with read-only access to the BatLit Zotero Step 2. Go into the </a:t>
            </a:r>
            <a:r>
              <a:rPr>
                <a:latin typeface="Courier"/>
              </a:rPr>
              <a:t>bat-literature.github.io</a:t>
            </a:r>
            <a:r>
              <a:rPr/>
              <a:t> directory Step 3. Verify that a preston history exists by running </a:t>
            </a:r>
            <a:r>
              <a:rPr>
                <a:latin typeface="Courier"/>
              </a:rPr>
              <a:t>preston history --algo md5</a:t>
            </a:r>
            <a:r>
              <a:rPr/>
              <a:t> Step 4. Create a snapshot of the BatLit Zotero group</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2311400" y="1193800"/>
            <a:ext cx="45339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2025-10-03T17:40:39Z</dcterms:created>
  <dcterms:modified xsi:type="dcterms:W3CDTF">2025-10-03T17:40:39Z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2025-08-26/2025-09-17</vt:lpwstr>
  </property>
  <property fmtid="{D5CDD505-2E9C-101B-9397-08002B2CF9AE}" pid="4" name="subtitle">
    <vt:lpwstr>using versioned snapshots of the Zotero BatLit Library</vt:lpwstr>
  </property>
</Properties>
</file>