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9" Type="http://schemas.openxmlformats.org/officeDocument/2006/relationships/viewProps" Target="viewProps.xml" /><Relationship Id="rId38" Type="http://schemas.openxmlformats.org/officeDocument/2006/relationships/presProps" Target="presProps.xml" /><Relationship Id="rId1" Type="http://schemas.openxmlformats.org/officeDocument/2006/relationships/slideMaster" Target="slideMasters/slideMaster1.xml" /><Relationship Id="rId41" Type="http://schemas.openxmlformats.org/officeDocument/2006/relationships/tableStyles" Target="tableStyles.xml" /><Relationship Id="rId4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w3.org/TR/n-quads/" TargetMode="Externa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Diff"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zotero.com" TargetMode="External" /><Relationship Id="rId3" Type="http://schemas.openxmlformats.org/officeDocument/2006/relationships/slide" Target="slide36.xml" /><Relationship Id="rId4" Type="http://schemas.openxmlformats.org/officeDocument/2006/relationships/hyperlink" Target="https://zenodo.org"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nker.bio/hash://sha256/f849c870565f608899f183ca261365dce9c9f1c5441b1c779e0db49df9c2a19d"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datapaper"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sv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brarycarpentry.org/lc-shell/" TargetMode="External" /><Relationship Id="rId3" Type="http://schemas.openxmlformats.org/officeDocument/2006/relationships/slide" Target="slide36.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Mobilizing Bat Literature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using versioned snapshots of the Zotero BatLit Library</a:t>
            </a:r>
            <a:br/>
            <a:br/>
            <a:r>
              <a:rPr/>
              <a:t>Jorrit Poelen (UC Santa Barbara Cheadle Center, Ronin Institute, GloBI)</a:t>
            </a:r>
            <a:br/>
            <a:r>
              <a:rPr/>
              <a:t>Aja Sherman (Bat Eco-Interactions Project)</a:t>
            </a:r>
          </a:p>
        </p:txBody>
      </p:sp>
      <p:sp>
        <p:nvSpPr>
          <p:cNvPr id="4" name="Date Placeholder 3"/>
          <p:cNvSpPr>
            <a:spLocks noGrp="1"/>
          </p:cNvSpPr>
          <p:nvPr>
            <p:ph idx="10" sz="half" type="dt"/>
          </p:nvPr>
        </p:nvSpPr>
        <p:spPr/>
        <p:txBody>
          <a:bodyPr/>
          <a:lstStyle/>
          <a:p>
            <a:pPr lvl="0" indent="0" marL="0">
              <a:buNone/>
            </a:pPr>
            <a:r>
              <a:rPr/>
              <a:t>2025-08-26/2025-08-29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Say Hi and Version It</a:t>
            </a:r>
          </a:p>
        </p:txBody>
      </p:sp>
      <p:sp>
        <p:nvSpPr>
          <p:cNvPr id="3" name="Content Placeholder 2"/>
          <p:cNvSpPr>
            <a:spLocks noGrp="1"/>
          </p:cNvSpPr>
          <p:nvPr>
            <p:ph idx="1"/>
          </p:nvPr>
        </p:nvSpPr>
        <p:spPr/>
        <p:txBody>
          <a:bodyPr/>
          <a:lstStyle/>
          <a:p>
            <a:pPr lvl="0" indent="0" marL="0">
              <a:buNone/>
            </a:pPr>
            <a:r>
              <a:rPr/>
              <a:t>Copy and paste this into your commandline.</a:t>
            </a:r>
          </a:p>
          <a:p>
            <a:pPr lvl="0" indent="0">
              <a:buNone/>
            </a:pPr>
            <a:r>
              <a:rPr>
                <a:latin typeface="Courier"/>
              </a:rPr>
              <a:t>mkdir -p some/empty-directory
cd some/empty-directory
echo hi there! | preston track --algo md5 | grep hasVersion | preston cat </a:t>
            </a:r>
          </a:p>
          <a:p>
            <a:pPr lvl="0" indent="0" marL="0">
              <a:buNone/>
            </a:pPr>
            <a:r>
              <a:rPr/>
              <a:t>which should produce…</a:t>
            </a:r>
          </a:p>
          <a:p>
            <a:pPr lvl="0" indent="0">
              <a:buNone/>
            </a:pPr>
            <a:r>
              <a:rPr>
                <a:latin typeface="Courier"/>
              </a:rPr>
              <a:t>hey there!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I.1 Say Hi and Version It</a:t>
            </a:r>
          </a:p>
        </p:txBody>
      </p:sp>
      <p:sp>
        <p:nvSpPr>
          <p:cNvPr id="3" name="Content Placeholder 2"/>
          <p:cNvSpPr>
            <a:spLocks noGrp="1"/>
          </p:cNvSpPr>
          <p:nvPr>
            <p:ph idx="1"/>
          </p:nvPr>
        </p:nvSpPr>
        <p:spPr/>
        <p:txBody>
          <a:bodyPr/>
          <a:lstStyle/>
          <a:p>
            <a:pPr lvl="0" indent="0">
              <a:buNone/>
            </a:pPr>
            <a:r>
              <a:rPr>
                <a:latin typeface="Courier"/>
              </a:rPr>
              <a:t>echo hi there!</a:t>
            </a:r>
          </a:p>
          <a:p>
            <a:pPr lvl="0" indent="0" marL="0">
              <a:buNone/>
            </a:pPr>
            <a:r>
              <a:rPr/>
              <a:t>Prints “hi there!” to standard output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I.2 Say Hi and Version It</a:t>
            </a:r>
          </a:p>
        </p:txBody>
      </p:sp>
      <p:sp>
        <p:nvSpPr>
          <p:cNvPr id="3" name="Content Placeholder 2"/>
          <p:cNvSpPr>
            <a:spLocks noGrp="1"/>
          </p:cNvSpPr>
          <p:nvPr>
            <p:ph idx="1"/>
          </p:nvPr>
        </p:nvSpPr>
        <p:spPr/>
        <p:txBody>
          <a:bodyPr/>
          <a:lstStyle/>
          <a:p>
            <a:pPr lvl="0" indent="0">
              <a:buNone/>
            </a:pPr>
            <a:r>
              <a:rPr>
                <a:latin typeface="Courier"/>
              </a:rPr>
              <a:t>echo hi there! | preston track --algo md5</a:t>
            </a:r>
          </a:p>
          <a:p>
            <a:pPr lvl="0" indent="0" marL="0">
              <a:buNone/>
            </a:pPr>
            <a:r>
              <a:rPr/>
              <a:t>Print “hi there!” to output (stdout), then turn this output into input (stdin) of </a:t>
            </a:r>
            <a:r>
              <a:rPr>
                <a:latin typeface="Courier"/>
              </a:rPr>
              <a:t>preston track</a:t>
            </a:r>
            <a:r>
              <a:rPr/>
              <a:t>. So, this sends “hi there!” to preston and versions (or tracks) the input. The output of preston is a machine readable description of what happened and ends with something like:</a:t>
            </a:r>
          </a:p>
          <a:p>
            <a:pPr lvl="0" indent="0">
              <a:buNone/>
            </a:pPr>
            <a:r>
              <a:rPr>
                <a:latin typeface="Courier"/>
              </a:rPr>
              <a:t>&lt;...&gt; &lt;...hasVersion&gt; &lt;hash://md5/75c7e31591354f2c82226aa3eb0267c7&gt; &lt;...&gt; .</a:t>
            </a:r>
          </a:p>
          <a:p>
            <a:pPr lvl="0" indent="0" marL="0">
              <a:buNone/>
            </a:pPr>
            <a:r>
              <a:rPr/>
              <a:t>This preston output, or description, is formatted in </a:t>
            </a:r>
            <a:r>
              <a:rPr>
                <a:hlinkClick r:id="rId2"/>
              </a:rPr>
              <a:t>rdf/nquads</a:t>
            </a:r>
            <a:r>
              <a:rPr/>
              <a:t> and records what content was recorded when and by who. This machine readable description is also known as the BOM Bill of Materials, manifest or packing slip for the tracked content.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I.3 - Say Hi and Version It</a:t>
            </a:r>
          </a:p>
        </p:txBody>
      </p:sp>
      <p:sp>
        <p:nvSpPr>
          <p:cNvPr id="3" name="Content Placeholder 2"/>
          <p:cNvSpPr>
            <a:spLocks noGrp="1"/>
          </p:cNvSpPr>
          <p:nvPr>
            <p:ph idx="1"/>
          </p:nvPr>
        </p:nvSpPr>
        <p:spPr/>
        <p:txBody>
          <a:bodyPr/>
          <a:lstStyle/>
          <a:p>
            <a:pPr lvl="0" indent="0">
              <a:buNone/>
            </a:pPr>
            <a:r>
              <a:rPr>
                <a:latin typeface="Courier"/>
              </a:rPr>
              <a:t>echo hi there! | preston track --algo md5 | grep hasVersion</a:t>
            </a:r>
          </a:p>
          <a:p>
            <a:pPr lvl="0" indent="0" marL="0">
              <a:buNone/>
            </a:pPr>
            <a:r>
              <a:rPr/>
              <a:t>This prints only the part of the BOM that includes “hasVersion” and should look something like:</a:t>
            </a:r>
          </a:p>
          <a:p>
            <a:pPr lvl="0" indent="0">
              <a:buNone/>
            </a:pPr>
            <a:r>
              <a:rPr>
                <a:latin typeface="Courier"/>
              </a:rPr>
              <a:t>&lt;urn:uuid:X&gt; &lt;...hasVersion&gt; &lt;hash://md5/75c7e31591354f2c82226aa3eb0267c7&gt;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I.4 - Say Hi and Version It</a:t>
            </a:r>
          </a:p>
        </p:txBody>
      </p:sp>
      <p:sp>
        <p:nvSpPr>
          <p:cNvPr id="3" name="Content Placeholder 2"/>
          <p:cNvSpPr>
            <a:spLocks noGrp="1"/>
          </p:cNvSpPr>
          <p:nvPr>
            <p:ph idx="1"/>
          </p:nvPr>
        </p:nvSpPr>
        <p:spPr/>
        <p:txBody>
          <a:bodyPr/>
          <a:lstStyle/>
          <a:p>
            <a:pPr lvl="0" indent="0">
              <a:buNone/>
            </a:pPr>
            <a:r>
              <a:rPr>
                <a:latin typeface="Courier"/>
              </a:rPr>
              <a:t>&lt;urn:uuid:X&gt; &lt;...hasVersion&gt; &lt;hash://md5/75c7e31591354f2c82226aa3eb0267c7&gt; ...</a:t>
            </a:r>
          </a:p>
          <a:p>
            <a:pPr lvl="0" indent="0" marL="0">
              <a:buNone/>
            </a:pPr>
            <a:r>
              <a:rPr/>
              <a:t>This is a statement expressed in rdf/nquad. In this case, it expressed something like: there’s this thing </a:t>
            </a:r>
            <a:r>
              <a:rPr>
                <a:latin typeface="Courier"/>
              </a:rPr>
              <a:t>urn:uuid:X</a:t>
            </a:r>
            <a:r>
              <a:rPr/>
              <a:t> that is associated with content that has a cryptographic hash </a:t>
            </a:r>
            <a:r>
              <a:rPr>
                <a:latin typeface="Courier"/>
              </a:rPr>
              <a:t>hash://md5/75c7e31591354f2c82226aa3eb0267c7</a:t>
            </a:r>
            <a:r>
              <a:rPr/>
              <a:t>. A cryptographic hash is a unique fingerprint derived from the digital content itself. </a:t>
            </a:r>
            <a:r>
              <a:rPr b="1"/>
              <a:t>If the content and the hash algorithm are the same, the fingerprint is always the same.</a:t>
            </a:r>
            <a:r>
              <a:rPr/>
              <a:t> This concept is central to internet security as well as things like cryptocurrencies.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I.5 - Say Hi and Version It</a:t>
            </a:r>
          </a:p>
        </p:txBody>
      </p:sp>
      <p:sp>
        <p:nvSpPr>
          <p:cNvPr id="3" name="Content Placeholder 2"/>
          <p:cNvSpPr>
            <a:spLocks noGrp="1"/>
          </p:cNvSpPr>
          <p:nvPr>
            <p:ph idx="1"/>
          </p:nvPr>
        </p:nvSpPr>
        <p:spPr/>
        <p:txBody>
          <a:bodyPr/>
          <a:lstStyle/>
          <a:p>
            <a:pPr lvl="0" indent="0" marL="0">
              <a:buNone/>
            </a:pPr>
            <a:r>
              <a:rPr/>
              <a:t>Now, we ask Preston to print the versioned content by piping the “hasVersion” statement into ``preston cat```:</a:t>
            </a:r>
          </a:p>
          <a:p>
            <a:pPr lvl="0" indent="0">
              <a:buNone/>
            </a:pPr>
            <a:r>
              <a:rPr>
                <a:latin typeface="Courier"/>
              </a:rPr>
              <a:t>echo hi there! | preston track --algo md5 | grep hasVersion | preston cat</a:t>
            </a:r>
          </a:p>
          <a:p>
            <a:pPr lvl="0" indent="0" marL="0">
              <a:buNone/>
            </a:pPr>
            <a:r>
              <a:rPr/>
              <a:t>to produce . . .</a:t>
            </a:r>
          </a:p>
          <a:p>
            <a:pPr lvl="0" indent="0">
              <a:buNone/>
            </a:pPr>
            <a:r>
              <a:rPr>
                <a:latin typeface="Courier"/>
              </a:rPr>
              <a:t>hi there!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I.6 - Say Hi and Version It</a:t>
            </a:r>
          </a:p>
        </p:txBody>
      </p:sp>
      <p:sp>
        <p:nvSpPr>
          <p:cNvPr id="3" name="Content Placeholder 2"/>
          <p:cNvSpPr>
            <a:spLocks noGrp="1"/>
          </p:cNvSpPr>
          <p:nvPr>
            <p:ph idx="1"/>
          </p:nvPr>
        </p:nvSpPr>
        <p:spPr/>
        <p:txBody>
          <a:bodyPr/>
          <a:lstStyle/>
          <a:p>
            <a:pPr lvl="0" indent="0" marL="0">
              <a:buNone/>
            </a:pPr>
            <a:r>
              <a:rPr/>
              <a:t>Now that we’ve versioned saying hi, we can print the content using</a:t>
            </a:r>
          </a:p>
          <a:p>
            <a:pPr lvl="0" indent="0">
              <a:buNone/>
            </a:pPr>
            <a:r>
              <a:rPr>
                <a:latin typeface="Courier"/>
              </a:rPr>
              <a:t>preston cat hash://md5/75c7e31591354f2c82226aa3eb0267c7</a:t>
            </a:r>
          </a:p>
          <a:p>
            <a:pPr lvl="0" indent="0" marL="0">
              <a:buNone/>
            </a:pPr>
            <a:r>
              <a:rPr/>
              <a:t>to produce …</a:t>
            </a:r>
          </a:p>
          <a:p>
            <a:pPr lvl="0" indent="0">
              <a:buNone/>
            </a:pPr>
            <a:r>
              <a:rPr>
                <a:latin typeface="Courier"/>
              </a:rPr>
              <a:t>hi there!</a:t>
            </a:r>
          </a:p>
          <a:p>
            <a:pPr lvl="0" indent="0" marL="0">
              <a:buNone/>
            </a:pPr>
            <a:r>
              <a:rPr/>
              <a:t>This suggests that Preston </a:t>
            </a:r>
            <a:r>
              <a:rPr i="1"/>
              <a:t>thinks</a:t>
            </a:r>
            <a:r>
              <a:rPr/>
              <a:t> that </a:t>
            </a:r>
            <a:r>
              <a:rPr>
                <a:latin typeface="Courier"/>
              </a:rPr>
              <a:t>hash://md5/75c7e31591354f2c82226aa3eb0267c7</a:t>
            </a:r>
            <a:r>
              <a:rPr/>
              <a:t> is the cryptographic hash of </a:t>
            </a:r>
            <a:r>
              <a:rPr>
                <a:latin typeface="Courier"/>
              </a:rPr>
              <a:t>hi there!</a:t>
            </a:r>
            <a:r>
              <a:rPr/>
              <a:t>. And . . .</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I.7 - Say Hi and Version It</a:t>
            </a:r>
          </a:p>
        </p:txBody>
      </p:sp>
      <p:sp>
        <p:nvSpPr>
          <p:cNvPr id="3" name="Content Placeholder 2"/>
          <p:cNvSpPr>
            <a:spLocks noGrp="1"/>
          </p:cNvSpPr>
          <p:nvPr>
            <p:ph idx="1"/>
          </p:nvPr>
        </p:nvSpPr>
        <p:spPr/>
        <p:txBody>
          <a:bodyPr/>
          <a:lstStyle/>
          <a:p>
            <a:pPr lvl="0" indent="0" marL="0">
              <a:buNone/>
            </a:pPr>
            <a:r>
              <a:rPr/>
              <a:t>If you know the fingerprint of content (e.g., </a:t>
            </a:r>
            <a:r>
              <a:rPr>
                <a:latin typeface="Courier"/>
              </a:rPr>
              <a:t>hash://md5/75c7e31591354f2c82226aa3eb0267c7</a:t>
            </a:r>
            <a:r>
              <a:rPr/>
              <a:t>), you can use it to ask for what </a:t>
            </a:r>
            <a:r>
              <a:rPr i="1"/>
              <a:t>exactly</a:t>
            </a:r>
            <a:r>
              <a:rPr/>
              <a:t> what you want. And, on getting a result, you can </a:t>
            </a:r>
            <a:r>
              <a:rPr i="1"/>
              <a:t>independently</a:t>
            </a:r>
            <a:r>
              <a:rPr/>
              <a:t> verify that this is the case using some commonly available cryptographic hash calculators like </a:t>
            </a:r>
            <a:r>
              <a:rPr>
                <a:latin typeface="Courier"/>
              </a:rPr>
              <a:t>md5sum</a:t>
            </a:r>
            <a:r>
              <a:rPr/>
              <a:t> (linux) or </a:t>
            </a:r>
            <a:r>
              <a:rPr>
                <a:latin typeface="Courier"/>
              </a:rPr>
              <a:t>md5</a:t>
            </a:r>
            <a:r>
              <a:rPr/>
              <a:t> (Mac). These calculators are readily available as they are central to internet security and other core applications.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I.7 - Say Hi and Version It Continued…</a:t>
            </a:r>
          </a:p>
        </p:txBody>
      </p:sp>
      <p:sp>
        <p:nvSpPr>
          <p:cNvPr id="3" name="Content Placeholder 2"/>
          <p:cNvSpPr>
            <a:spLocks noGrp="1"/>
          </p:cNvSpPr>
          <p:nvPr>
            <p:ph idx="1"/>
          </p:nvPr>
        </p:nvSpPr>
        <p:spPr/>
        <p:txBody>
          <a:bodyPr/>
          <a:lstStyle/>
          <a:p>
            <a:pPr lvl="0" indent="0">
              <a:buNone/>
            </a:pPr>
            <a:r>
              <a:rPr>
                <a:latin typeface="Courier"/>
              </a:rPr>
              <a:t>preston cat hash://md5/75c7e31591354f2c82226aa3eb0267c7 | md5sum</a:t>
            </a:r>
          </a:p>
          <a:p>
            <a:pPr lvl="0" indent="0" marL="0">
              <a:buNone/>
            </a:pPr>
            <a:r>
              <a:rPr/>
              <a:t>produces:</a:t>
            </a:r>
          </a:p>
          <a:p>
            <a:pPr lvl="0" indent="0">
              <a:buNone/>
            </a:pPr>
            <a:r>
              <a:rPr>
                <a:latin typeface="Courier"/>
              </a:rPr>
              <a:t>75c7e31591354f2c82226aa3eb0267c7  -</a:t>
            </a:r>
          </a:p>
          <a:p>
            <a:pPr lvl="0" indent="0" marL="0">
              <a:buNone/>
            </a:pPr>
            <a:r>
              <a:rPr/>
              <a:t>Showing that an independent tool </a:t>
            </a:r>
            <a:r>
              <a:rPr>
                <a:latin typeface="Courier"/>
              </a:rPr>
              <a:t>md5sum</a:t>
            </a:r>
            <a:r>
              <a:rPr/>
              <a:t> verified that the content you asked for is the content you got!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Takeaways</a:t>
            </a:r>
          </a:p>
        </p:txBody>
      </p:sp>
      <p:sp>
        <p:nvSpPr>
          <p:cNvPr id="3" name="Content Placeholder 2"/>
          <p:cNvSpPr>
            <a:spLocks noGrp="1"/>
          </p:cNvSpPr>
          <p:nvPr>
            <p:ph idx="1"/>
          </p:nvPr>
        </p:nvSpPr>
        <p:spPr/>
        <p:txBody>
          <a:bodyPr/>
          <a:lstStyle/>
          <a:p>
            <a:pPr lvl="0"/>
            <a:r>
              <a:rPr/>
              <a:t>Preston tracks, versions and packages digital content</a:t>
            </a:r>
          </a:p>
          <a:p>
            <a:pPr lvl="0"/>
            <a:r>
              <a:rPr/>
              <a:t>Cryptographic hashes are unique digital fingerprints for digital content.</a:t>
            </a:r>
          </a:p>
          <a:p>
            <a:pPr lvl="0"/>
            <a:r>
              <a:rPr/>
              <a:t>Cryptographic hashes can be generated independently using commonly available tools.</a:t>
            </a:r>
          </a:p>
          <a:p>
            <a:pPr lvl="0"/>
            <a:r>
              <a:rPr/>
              <a:t>Cryptographic hashes enable secure citation of digital content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a:t>
            </a:r>
          </a:p>
        </p:txBody>
      </p:sp>
      <p:sp>
        <p:nvSpPr>
          <p:cNvPr id="3" name="Content Placeholder 2"/>
          <p:cNvSpPr>
            <a:spLocks noGrp="1"/>
          </p:cNvSpPr>
          <p:nvPr>
            <p:ph idx="1"/>
          </p:nvPr>
        </p:nvSpPr>
        <p:spPr/>
        <p:txBody>
          <a:bodyPr/>
          <a:lstStyle/>
          <a:p>
            <a:pPr lvl="0" indent="0" marL="0">
              <a:spcBef>
                <a:spcPts val="3000"/>
              </a:spcBef>
              <a:buNone/>
            </a:pPr>
            <a:r>
              <a:rPr b="1"/>
              <a:t>How to manage the BatLit corpus?</a:t>
            </a:r>
          </a:p>
          <a:p>
            <a:pPr lvl="0" indent="0" marL="0">
              <a:spcBef>
                <a:spcPts val="3000"/>
              </a:spcBef>
              <a:buNone/>
            </a:pPr>
            <a:r>
              <a:rPr b="1"/>
              <a:t>How to create versioned snapshots of the BatLit corpus?</a:t>
            </a:r>
          </a:p>
          <a:p>
            <a:pPr lvl="0" indent="0" marL="0">
              <a:spcBef>
                <a:spcPts val="3000"/>
              </a:spcBef>
              <a:buNone/>
            </a:pPr>
            <a:r>
              <a:rPr b="1"/>
              <a:t>How to share versioned snapshots of the BatLit corpus?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Steps</a:t>
            </a:r>
          </a:p>
        </p:txBody>
      </p:sp>
      <p:sp>
        <p:nvSpPr>
          <p:cNvPr id="3" name="Content Placeholder 2"/>
          <p:cNvSpPr>
            <a:spLocks noGrp="1"/>
          </p:cNvSpPr>
          <p:nvPr>
            <p:ph idx="1"/>
          </p:nvPr>
        </p:nvSpPr>
        <p:spPr/>
        <p:txBody>
          <a:bodyPr/>
          <a:lstStyle/>
          <a:p>
            <a:pPr lvl="0"/>
            <a:r>
              <a:rPr/>
              <a:t>Review BatLit Datapaper</a:t>
            </a:r>
          </a:p>
          <a:p>
            <a:pPr lvl="0"/>
            <a:r>
              <a:rPr/>
              <a:t>Create a Zotero Group for Testing</a:t>
            </a:r>
          </a:p>
          <a:p>
            <a:pPr lvl="0"/>
            <a:r>
              <a:rPr/>
              <a:t>Track the Zotero Test Group using Preston</a:t>
            </a:r>
          </a:p>
          <a:p>
            <a:pPr lvl="0"/>
            <a:r>
              <a:rPr/>
              <a:t>Create a Zenodo Test Community on Zenodo Sandbox</a:t>
            </a:r>
          </a:p>
          <a:p>
            <a:pPr lvl="0"/>
            <a:r>
              <a:rPr/>
              <a:t>Publish the Zotero Test Group to the Zenodo Test Community</a:t>
            </a:r>
          </a:p>
          <a:p>
            <a:pPr lvl="0"/>
            <a:r>
              <a:rPr/>
              <a:t>Once you feel comfortable, repeat the process with the “real” Zotero BatLit Group and associated Zenodo BatLit Community</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 - Creating a Snapshot of a Zotero Literature Group</a:t>
            </a:r>
          </a:p>
        </p:txBody>
      </p:sp>
      <p:sp>
        <p:nvSpPr>
          <p:cNvPr id="3" name="Content Placeholder 2"/>
          <p:cNvSpPr>
            <a:spLocks noGrp="1"/>
          </p:cNvSpPr>
          <p:nvPr>
            <p:ph idx="1"/>
          </p:nvPr>
        </p:nvSpPr>
        <p:spPr/>
        <p:txBody>
          <a:bodyPr/>
          <a:lstStyle/>
          <a:p>
            <a:pPr lvl="0" indent="0" marL="0">
              <a:buNone/>
            </a:pPr>
            <a:r>
              <a:rPr/>
              <a:t>After covering the Preston basics, we now explore how to create a versioned snapshot of a Zotero Literature Collection.</a:t>
            </a:r>
          </a:p>
          <a:p>
            <a:pPr lvl="0" indent="0" marL="0">
              <a:buNone/>
            </a:pPr>
            <a:r>
              <a:rPr/>
              <a:t>First, we create a Zotero Group for Testing, then we track the Zotero Test Group using Preston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II.1- Create A Zotero Group for Testing</a:t>
            </a:r>
          </a:p>
        </p:txBody>
      </p:sp>
      <p:sp>
        <p:nvSpPr>
          <p:cNvPr id="3" name="Content Placeholder 2"/>
          <p:cNvSpPr>
            <a:spLocks noGrp="1"/>
          </p:cNvSpPr>
          <p:nvPr>
            <p:ph idx="1"/>
          </p:nvPr>
        </p:nvSpPr>
        <p:spPr/>
        <p:txBody>
          <a:bodyPr/>
          <a:lstStyle/>
          <a:p>
            <a:pPr lvl="0" indent="-342900" marL="342900">
              <a:buAutoNum type="arabicPeriod"/>
            </a:pPr>
            <a:r>
              <a:rPr/>
              <a:t>go to https://zotero.org</a:t>
            </a:r>
          </a:p>
          <a:p>
            <a:pPr lvl="0" indent="-342900" marL="342900">
              <a:buAutoNum type="arabicPeriod"/>
            </a:pPr>
            <a:r>
              <a:rPr/>
              <a:t>login using your credentials</a:t>
            </a:r>
          </a:p>
          <a:p>
            <a:pPr lvl="0" indent="-342900" marL="342900">
              <a:buAutoNum type="arabicPeriod"/>
            </a:pPr>
            <a:r>
              <a:rPr/>
              <a:t>create a new empty private Zotero group for testing</a:t>
            </a:r>
          </a:p>
          <a:p>
            <a:pPr lvl="0" indent="-342900" marL="342900">
              <a:buAutoNum type="arabicPeriod"/>
            </a:pPr>
            <a:r>
              <a:rPr/>
              <a:t>pick two pdfs</a:t>
            </a:r>
          </a:p>
          <a:p>
            <a:pPr lvl="0" indent="-342900" marL="342900">
              <a:buAutoNum type="arabicPeriod"/>
            </a:pPr>
            <a:r>
              <a:rPr/>
              <a:t>import the two pdfs into your Zotero Test Group</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II.2 - Get your Zotero API Key</a:t>
            </a:r>
          </a:p>
        </p:txBody>
      </p:sp>
      <p:sp>
        <p:nvSpPr>
          <p:cNvPr id="3" name="Content Placeholder 2"/>
          <p:cNvSpPr>
            <a:spLocks noGrp="1"/>
          </p:cNvSpPr>
          <p:nvPr>
            <p:ph idx="1"/>
          </p:nvPr>
        </p:nvSpPr>
        <p:spPr/>
        <p:txBody>
          <a:bodyPr/>
          <a:lstStyle/>
          <a:p>
            <a:pPr lvl="0" indent="0" marL="0">
              <a:buNone/>
            </a:pPr>
            <a:r>
              <a:rPr/>
              <a:t>In order to talk to Zotero using Preston (or any programmatic method) you need a Zotero Web API Key.</a:t>
            </a:r>
          </a:p>
          <a:p>
            <a:pPr lvl="0" indent="-342900" marL="342900">
              <a:buAutoNum type="arabicPeriod"/>
            </a:pPr>
            <a:r>
              <a:rPr/>
              <a:t>search Zotero documentation on getting an API Key</a:t>
            </a:r>
          </a:p>
          <a:p>
            <a:pPr lvl="1" indent="0" marL="342900">
              <a:buNone/>
            </a:pPr>
            <a:r>
              <a:rPr/>
              <a:t>At time of writing, 2025-08-28, the following web pages</a:t>
            </a:r>
          </a:p>
          <a:p>
            <a:pPr lvl="1" indent="0" marL="342900">
              <a:buNone/>
            </a:pPr>
            <a:r>
              <a:rPr/>
              <a:t>https://www.zotero.org/settings/keys</a:t>
            </a:r>
          </a:p>
          <a:p>
            <a:pPr lvl="1" indent="0" marL="342900">
              <a:buNone/>
            </a:pPr>
            <a:r>
              <a:rPr/>
              <a:t>https://www.zotero.org/settings/security#applications</a:t>
            </a:r>
          </a:p>
          <a:p>
            <a:pPr lvl="0" indent="-342900" marL="342900">
              <a:buAutoNum type="arabicPeriod"/>
            </a:pPr>
            <a:r>
              <a:rPr/>
              <a:t>Get the API key and record it in a safe location. An API key is a combation of letters and number e.g., </a:t>
            </a:r>
            <a:r>
              <a:rPr>
                <a:latin typeface="Courier"/>
              </a:rPr>
              <a:t>12345678</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II.3 - Take a snapshot of your Zotero Collection Using Preston</a:t>
            </a:r>
          </a:p>
        </p:txBody>
      </p:sp>
      <p:sp>
        <p:nvSpPr>
          <p:cNvPr id="3" name="Content Placeholder 2"/>
          <p:cNvSpPr>
            <a:spLocks noGrp="1"/>
          </p:cNvSpPr>
          <p:nvPr>
            <p:ph idx="1"/>
          </p:nvPr>
        </p:nvSpPr>
        <p:spPr/>
        <p:txBody>
          <a:bodyPr/>
          <a:lstStyle/>
          <a:p>
            <a:pPr lvl="0" indent="0" marL="0">
              <a:buNone/>
            </a:pPr>
            <a:r>
              <a:rPr/>
              <a:t>Preston has built in functionality to take a snapshot of a Zotero Collection.</a:t>
            </a:r>
          </a:p>
          <a:p>
            <a:pPr lvl="0" indent="-342900" marL="342900">
              <a:buAutoNum type="arabicPeriod"/>
            </a:pPr>
            <a:r>
              <a:rPr/>
              <a:t>open a command-line terminal</a:t>
            </a:r>
          </a:p>
          <a:p>
            <a:pPr lvl="0" indent="-342900" marL="342900">
              <a:buAutoNum type="arabicPeriod"/>
            </a:pPr>
            <a:r>
              <a:rPr/>
              <a:t>go to a newly created new directory (e.g., </a:t>
            </a:r>
            <a:r>
              <a:rPr>
                <a:latin typeface="Courier"/>
              </a:rPr>
              <a:t>mkdir batlit-test; cd batlit-test</a:t>
            </a:r>
            <a:r>
              <a:rPr/>
              <a:t>)</a:t>
            </a:r>
          </a:p>
          <a:p>
            <a:pPr lvl="0" indent="-342900" marL="342900">
              <a:buAutoNum type="arabicPeriod"/>
            </a:pPr>
            <a:r>
              <a:rPr/>
              <a:t>track the Zotero group by running the following command:</a:t>
            </a:r>
          </a:p>
          <a:p>
            <a:pPr lvl="0" indent="0">
              <a:buNone/>
            </a:pPr>
            <a:r>
              <a:rPr>
                <a:latin typeface="Courier"/>
              </a:rPr>
              <a:t>export ZOTERO_TOKEN=[SECRET]
preston track --algo md5 [Zotero Group from URL]</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II.3.1 A sorted list of metadata for most recent Bill of Materials</a:t>
            </a:r>
          </a:p>
        </p:txBody>
      </p:sp>
      <p:sp>
        <p:nvSpPr>
          <p:cNvPr id="3" name="Content Placeholder 2"/>
          <p:cNvSpPr>
            <a:spLocks noGrp="1"/>
          </p:cNvSpPr>
          <p:nvPr>
            <p:ph idx="1"/>
          </p:nvPr>
        </p:nvSpPr>
        <p:spPr/>
        <p:txBody>
          <a:bodyPr/>
          <a:lstStyle/>
          <a:p>
            <a:pPr lvl="0" indent="0" marL="0">
              <a:buNone/>
            </a:pPr>
            <a:r>
              <a:rPr/>
              <a:t>Create a sorted list metadata statement from the Zotero group for the </a:t>
            </a:r>
            <a:r>
              <a:rPr i="1"/>
              <a:t>most recent</a:t>
            </a:r>
            <a:r>
              <a:rPr/>
              <a:t> Bill of Materials, and list their content</a:t>
            </a:r>
          </a:p>
          <a:p>
            <a:pPr lvl="0" indent="0">
              <a:buNone/>
            </a:pPr>
            <a:r>
              <a:rPr>
                <a:latin typeface="Courier"/>
              </a:rPr>
              <a:t>preston head --algo md5\
 | preston cat\
 | grep hasVersion\
 | grep "https://api.zotero.org/groups/[Zotero group number]/items/"\ 
 | grep -v "file/view"\
 | sort\
 | preston cat\
 &gt; metadata-before-change.txt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II.4 Make a change and create a new snapshot</a:t>
            </a:r>
          </a:p>
        </p:txBody>
      </p:sp>
      <p:sp>
        <p:nvSpPr>
          <p:cNvPr id="3" name="Content Placeholder 2"/>
          <p:cNvSpPr>
            <a:spLocks noGrp="1"/>
          </p:cNvSpPr>
          <p:nvPr>
            <p:ph idx="1"/>
          </p:nvPr>
        </p:nvSpPr>
        <p:spPr/>
        <p:txBody>
          <a:bodyPr/>
          <a:lstStyle/>
          <a:p>
            <a:pPr lvl="0" indent="-342900" marL="342900">
              <a:buAutoNum type="arabicPeriod"/>
            </a:pPr>
            <a:r>
              <a:rPr/>
              <a:t>Change the title of one of the publication in your test Zotero Group</a:t>
            </a:r>
          </a:p>
          <a:p>
            <a:pPr lvl="0" indent="-342900" marL="342900">
              <a:buAutoNum type="arabicPeriod"/>
            </a:pPr>
            <a:r>
              <a:rPr/>
              <a:t>Make a new snapshot version by re-running:</a:t>
            </a:r>
          </a:p>
          <a:p>
            <a:pPr lvl="0" indent="0">
              <a:buNone/>
            </a:pPr>
            <a:r>
              <a:rPr>
                <a:latin typeface="Courier"/>
              </a:rPr>
              <a:t>preston track --algo md5 [Zotero Group from URL]</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II.4.1 A sorted list of metadata for newly updated Bill of Materials</a:t>
            </a:r>
          </a:p>
        </p:txBody>
      </p:sp>
      <p:sp>
        <p:nvSpPr>
          <p:cNvPr id="3" name="Content Placeholder 2"/>
          <p:cNvSpPr>
            <a:spLocks noGrp="1"/>
          </p:cNvSpPr>
          <p:nvPr>
            <p:ph idx="1"/>
          </p:nvPr>
        </p:nvSpPr>
        <p:spPr/>
        <p:txBody>
          <a:bodyPr/>
          <a:lstStyle/>
          <a:p>
            <a:pPr lvl="0" indent="0" marL="0">
              <a:buNone/>
            </a:pPr>
            <a:r>
              <a:rPr/>
              <a:t>Create a sorted list metadata statement from the Zotero group for the newly updated Bill of Materials, and list their content</a:t>
            </a:r>
          </a:p>
          <a:p>
            <a:pPr lvl="0" indent="0">
              <a:buNone/>
            </a:pPr>
            <a:r>
              <a:rPr>
                <a:latin typeface="Courier"/>
              </a:rPr>
              <a:t>preston head --algo md5\
 | preston cat\
 | grep hasVersion\
 | grep "https://api.zotero.org/groups/[Zotero group number]/items/"\ 
 | grep -v "file/view"\
 | sort\
 | preston cat\
 &gt; metadata-after-change.txt</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II.5 Compare changes in metadata across snapshot versions</a:t>
            </a:r>
          </a:p>
        </p:txBody>
      </p:sp>
      <p:sp>
        <p:nvSpPr>
          <p:cNvPr id="3" name="Content Placeholder 2"/>
          <p:cNvSpPr>
            <a:spLocks noGrp="1"/>
          </p:cNvSpPr>
          <p:nvPr>
            <p:ph idx="1"/>
          </p:nvPr>
        </p:nvSpPr>
        <p:spPr/>
        <p:txBody>
          <a:bodyPr/>
          <a:lstStyle/>
          <a:p>
            <a:pPr lvl="0" indent="0" marL="0">
              <a:buNone/>
            </a:pPr>
            <a:r>
              <a:rPr/>
              <a:t>After making a change in a Zotero records, and creating a new snapshot, we can compare the different versions of Bill of Materials associated with these snapshots.</a:t>
            </a:r>
          </a:p>
          <a:p>
            <a:pPr lvl="0" indent="0" marL="0">
              <a:buNone/>
            </a:pPr>
            <a:r>
              <a:rPr/>
              <a:t>In order to do so, we compare (II.3.1) the sorted list of all metadata for associated with an initial Bill of Materials and (II.4.1) a sorted list of all metadata associated with a Bill of Materials after a change.</a:t>
            </a:r>
          </a:p>
          <a:p>
            <a:pPr lvl="0" indent="0" marL="0">
              <a:buNone/>
            </a:pPr>
            <a:r>
              <a:rPr/>
              <a:t>Next, (II.5.1) we compare the differences between these metadata snapshots.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II.5.1 Compare changes across metadata associated with two versions of Bill of Materials</a:t>
            </a:r>
          </a:p>
        </p:txBody>
      </p:sp>
      <p:sp>
        <p:nvSpPr>
          <p:cNvPr id="3" name="Content Placeholder 2"/>
          <p:cNvSpPr>
            <a:spLocks noGrp="1"/>
          </p:cNvSpPr>
          <p:nvPr>
            <p:ph idx="1"/>
          </p:nvPr>
        </p:nvSpPr>
        <p:spPr/>
        <p:txBody>
          <a:bodyPr/>
          <a:lstStyle/>
          <a:p>
            <a:pPr lvl="0" indent="0" marL="0">
              <a:buNone/>
            </a:pPr>
            <a:r>
              <a:rPr/>
              <a:t>Now that we have the Zotero metadata for the most recent Bill of Materials, as well as a previous version, we can use </a:t>
            </a:r>
            <a:r>
              <a:rPr>
                <a:hlinkClick r:id="rId2"/>
              </a:rPr>
              <a:t>diff</a:t>
            </a:r>
            <a:r>
              <a:rPr/>
              <a:t> to compare the differences.</a:t>
            </a:r>
          </a:p>
          <a:p>
            <a:pPr lvl="0" indent="0">
              <a:buNone/>
            </a:pPr>
            <a:r>
              <a:rPr>
                <a:latin typeface="Courier"/>
              </a:rPr>
              <a:t> diff metadata-before-change.txt metadata-after-change.txt</a:t>
            </a:r>
          </a:p>
          <a:p>
            <a:pPr lvl="0" indent="0" marL="0">
              <a:buNone/>
            </a:pPr>
            <a:r>
              <a:rPr/>
              <a:t>to produce a result like</a:t>
            </a:r>
          </a:p>
          <a:p>
            <a:pPr lvl="0" indent="0">
              <a:buNone/>
            </a:pPr>
            <a:r>
              <a:rPr>
                <a:latin typeface="Courier"/>
              </a:rPr>
              <a:t>[...]</a:t>
            </a:r>
            <a:br/>
            <a:r>
              <a:rPr>
                <a:solidFill>
                  <a:srgbClr val="902000"/>
                </a:solidFill>
                <a:latin typeface="Courier"/>
              </a:rPr>
              <a:t>119c119</a:t>
            </a:r>
            <a:br/>
            <a:r>
              <a:rPr>
                <a:solidFill>
                  <a:srgbClr val="4070A0"/>
                </a:solidFill>
                <a:latin typeface="Courier"/>
              </a:rPr>
              <a:t>&lt;             "title": "Pteropus test",</a:t>
            </a:r>
            <a:br/>
            <a:r>
              <a:rPr b="1">
                <a:solidFill>
                  <a:srgbClr val="007020"/>
                </a:solidFill>
                <a:latin typeface="Courier"/>
              </a:rPr>
              <a:t>---</a:t>
            </a:r>
            <a:br/>
            <a:r>
              <a:rPr>
                <a:solidFill>
                  <a:srgbClr val="19177C"/>
                </a:solidFill>
                <a:latin typeface="Courier"/>
              </a:rPr>
              <a:t>&gt;             "title": "Seasonal roosts and foraging movements of the black flying fox (Pteropus alecto) in the Northern Territory: resource tracking in a landscape mosaic",</a:t>
            </a:r>
            <a:br/>
            <a:r>
              <a:rPr>
                <a:latin typeface="Courier"/>
              </a:rPr>
              <a:t>[...]</a:t>
            </a:r>
          </a:p>
          <a:p>
            <a:pPr lvl="0" indent="0" marL="0">
              <a:buNone/>
            </a:pPr>
            <a:r>
              <a:rPr/>
              <a:t>In this example the title was changed to </a:t>
            </a:r>
            <a:r>
              <a:rPr>
                <a:latin typeface="Courier"/>
              </a:rPr>
              <a:t>Pteropus test</a:t>
            </a:r>
            <a:r>
              <a:rPr/>
              <a:t> and the diff reflects this.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 - Brief Answers</a:t>
            </a:r>
          </a:p>
        </p:txBody>
      </p:sp>
      <p:sp>
        <p:nvSpPr>
          <p:cNvPr id="3" name="Content Placeholder 2"/>
          <p:cNvSpPr>
            <a:spLocks noGrp="1"/>
          </p:cNvSpPr>
          <p:nvPr>
            <p:ph idx="1"/>
          </p:nvPr>
        </p:nvSpPr>
        <p:spPr/>
        <p:txBody>
          <a:bodyPr/>
          <a:lstStyle/>
          <a:p>
            <a:pPr lvl="0" indent="0" marL="0">
              <a:spcBef>
                <a:spcPts val="3000"/>
              </a:spcBef>
              <a:buNone/>
            </a:pPr>
            <a:r>
              <a:rPr b="1"/>
              <a:t>How to manage the BatLit corpus?</a:t>
            </a:r>
          </a:p>
          <a:p>
            <a:pPr lvl="0" indent="0" marL="0">
              <a:buNone/>
            </a:pPr>
            <a:r>
              <a:rPr/>
              <a:t>We use </a:t>
            </a:r>
            <a:r>
              <a:rPr>
                <a:hlinkClick r:id="rId2"/>
              </a:rPr>
              <a:t>Zotero</a:t>
            </a:r>
            <a:r>
              <a:rPr/>
              <a:t> to manage our literature corpus.</a:t>
            </a:r>
          </a:p>
          <a:p>
            <a:pPr lvl="0" indent="0" marL="0">
              <a:spcBef>
                <a:spcPts val="3000"/>
              </a:spcBef>
              <a:buNone/>
            </a:pPr>
            <a:r>
              <a:rPr b="1"/>
              <a:t>How to create versioned snapshots of the BatLit corpus?</a:t>
            </a:r>
          </a:p>
          <a:p>
            <a:pPr lvl="0" indent="0" marL="0">
              <a:buNone/>
            </a:pPr>
            <a:r>
              <a:rPr/>
              <a:t>We use Preston to version our literature corpus </a:t>
            </a:r>
            <a:r>
              <a:rPr baseline="30000">
                <a:hlinkClick r:id="rId3" action="ppaction://hlinksldjump"/>
              </a:rPr>
              <a:t>1</a:t>
            </a:r>
            <a:r>
              <a:rPr/>
              <a:t>.</a:t>
            </a:r>
          </a:p>
          <a:p>
            <a:pPr lvl="0" indent="0" marL="0">
              <a:spcBef>
                <a:spcPts val="3000"/>
              </a:spcBef>
              <a:buNone/>
            </a:pPr>
            <a:r>
              <a:rPr b="1"/>
              <a:t>How to share versioned snapshots of the BatLit corpus?</a:t>
            </a:r>
          </a:p>
          <a:p>
            <a:pPr lvl="0" indent="0" marL="0">
              <a:buNone/>
            </a:pPr>
            <a:r>
              <a:rPr/>
              <a:t>We use </a:t>
            </a:r>
            <a:r>
              <a:rPr>
                <a:hlinkClick r:id="rId4"/>
              </a:rPr>
              <a:t>Zenodo</a:t>
            </a:r>
            <a:r>
              <a:rPr/>
              <a:t> to allow versioned access to BatLit.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 - Next Steps</a:t>
            </a:r>
          </a:p>
        </p:txBody>
      </p:sp>
      <p:sp>
        <p:nvSpPr>
          <p:cNvPr id="3" name="Content Placeholder 2"/>
          <p:cNvSpPr>
            <a:spLocks noGrp="1"/>
          </p:cNvSpPr>
          <p:nvPr>
            <p:ph idx="1"/>
          </p:nvPr>
        </p:nvSpPr>
        <p:spPr/>
        <p:txBody>
          <a:bodyPr/>
          <a:lstStyle/>
          <a:p>
            <a:pPr lvl="0"/>
            <a:r>
              <a:rPr/>
              <a:t>Create a Zenodo Test Community on Zenodo Sandbox</a:t>
            </a:r>
          </a:p>
          <a:p>
            <a:pPr lvl="0"/>
            <a:r>
              <a:rPr/>
              <a:t>Publish the Zotero Test Group to the Zenodo Test Community</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 - Deposit a Zotero Snapshot into Zenodo</a:t>
            </a:r>
          </a:p>
        </p:txBody>
      </p:sp>
      <p:sp>
        <p:nvSpPr>
          <p:cNvPr id="3" name="Content Placeholder 2"/>
          <p:cNvSpPr>
            <a:spLocks noGrp="1"/>
          </p:cNvSpPr>
          <p:nvPr>
            <p:ph idx="1"/>
          </p:nvPr>
        </p:nvSpPr>
        <p:spPr/>
        <p:txBody>
          <a:bodyPr/>
          <a:lstStyle/>
          <a:p>
            <a:pPr lvl="0" indent="0" marL="0">
              <a:buNone/>
            </a:pPr>
            <a:r>
              <a:rPr/>
              <a:t>Now that we can make a snapshot of a Zotera group, we’d like to take this snapshot and deposit it into Zenodo. In order to do so, we need to (III.1) create a test Zenodo community in their sandbox (III.2) create a Zenodo API key, and (III.3) upload a snapshot version into Zenodo sandbox using Preston.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III.1 - Create a test Zenodo community</a:t>
            </a:r>
          </a:p>
        </p:txBody>
      </p:sp>
      <p:sp>
        <p:nvSpPr>
          <p:cNvPr id="3" name="Content Placeholder 2"/>
          <p:cNvSpPr>
            <a:spLocks noGrp="1"/>
          </p:cNvSpPr>
          <p:nvPr>
            <p:ph idx="1"/>
          </p:nvPr>
        </p:nvSpPr>
        <p:spPr/>
        <p:txBody>
          <a:bodyPr/>
          <a:lstStyle/>
          <a:p>
            <a:pPr lvl="0" indent="0" marL="0">
              <a:buNone/>
            </a:pPr>
            <a:r>
              <a:rPr/>
              <a:t>Zenodo provides a sandbox to try their platform and experiment.</a:t>
            </a:r>
          </a:p>
          <a:p>
            <a:pPr lvl="0" indent="-342900" marL="342900">
              <a:buAutoNum type="arabicPeriod"/>
            </a:pPr>
            <a:r>
              <a:rPr/>
              <a:t>go to https://sandbox.zenodo.org</a:t>
            </a:r>
          </a:p>
          <a:p>
            <a:pPr lvl="0" indent="-342900" marL="342900">
              <a:buAutoNum type="arabicPeriod"/>
            </a:pPr>
            <a:r>
              <a:rPr/>
              <a:t>login</a:t>
            </a:r>
          </a:p>
          <a:p>
            <a:pPr lvl="0" indent="-342900" marL="342900">
              <a:buAutoNum type="arabicPeriod"/>
            </a:pPr>
            <a:r>
              <a:rPr/>
              <a:t>create a Zenodo community. Note a community has a name and a id. Note that ids are lowercase only (e.g., bat-lit-2025-05-05).</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III.2 - Generate A Zenodo API Token</a:t>
            </a:r>
          </a:p>
        </p:txBody>
      </p:sp>
      <p:sp>
        <p:nvSpPr>
          <p:cNvPr id="3" name="Content Placeholder 2"/>
          <p:cNvSpPr>
            <a:spLocks noGrp="1"/>
          </p:cNvSpPr>
          <p:nvPr>
            <p:ph idx="1"/>
          </p:nvPr>
        </p:nvSpPr>
        <p:spPr/>
        <p:txBody>
          <a:bodyPr/>
          <a:lstStyle/>
          <a:p>
            <a:pPr lvl="0" indent="0" marL="0">
              <a:buNone/>
            </a:pPr>
            <a:r>
              <a:rPr/>
              <a:t>To deposit content into Zenodo programmatically (e.g., using Preston), you need a Zenodo Web API Key / Token.</a:t>
            </a:r>
          </a:p>
          <a:p>
            <a:pPr lvl="0" indent="-342900" marL="342900">
              <a:buAutoNum type="arabicPeriod"/>
            </a:pPr>
            <a:r>
              <a:rPr/>
              <a:t>go to https://sandbox.zenodo.org</a:t>
            </a:r>
          </a:p>
          <a:p>
            <a:pPr lvl="0" indent="-342900" marL="342900">
              <a:buAutoNum type="arabicPeriod"/>
            </a:pPr>
            <a:r>
              <a:rPr/>
              <a:t>select account &gt; applications &gt; personal access token (?) with all options (e.g., write access) enabled</a:t>
            </a:r>
          </a:p>
          <a:p>
            <a:pPr lvl="0" indent="-342900" marL="342900">
              <a:buAutoNum type="arabicPeriod"/>
            </a:pPr>
            <a:r>
              <a:rPr/>
              <a:t>generate a new token (or api key) and record this somewhere safe</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III.3 - Generate Zenodo Metadata for a Zotero Snapshot</a:t>
            </a:r>
          </a:p>
        </p:txBody>
      </p:sp>
      <p:sp>
        <p:nvSpPr>
          <p:cNvPr id="3" name="Content Placeholder 2"/>
          <p:cNvSpPr>
            <a:spLocks noGrp="1"/>
          </p:cNvSpPr>
          <p:nvPr>
            <p:ph idx="1"/>
          </p:nvPr>
        </p:nvSpPr>
        <p:spPr/>
        <p:txBody>
          <a:bodyPr/>
          <a:lstStyle/>
          <a:p>
            <a:pPr lvl="0" indent="-342900" marL="342900">
              <a:buAutoNum type="arabicPeriod"/>
            </a:pPr>
            <a:r>
              <a:rPr/>
              <a:t>open a command-line terminal</a:t>
            </a:r>
          </a:p>
          <a:p>
            <a:pPr lvl="0" indent="-342900" marL="342900">
              <a:buAutoNum type="arabicPeriod"/>
            </a:pPr>
            <a:r>
              <a:rPr/>
              <a:t>generate Zenodo metadata for a specific snapshot version</a:t>
            </a:r>
          </a:p>
          <a:p>
            <a:pPr lvl="0" indent="0">
              <a:buNone/>
            </a:pPr>
            <a:r>
              <a:rPr>
                <a:latin typeface="Courier"/>
              </a:rPr>
              <a:t>preston head --algo md5\
 | preston cat\
 | preston zotero-stream --algo md5 --community "[your community id]"\
 &gt; zenodo.json</a:t>
            </a:r>
          </a:p>
          <a:p>
            <a:pPr lvl="0" indent="0" marL="0">
              <a:buNone/>
            </a:pPr>
            <a:r>
              <a:rPr/>
              <a:t>Note: you can find the community id by looking at the browser address bar. E.g., with https://sandbox.zenodo.org/communities/batlit-test-2025-05-05/settings, “batlit-test-2025-05-05” is the community id.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III.4 - Deposit Zenodo Records</a:t>
            </a:r>
          </a:p>
        </p:txBody>
      </p:sp>
      <p:sp>
        <p:nvSpPr>
          <p:cNvPr id="3" name="Content Placeholder 2"/>
          <p:cNvSpPr>
            <a:spLocks noGrp="1"/>
          </p:cNvSpPr>
          <p:nvPr>
            <p:ph idx="1"/>
          </p:nvPr>
        </p:nvSpPr>
        <p:spPr/>
        <p:txBody>
          <a:bodyPr/>
          <a:lstStyle/>
          <a:p>
            <a:pPr lvl="0" indent="-342900" marL="342900">
              <a:buAutoNum type="arabicPeriod"/>
            </a:pPr>
            <a:r>
              <a:rPr/>
              <a:t>open a command-line terminal</a:t>
            </a:r>
          </a:p>
          <a:p>
            <a:pPr lvl="0" indent="-342900" marL="342900">
              <a:buAutoNum type="arabicPeriod"/>
            </a:pPr>
            <a:r>
              <a:rPr/>
              <a:t>set the evironment variable for Zenodo API access</a:t>
            </a:r>
          </a:p>
          <a:p>
            <a:pPr lvl="0" indent="0">
              <a:buNone/>
            </a:pPr>
            <a:r>
              <a:rPr>
                <a:latin typeface="Courier"/>
              </a:rPr>
              <a:t> export ZENODO_ENDPOINT=https://sandbox.zenodo.org
 export ZENODO_TOKEN=[your secret token]</a:t>
            </a:r>
          </a:p>
          <a:p>
            <a:pPr lvl="0" indent="-342900" marL="342900">
              <a:buAutoNum startAt="3" type="arabicPeriod"/>
            </a:pPr>
            <a:r>
              <a:rPr/>
              <a:t>deposit Zenodo records using the Zenodo metadata</a:t>
            </a:r>
          </a:p>
          <a:p>
            <a:pPr lvl="0" indent="0">
              <a:buNone/>
            </a:pPr>
            <a:r>
              <a:rPr>
                <a:latin typeface="Courier"/>
              </a:rPr>
              <a:t>mkdir logs
cat zenodo.json\
 | preston track --algo md5 --data-dir logs/data\
 | preston zenodo --algo md5 --data-dir logs/data \
 --remote file://$PWD/data/ \
 --community "[your community id]"\
 &gt; deposit.log</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Elliott M.J., Poelen, J.H. &amp; Fortes, J.A.B. (2023) Signing data citations enables data verification and citation persistence. </a:t>
            </a:r>
            <a:r>
              <a:rPr sz="1800" i="1"/>
              <a:t>Sci Data</a:t>
            </a:r>
            <a:r>
              <a:rPr sz="1800"/>
              <a:t>. https://doi.org/10.1038/s41597-023-02230-y </a:t>
            </a:r>
            <a:r>
              <a:rPr sz="1800">
                <a:hlinkClick r:id="rId2"/>
              </a:rPr>
              <a:t>hash://sha256/f849c870565f608899f183ca261365dce9c9f1c5441b1c779e0db49df9c2a19d</a:t>
            </a:r>
          </a:p>
          <a:p>
            <a:pPr lvl="0" indent="0" marL="0">
              <a:buNone/>
            </a:pPr>
            <a:r>
              <a:rPr sz="1800"/>
              <a:t>2. https://globalbioticinteractions.org/preston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 - More Complete Answers</a:t>
            </a:r>
          </a:p>
        </p:txBody>
      </p:sp>
      <p:sp>
        <p:nvSpPr>
          <p:cNvPr id="3" name="Content Placeholder 2"/>
          <p:cNvSpPr>
            <a:spLocks noGrp="1"/>
          </p:cNvSpPr>
          <p:nvPr>
            <p:ph idx="1"/>
          </p:nvPr>
        </p:nvSpPr>
        <p:spPr/>
        <p:txBody>
          <a:bodyPr/>
          <a:lstStyle/>
          <a:p>
            <a:pPr lvl="0" indent="0" marL="0">
              <a:buNone/>
            </a:pPr>
            <a:r>
              <a:rPr/>
              <a:t>The </a:t>
            </a:r>
            <a:r>
              <a:rPr>
                <a:hlinkClick r:id="rId2"/>
              </a:rPr>
              <a:t>BatLit Data Paper</a:t>
            </a:r>
            <a:r>
              <a:rPr/>
              <a:t> describes our BatLit workflow and provides specific examples.</a:t>
            </a:r>
          </a:p>
          <a:p>
            <a:pPr lvl="0" indent="0" marL="0">
              <a:buNone/>
            </a:pPr>
            <a:r>
              <a:rPr/>
              <a:t>Also, the paper relies on Zotero and Zenodo documentation to answer any questions about these platforms.</a:t>
            </a:r>
          </a:p>
          <a:p>
            <a:pPr lvl="0" indent="0" marL="0">
              <a:buNone/>
            </a:pPr>
            <a:r>
              <a:rPr/>
              <a:t>The following sections help you get started on Preston and their relation to Zotero and Zenodo.</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BatLit Publication Workflow</a:t>
            </a:r>
          </a:p>
        </p:txBody>
      </p:sp>
      <p:pic>
        <p:nvPicPr>
          <p:cNvPr descr="assets/batlit-components.svg" id="0" name="Picture 1"/>
          <p:cNvPicPr>
            <a:picLocks noGrp="1" noChangeAspect="1"/>
          </p:cNvPicPr>
          <p:nvPr/>
        </p:nvPicPr>
        <p:blipFill>
          <a:blip r:embed="rId2"/>
          <a:stretch>
            <a:fillRect/>
          </a:stretch>
        </p:blipFill>
        <p:spPr bwMode="auto">
          <a:xfrm>
            <a:off x="1651000" y="1193800"/>
            <a:ext cx="58547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Preston?</a:t>
            </a:r>
          </a:p>
        </p:txBody>
      </p:sp>
      <p:sp>
        <p:nvSpPr>
          <p:cNvPr id="3" name="Content Placeholder 2"/>
          <p:cNvSpPr>
            <a:spLocks noGrp="1"/>
          </p:cNvSpPr>
          <p:nvPr>
            <p:ph idx="1"/>
          </p:nvPr>
        </p:nvSpPr>
        <p:spPr/>
        <p:txBody>
          <a:bodyPr/>
          <a:lstStyle/>
          <a:p>
            <a:pPr lvl="0" indent="0" marL="0">
              <a:buNone/>
            </a:pPr>
            <a:r>
              <a:rPr/>
              <a:t>Preston allows for creating a versioned snapshot of a Zotero library (or group).</a:t>
            </a:r>
          </a:p>
          <a:p>
            <a:pPr lvl="0" indent="0" marL="0">
              <a:buNone/>
            </a:pPr>
            <a:r>
              <a:rPr/>
              <a:t>Also, Preston allows for depositing this versioned snapshot into Zenodo.</a:t>
            </a:r>
          </a:p>
          <a:p>
            <a:pPr lvl="0" indent="0" marL="0">
              <a:buNone/>
            </a:pPr>
            <a:r>
              <a:rPr/>
              <a:t>At time of writing, 26 Aug 2025, this publish Zotero-to-Zenodo functionality only offered through Preston.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 - Preston Basics</a:t>
            </a:r>
          </a:p>
        </p:txBody>
      </p:sp>
      <p:sp>
        <p:nvSpPr>
          <p:cNvPr id="3" name="Content Placeholder 2"/>
          <p:cNvSpPr>
            <a:spLocks noGrp="1"/>
          </p:cNvSpPr>
          <p:nvPr>
            <p:ph idx="1"/>
          </p:nvPr>
        </p:nvSpPr>
        <p:spPr/>
        <p:txBody>
          <a:bodyPr/>
          <a:lstStyle/>
          <a:p>
            <a:pPr lvl="0" indent="-342900" marL="342900">
              <a:buAutoNum type="arabicPeriod"/>
            </a:pPr>
            <a:r>
              <a:rPr/>
              <a:t>Tracks (or versions) </a:t>
            </a:r>
            <a:r>
              <a:rPr i="1"/>
              <a:t>Digital</a:t>
            </a:r>
            <a:r>
              <a:rPr/>
              <a:t> Content</a:t>
            </a:r>
          </a:p>
          <a:p>
            <a:pPr lvl="0" indent="-342900" marL="342900">
              <a:buAutoNum type="arabicPeriod"/>
            </a:pPr>
            <a:r>
              <a:rPr/>
              <a:t>Format Agnostic (</a:t>
            </a:r>
            <a:r>
              <a:rPr i="1"/>
              <a:t>any</a:t>
            </a:r>
            <a:r>
              <a:rPr/>
              <a:t> Digital Content)</a:t>
            </a:r>
          </a:p>
          <a:p>
            <a:pPr lvl="0" indent="-342900" marL="342900">
              <a:buAutoNum type="arabicPeriod"/>
            </a:pPr>
            <a:r>
              <a:rPr/>
              <a:t>Allows Signed Data Citations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Prequisites</a:t>
            </a:r>
          </a:p>
        </p:txBody>
      </p:sp>
      <p:sp>
        <p:nvSpPr>
          <p:cNvPr id="3" name="Content Placeholder 2"/>
          <p:cNvSpPr>
            <a:spLocks noGrp="1"/>
          </p:cNvSpPr>
          <p:nvPr>
            <p:ph idx="1"/>
          </p:nvPr>
        </p:nvSpPr>
        <p:spPr/>
        <p:txBody>
          <a:bodyPr/>
          <a:lstStyle/>
          <a:p>
            <a:pPr lvl="0" indent="-342900" marL="342900">
              <a:buAutoNum type="arabicPeriod"/>
            </a:pPr>
            <a:r>
              <a:rPr/>
              <a:t>Familiarity with </a:t>
            </a:r>
            <a:r>
              <a:rPr>
                <a:hlinkClick r:id="rId2"/>
              </a:rPr>
              <a:t>Unix Shell</a:t>
            </a:r>
          </a:p>
          <a:p>
            <a:pPr lvl="0" indent="-342900" marL="342900">
              <a:buAutoNum type="arabicPeriod"/>
            </a:pPr>
            <a:r>
              <a:rPr/>
              <a:t>Access to a computer with some Unix Shell</a:t>
            </a:r>
          </a:p>
          <a:p>
            <a:pPr lvl="0" indent="-342900" marL="342900">
              <a:buAutoNum type="arabicPeriod"/>
            </a:pPr>
            <a:r>
              <a:rPr/>
              <a:t>Install Preston </a:t>
            </a:r>
            <a:r>
              <a:rPr baseline="30000">
                <a:hlinkClick r:id="rId3" action="ppaction://hlinksldjump"/>
              </a:rPr>
              <a:t>2</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Check Preston Version</a:t>
            </a:r>
          </a:p>
        </p:txBody>
      </p:sp>
      <p:sp>
        <p:nvSpPr>
          <p:cNvPr id="3" name="Content Placeholder 2"/>
          <p:cNvSpPr>
            <a:spLocks noGrp="1"/>
          </p:cNvSpPr>
          <p:nvPr>
            <p:ph idx="1"/>
          </p:nvPr>
        </p:nvSpPr>
        <p:spPr/>
        <p:txBody>
          <a:bodyPr/>
          <a:lstStyle/>
          <a:p>
            <a:pPr lvl="0" indent="0" marL="0">
              <a:buNone/>
            </a:pPr>
            <a:r>
              <a:rPr/>
              <a:t>run</a:t>
            </a:r>
          </a:p>
          <a:p>
            <a:pPr lvl="0" indent="0">
              <a:buNone/>
            </a:pPr>
            <a:r>
              <a:rPr>
                <a:latin typeface="Courier"/>
              </a:rPr>
              <a:t>preston </a:t>
            </a:r>
            <a:r>
              <a:rPr>
                <a:solidFill>
                  <a:srgbClr val="7D9029"/>
                </a:solidFill>
                <a:latin typeface="Courier"/>
              </a:rPr>
              <a:t>--version</a:t>
            </a:r>
          </a:p>
          <a:p>
            <a:pPr lvl="0" indent="0" marL="0">
              <a:buNone/>
            </a:pPr>
            <a:r>
              <a:rPr/>
              <a:t>and verify that this produces something like:</a:t>
            </a:r>
          </a:p>
          <a:p>
            <a:pPr lvl="0" indent="0">
              <a:buNone/>
            </a:pPr>
            <a:r>
              <a:rPr>
                <a:latin typeface="Courier"/>
              </a:rPr>
              <a:t>0.11.0</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Mobilizing Bat Literature</dc:title>
  <dc:creator>Jorrit Poelen (UC Santa Barbara Cheadle Center, Ronin Institute, GloBI); Aja Sherman (Bat Eco-Interactions Project)</dc:creator>
  <cp:keywords/>
  <dcterms:created xsi:type="dcterms:W3CDTF">2025-09-10T22:42:59Z</dcterms:created>
  <dcterms:modified xsi:type="dcterms:W3CDTF">2025-09-10T22:42:59Z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date">
    <vt:lpwstr>2025-08-26/2025-08-29</vt:lpwstr>
  </property>
  <property fmtid="{D5CDD505-2E9C-101B-9397-08002B2CF9AE}" pid="4" name="subtitle">
    <vt:lpwstr>using versioned snapshots of the Zotero BatLit Library</vt:lpwstr>
  </property>
</Properties>
</file>