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40.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40.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2025-08-26/2025-09-17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pick two pdfs</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[Zotero Group URL]</a:t>
            </a:r>
          </a:p>
          <a:p>
            <a:pPr lvl="0" indent="0" marL="0">
              <a:buNone/>
            </a:pPr>
            <a:r>
              <a:rPr/>
              <a:t>(Tokens are a sequence of numbers and letters, e.g. </a:t>
            </a:r>
            <a:r>
              <a:rPr>
                <a:latin typeface="Courier"/>
              </a:rPr>
              <a:t>TFYhj6g1JtFiq3t5ytooCv333j2wliwMOB60iXaULajaQ01X71DDDDABOsIk</a:t>
            </a:r>
            <a:r>
              <a:rPr/>
              <a:t>) (Zotero Group URL e.g., https://www.zotero.org/groups/6217595)</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"https://api.zotero.org/groups/[Zotero group number]/items/"\ 
 | grep -v "file/view"\
 | sort\
 | preston cat\
 &gt; metadata-before-change.txt</a:t>
            </a:r>
          </a:p>
          <a:p>
            <a:pPr lvl="0" indent="0" marL="0">
              <a:buNone/>
            </a:pPr>
            <a:r>
              <a:rPr/>
              <a:t>(replace </a:t>
            </a:r>
            <a:r>
              <a:rPr>
                <a:latin typeface="Courier"/>
              </a:rPr>
              <a:t>[Zotero group number]</a:t>
            </a:r>
            <a:r>
              <a:rPr/>
              <a:t> with the number found in URL, make sure to remove brackets, e.g., https://www.zotero.org/groups/</a:t>
            </a:r>
            <a:r>
              <a:rPr b="1"/>
              <a:t>6217595</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--algo md5 [Zotero Group from URL]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II.4.1 A sorted list of metadata for newly updated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newly updated Bill of Materials, and list their content</a:t>
            </a:r>
          </a:p>
          <a:p>
            <a:pPr lvl="0" indent="0">
              <a:buNone/>
            </a:pPr>
            <a:r>
              <a:rPr>
                <a:latin typeface="Courier"/>
              </a:rPr>
              <a:t>preston head --algo md5\
 | preston cat\
 | grep hasVersion\
 | grep "https://api.zotero.org/groups/[Zotero group number]/items/"\ 
 | grep -v "file/view"\
 | sort\
 | preston cat\
 &gt; metadata-after-change.txt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compare (II.3.1) the sorted list of all metadata for associated with an initial Bill of Materials and (II.4.1) a sorted list of all metadata associated with a Bill of Materials after a change.</a:t>
            </a:r>
          </a:p>
          <a:p>
            <a:pPr lvl="0" indent="0" marL="0">
              <a:buNone/>
            </a:pPr>
            <a:r>
              <a:rPr/>
              <a:t>Next, (II.5.1) we compare the differences between these metadata snapshots.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metadata-before-change.txt metadata-after-change.txt</a:t>
            </a:r>
          </a:p>
          <a:p>
            <a:pPr lvl="0" indent="0" marL="0">
              <a:buNone/>
            </a:pPr>
            <a:r>
              <a:rPr/>
              <a:t>to produce a result like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Zenodo community. Note a community has a name and a id. Note that ids are lowercase only (e.g., bat-lit-2025-05-05).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id]"\
 &gt; zenodo.json</a:t>
            </a:r>
          </a:p>
          <a:p>
            <a:pPr lvl="0" indent="0" marL="0">
              <a:buNone/>
            </a:pPr>
            <a:r>
              <a:rPr/>
              <a:t>Note: you can find the community id by looking at the browser address bar. E.g., with https://sandbox.zenodo.org/communities/batlit-test-2025-05-05/settings, “batlit-test-2025-05-05” is the community id.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
 --remote file://$PWD/data/ \
 --community "[your community id]"\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 - Maintenance</a:t>
            </a:r>
          </a:p>
        </p:txBody>
      </p:sp>
      <p:sp>
        <p:nvSpPr>
          <p:cNvPr id="3" name="Content Placeholder 2"/>
          <p:cNvSpPr>
            <a:spLocks noGrp="1"/>
          </p:cNvSpPr>
          <p:nvPr>
            <p:ph idx="1"/>
          </p:nvPr>
        </p:nvSpPr>
        <p:spPr/>
        <p:txBody>
          <a:bodyPr/>
          <a:lstStyle/>
          <a:p>
            <a:pPr lvl="0" indent="0" marL="0">
              <a:buNone/>
            </a:pPr>
            <a:r>
              <a:rPr/>
              <a:t>After initial deposit, metadata in Zotero records may be updated. Also, PDFs associated with a Zotero record may be exchanged with a different one (e.g., an incorrect pdf was associated with some literature record).</a:t>
            </a:r>
          </a:p>
          <a:p>
            <a:pPr lvl="0" indent="0" marL="0">
              <a:buNone/>
            </a:pPr>
            <a:r>
              <a:rPr/>
              <a:t>To update metadata of a Zenodo deposit associated with a Zotero record, you can re-run Step III.4 after including either </a:t>
            </a:r>
            <a:r>
              <a:rPr>
                <a:latin typeface="Courier"/>
              </a:rPr>
              <a:t>--update-metadata-only</a:t>
            </a:r>
            <a:r>
              <a:rPr/>
              <a:t> or </a:t>
            </a:r>
            <a:r>
              <a:rPr>
                <a:latin typeface="Courier"/>
              </a:rPr>
              <a:t>--new-version</a:t>
            </a:r>
            <a:r>
              <a:rPr/>
              <a:t>.</a:t>
            </a:r>
          </a:p>
          <a:p>
            <a:pPr lvl="0" indent="0" marL="0">
              <a:buNone/>
            </a:pPr>
            <a:r>
              <a:rPr/>
              <a:t>With </a:t>
            </a:r>
            <a:r>
              <a:rPr>
                <a:latin typeface="Courier"/>
              </a:rPr>
              <a:t>--update-metadata-only</a:t>
            </a:r>
            <a:r>
              <a:rPr/>
              <a:t> an metadata of an existing Zenodo record is updated with the Zotero record metadata. No new version is created and the pdf attachment is left untouched.</a:t>
            </a:r>
          </a:p>
          <a:p>
            <a:pPr lvl="0" indent="0" marL="0">
              <a:buNone/>
            </a:pPr>
            <a:r>
              <a:rPr/>
              <a:t>With </a:t>
            </a:r>
            <a:r>
              <a:rPr>
                <a:latin typeface="Courier"/>
              </a:rPr>
              <a:t>--new-version</a:t>
            </a:r>
            <a:r>
              <a:rPr/>
              <a:t> a new version of an existing Zenodo record is deposited with updated the Zotero record metadata and the associated pdf in Zotero.</a:t>
            </a:r>
          </a:p>
          <a:p>
            <a:pPr lvl="0" indent="0" marL="0">
              <a:buNone/>
            </a:pPr>
            <a:r>
              <a:rPr/>
              <a:t>Note that Zenodo record metadata is editable, however Zenodo record files are </a:t>
            </a:r>
            <a:r>
              <a:rPr i="1"/>
              <a:t>not</a:t>
            </a:r>
            <a:r>
              <a:rPr/>
              <a:t>.</a:t>
            </a:r>
          </a:p>
          <a:p>
            <a:pPr lvl="0" indent="0" marL="0">
              <a:buNone/>
            </a:pPr>
            <a:r>
              <a:rPr/>
              <a:t>So, when you need to update a pdf associated with a Zotero record, you need to create a </a:t>
            </a:r>
            <a:r>
              <a:rPr>
                <a:latin typeface="Courier"/>
              </a:rPr>
              <a:t>--new-version</a:t>
            </a:r>
            <a:r>
              <a:rPr/>
              <a:t>. This is </a:t>
            </a:r>
            <a:r>
              <a:rPr i="1"/>
              <a:t>not</a:t>
            </a:r>
            <a:r>
              <a:rPr/>
              <a:t> done by default.</a:t>
            </a:r>
          </a:p>
          <a:p>
            <a:pPr lvl="0" indent="0" marL="0">
              <a:buNone/>
            </a:pPr>
            <a:r>
              <a:rPr/>
              <a:t>Default behavior is to not update the associated Zenodo record and skip the deposit.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IV.1 - Edit Existing Record and Update Metadata</a:t>
            </a:r>
          </a:p>
        </p:txBody>
      </p:sp>
      <p:sp>
        <p:nvSpPr>
          <p:cNvPr id="3" name="Content Placeholder 2"/>
          <p:cNvSpPr>
            <a:spLocks noGrp="1"/>
          </p:cNvSpPr>
          <p:nvPr>
            <p:ph idx="1"/>
          </p:nvPr>
        </p:nvSpPr>
        <p:spPr/>
        <p:txBody>
          <a:bodyPr/>
          <a:lstStyle/>
          <a:p>
            <a:pPr lvl="0" indent="-342900" marL="342900">
              <a:buAutoNum type="arabicPeriod"/>
            </a:pPr>
            <a:r>
              <a:rPr/>
              <a:t>Update metadata for an already deposited Zotero record.</a:t>
            </a:r>
          </a:p>
          <a:p>
            <a:pPr lvl="0" indent="-342900" marL="342900">
              <a:buAutoNum type="arabicPeriod"/>
            </a:pPr>
            <a:r>
              <a:rPr/>
              <a:t>Run the deposit workflow with the </a:t>
            </a:r>
            <a:r>
              <a:rPr>
                <a:latin typeface="Courier"/>
              </a:rPr>
              <a:t>--update-metadata-only</a:t>
            </a:r>
          </a:p>
          <a:p>
            <a:pPr lvl="0" indent="-342900" marL="342900">
              <a:buAutoNum type="arabicPeriod"/>
            </a:pPr>
            <a:r>
              <a:rPr/>
              <a:t>Verify that the metadata of record in Zenodo was updated, but no new version was created.</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IV.2 - Create New Record with Updated PDF and Metadata</a:t>
            </a:r>
          </a:p>
        </p:txBody>
      </p:sp>
      <p:sp>
        <p:nvSpPr>
          <p:cNvPr id="3" name="Content Placeholder 2"/>
          <p:cNvSpPr>
            <a:spLocks noGrp="1"/>
          </p:cNvSpPr>
          <p:nvPr>
            <p:ph idx="1"/>
          </p:nvPr>
        </p:nvSpPr>
        <p:spPr/>
        <p:txBody>
          <a:bodyPr/>
          <a:lstStyle/>
          <a:p>
            <a:pPr lvl="0" indent="-342900" marL="342900">
              <a:buAutoNum type="arabicPeriod"/>
            </a:pPr>
            <a:r>
              <a:rPr/>
              <a:t>Replace a pdf attachment for an already deposited Zotero record.</a:t>
            </a:r>
          </a:p>
          <a:p>
            <a:pPr lvl="0" indent="-342900" marL="342900">
              <a:buAutoNum type="arabicPeriod"/>
            </a:pPr>
            <a:r>
              <a:rPr/>
              <a:t>Run the deposit workflow with the </a:t>
            </a:r>
            <a:r>
              <a:rPr>
                <a:latin typeface="Courier"/>
              </a:rPr>
              <a:t>--new-version</a:t>
            </a:r>
          </a:p>
          <a:p>
            <a:pPr lvl="0" indent="-342900" marL="342900">
              <a:buAutoNum type="arabicPeriod"/>
            </a:pPr>
            <a:r>
              <a:rPr/>
              <a:t>Verify that a new version was created for the Zenodo record including the updated pdf</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IV.3 - Retire Zenodo Deposit Associated with Deleted Zotero Record</a:t>
            </a:r>
          </a:p>
        </p:txBody>
      </p:sp>
      <p:sp>
        <p:nvSpPr>
          <p:cNvPr id="3" name="Content Placeholder 2"/>
          <p:cNvSpPr>
            <a:spLocks noGrp="1"/>
          </p:cNvSpPr>
          <p:nvPr>
            <p:ph idx="1"/>
          </p:nvPr>
        </p:nvSpPr>
        <p:spPr/>
        <p:txBody>
          <a:bodyPr/>
          <a:lstStyle/>
          <a:p>
            <a:pPr lvl="0" indent="0" marL="0">
              <a:buNone/>
            </a:pPr>
            <a:r>
              <a:rPr/>
              <a:t>(for now, manual workflow, can be automated if needed)</a:t>
            </a:r>
          </a:p>
          <a:p>
            <a:pPr lvl="0" indent="-342900" marL="342900">
              <a:buAutoNum type="arabicPeriod"/>
            </a:pPr>
            <a:r>
              <a:rPr/>
              <a:t>Locate the Zenodo Deposit Associated with a Zotero record that no longer exists</a:t>
            </a:r>
          </a:p>
          <a:p>
            <a:pPr lvl="0" indent="-342900" marL="342900">
              <a:buAutoNum type="arabicPeriod"/>
            </a:pPr>
            <a:r>
              <a:rPr/>
              <a:t>Click on Community :gear: icon “submit to community” in lower right panel</a:t>
            </a:r>
          </a:p>
          <a:p>
            <a:pPr lvl="0" indent="-342900" marL="342900">
              <a:buAutoNum type="arabicPeriod"/>
            </a:pPr>
            <a:r>
              <a:rPr/>
              <a:t>Submit to the “batlit-retired” community</a:t>
            </a:r>
          </a:p>
          <a:p>
            <a:pPr lvl="0" indent="-342900" marL="342900">
              <a:buAutoNum type="arabicPeriod"/>
            </a:pPr>
            <a:r>
              <a:rPr/>
              <a:t>Click on “manage communities”</a:t>
            </a:r>
          </a:p>
          <a:p>
            <a:pPr lvl="0" indent="-342900" marL="342900">
              <a:buAutoNum type="arabicPeriod"/>
            </a:pPr>
            <a:r>
              <a:rPr/>
              <a:t>If present, remove the deposit from the BatLit and BLR communities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2025-10-01T20:11:28Z</dcterms:created>
  <dcterms:modified xsi:type="dcterms:W3CDTF">2025-10-01T20:11:28Z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2025-08-26/2025-09-17</vt:lpwstr>
  </property>
  <property fmtid="{D5CDD505-2E9C-101B-9397-08002B2CF9AE}" pid="4" name="subtitle">
    <vt:lpwstr>using versioned snapshots of the Zotero BatLit Library</vt:lpwstr>
  </property>
</Properties>
</file>