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7.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 Next</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URL]</a:t>
            </a:r>
          </a:p>
          <a:p>
            <a:pPr lvl="0" indent="0" marL="0">
              <a:buNone/>
            </a:pPr>
            <a:r>
              <a:rPr/>
              <a:t>(Tokens are a sequence of numbers and letters, e.g. </a:t>
            </a:r>
            <a:r>
              <a:rPr>
                <a:latin typeface="Courier"/>
              </a:rPr>
              <a:t>ziAJAGw4t5sAaP9APRvBYjkX</a:t>
            </a:r>
            <a:r>
              <a:rPr/>
              <a:t>) (Zotero Group URL e.g., https://www.zotero.org/groups/6217595)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a:p>
            <a:pPr lvl="0" indent="0" marL="0">
              <a:buNone/>
            </a:pPr>
            <a:r>
              <a:rPr/>
              <a:t>(replace </a:t>
            </a:r>
            <a:r>
              <a:rPr>
                <a:latin typeface="Courier"/>
              </a:rPr>
              <a:t>[Zotero group number]</a:t>
            </a:r>
            <a:r>
              <a:rPr/>
              <a:t> with the number found in URL, make sure to remove brackets, e.g., https://www.zotero.org/groups/</a:t>
            </a:r>
            <a:r>
              <a:rPr b="1"/>
              <a:t>6217595</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V.1 - BatLit Release Introduction.</a:t>
            </a:r>
          </a:p>
        </p:txBody>
      </p:sp>
      <p:sp>
        <p:nvSpPr>
          <p:cNvPr id="3" name="Content Placeholder 2"/>
          <p:cNvSpPr>
            <a:spLocks noGrp="1"/>
          </p:cNvSpPr>
          <p:nvPr>
            <p:ph idx="1"/>
          </p:nvPr>
        </p:nvSpPr>
        <p:spPr/>
        <p:txBody>
          <a:bodyPr/>
          <a:lstStyle/>
          <a:p>
            <a:pPr lvl="0" indent="0" marL="0">
              <a:buNone/>
            </a:pPr>
            <a:r>
              <a:rPr/>
              <a:t>Metadata for BatLit releases are in the data folder of https://github.com/bat-literature/bat-literature.github.io . A new release needs to be linked to the older releases to enable version tracking between versions. This is why we need to clone or update the github repository first before making a snapshot of the BatLit Zotero group. Then, after making the snapshot, we include the tracked metadata and commit this to the repository. Also, we keep a copy of the metadata + pdfs elsewhere. So, you need to backup the data folder including metadata and pdfs.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Clone/Update BatLit Repository</a:t>
            </a:r>
          </a:p>
        </p:txBody>
      </p:sp>
      <p:sp>
        <p:nvSpPr>
          <p:cNvPr id="3" name="Content Placeholder 2"/>
          <p:cNvSpPr>
            <a:spLocks noGrp="1"/>
          </p:cNvSpPr>
          <p:nvPr>
            <p:ph idx="1"/>
          </p:nvPr>
        </p:nvSpPr>
        <p:spPr/>
        <p:txBody>
          <a:bodyPr/>
          <a:lstStyle/>
          <a:p>
            <a:pPr lvl="0" indent="0" marL="0">
              <a:buNone/>
            </a:pPr>
            <a:r>
              <a:rPr/>
              <a:t>Make sure to install </a:t>
            </a:r>
            <a:r>
              <a:rPr>
                <a:latin typeface="Courier"/>
              </a:rPr>
              <a:t>git</a:t>
            </a:r>
            <a:r>
              <a:rPr/>
              <a:t> on your system by running:</a:t>
            </a:r>
          </a:p>
          <a:p>
            <a:pPr lvl="0" indent="0">
              <a:buNone/>
            </a:pPr>
            <a:r>
              <a:rPr>
                <a:latin typeface="Courier"/>
              </a:rPr>
              <a:t>sudo apt install git</a:t>
            </a:r>
          </a:p>
          <a:p>
            <a:pPr lvl="0" indent="0" marL="0">
              <a:buNone/>
            </a:pPr>
            <a:r>
              <a:rPr/>
              <a:t>check whether git installed by</a:t>
            </a:r>
          </a:p>
          <a:p>
            <a:pPr lvl="0" indent="0">
              <a:buNone/>
            </a:pPr>
            <a:r>
              <a:rPr>
                <a:latin typeface="Courier"/>
              </a:rPr>
              <a:t>git --version</a:t>
            </a:r>
          </a:p>
          <a:p>
            <a:pPr lvl="0" indent="0" marL="0">
              <a:buNone/>
            </a:pPr>
            <a:r>
              <a:rPr/>
              <a:t>this should produce something like:</a:t>
            </a:r>
          </a:p>
          <a:p>
            <a:pPr lvl="0" indent="0">
              <a:buNone/>
            </a:pPr>
            <a:r>
              <a:rPr>
                <a:latin typeface="Courier"/>
              </a:rPr>
              <a:t>git version 2.43.0</a:t>
            </a:r>
          </a:p>
          <a:p>
            <a:pPr lvl="0" indent="0" marL="0">
              <a:buNone/>
            </a:pPr>
            <a:r>
              <a:rPr/>
              <a:t>then, run</a:t>
            </a:r>
          </a:p>
          <a:p>
            <a:pPr lvl="0" indent="0">
              <a:buNone/>
            </a:pPr>
            <a:r>
              <a:rPr>
                <a:latin typeface="Courier"/>
              </a:rPr>
              <a:t>git clone https://github.com/bat-literature/bat-literature.github.io </a:t>
            </a:r>
          </a:p>
          <a:p>
            <a:pPr lvl="0" indent="0" marL="0">
              <a:buNone/>
            </a:pPr>
            <a:r>
              <a:rPr/>
              <a:t>to “clone” (or create a copy of) the BatLit repository. By default, the repository is cloned into a folder with the same name as the repository (e.g., </a:t>
            </a:r>
            <a:r>
              <a:rPr>
                <a:latin typeface="Courier"/>
              </a:rPr>
              <a:t>bat-literature.github.io</a:t>
            </a:r>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V.3 - Verify Current BatLit Version</a:t>
            </a:r>
          </a:p>
        </p:txBody>
      </p:sp>
      <p:sp>
        <p:nvSpPr>
          <p:cNvPr id="3" name="Content Placeholder 2"/>
          <p:cNvSpPr>
            <a:spLocks noGrp="1"/>
          </p:cNvSpPr>
          <p:nvPr>
            <p:ph idx="1"/>
          </p:nvPr>
        </p:nvSpPr>
        <p:spPr/>
        <p:txBody>
          <a:bodyPr/>
          <a:lstStyle/>
          <a:p>
            <a:pPr lvl="0" indent="-342900" marL="342900">
              <a:buAutoNum type="arabicPeriod"/>
            </a:pPr>
            <a:r>
              <a:rPr/>
              <a:t>go into </a:t>
            </a:r>
            <a:r>
              <a:rPr>
                <a:latin typeface="Courier"/>
              </a:rPr>
              <a:t>bat-literature.github.io</a:t>
            </a:r>
            <a:r>
              <a:rPr/>
              <a:t> directory using </a:t>
            </a:r>
            <a:r>
              <a:rPr>
                <a:latin typeface="Courier"/>
              </a:rPr>
              <a:t>cd</a:t>
            </a:r>
          </a:p>
          <a:p>
            <a:pPr lvl="0" indent="-342900" marL="342900">
              <a:buAutoNum type="arabicPeriod"/>
            </a:pPr>
            <a:r>
              <a:rPr/>
              <a:t>run </a:t>
            </a:r>
            <a:r>
              <a:rPr>
                <a:latin typeface="Courier"/>
              </a:rPr>
              <a:t>preston head --algo md5</a:t>
            </a:r>
          </a:p>
          <a:p>
            <a:pPr lvl="0" indent="-342900" marL="342900">
              <a:buAutoNum type="arabicPeriod"/>
            </a:pPr>
            <a:r>
              <a:rPr/>
              <a:t>Compare the output of the command with the existing version on https://batlit.org/datapaper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V.4 - Create a Zotero Snapshot</a:t>
            </a:r>
          </a:p>
        </p:txBody>
      </p:sp>
      <p:sp>
        <p:nvSpPr>
          <p:cNvPr id="3" name="Content Placeholder 2"/>
          <p:cNvSpPr>
            <a:spLocks noGrp="1"/>
          </p:cNvSpPr>
          <p:nvPr>
            <p:ph idx="1"/>
          </p:nvPr>
        </p:nvSpPr>
        <p:spPr/>
        <p:txBody>
          <a:bodyPr/>
          <a:lstStyle/>
          <a:p>
            <a:pPr lvl="0" indent="-342900" marL="342900">
              <a:buAutoNum type="arabicPeriod"/>
            </a:pPr>
            <a:r>
              <a:rPr/>
              <a:t>Set Zotero API Key with read-only access to the BatLit Zotero</a:t>
            </a:r>
          </a:p>
          <a:p>
            <a:pPr lvl="0" indent="-342900" marL="342900">
              <a:buAutoNum type="arabicPeriod"/>
            </a:pPr>
            <a:r>
              <a:rPr/>
              <a:t>Go into the </a:t>
            </a:r>
            <a:r>
              <a:rPr>
                <a:latin typeface="Courier"/>
              </a:rPr>
              <a:t>bat-literature.github.io</a:t>
            </a:r>
            <a:r>
              <a:rPr/>
              <a:t> directory</a:t>
            </a:r>
          </a:p>
          <a:p>
            <a:pPr lvl="0" indent="-342900" marL="342900">
              <a:buAutoNum type="arabicPeriod"/>
            </a:pPr>
            <a:r>
              <a:rPr/>
              <a:t>Verify that a preston history exists by running </a:t>
            </a:r>
            <a:r>
              <a:rPr>
                <a:latin typeface="Courier"/>
              </a:rPr>
              <a:t>preston history --algo md5</a:t>
            </a:r>
          </a:p>
          <a:p>
            <a:pPr lvl="0" indent="-342900" marL="342900">
              <a:buAutoNum type="arabicPeriod"/>
            </a:pPr>
            <a:r>
              <a:rPr/>
              <a:t>Create a snapshot of the BatLit Zotero group</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VI.1- Update the “HEAD” or most recent version</a:t>
            </a:r>
          </a:p>
        </p:txBody>
      </p:sp>
      <p:sp>
        <p:nvSpPr>
          <p:cNvPr id="3" name="Content Placeholder 2"/>
          <p:cNvSpPr>
            <a:spLocks noGrp="1"/>
          </p:cNvSpPr>
          <p:nvPr>
            <p:ph idx="1"/>
          </p:nvPr>
        </p:nvSpPr>
        <p:spPr/>
        <p:txBody>
          <a:bodyPr/>
          <a:lstStyle/>
          <a:p>
            <a:pPr lvl="0" indent="-342900" marL="342900">
              <a:buAutoNum type="arabicPeriod"/>
            </a:pPr>
            <a:r>
              <a:rPr/>
              <a:t>open a terminal</a:t>
            </a:r>
          </a:p>
          <a:p>
            <a:pPr lvl="0" indent="-342900" marL="342900">
              <a:buAutoNum type="arabicPeriod"/>
            </a:pPr>
            <a:r>
              <a:rPr/>
              <a:t>go into the </a:t>
            </a:r>
            <a:r>
              <a:rPr>
                <a:latin typeface="Courier"/>
              </a:rPr>
              <a:t>bat-literature.github.io</a:t>
            </a:r>
            <a:r>
              <a:rPr/>
              <a:t> directory</a:t>
            </a:r>
          </a:p>
          <a:p>
            <a:pPr lvl="0" indent="-342900" marL="342900">
              <a:buAutoNum type="arabicPeriod"/>
            </a:pPr>
            <a:r>
              <a:rPr/>
              <a:t>make sure that the </a:t>
            </a:r>
            <a:r>
              <a:rPr>
                <a:latin typeface="Courier"/>
              </a:rPr>
              <a:t>HEAD</a:t>
            </a:r>
            <a:r>
              <a:rPr/>
              <a:t> file contain the most recent hash of the BatLit version by running</a:t>
            </a:r>
          </a:p>
          <a:p>
            <a:pPr lvl="0" indent="0">
              <a:buNone/>
            </a:pPr>
            <a:r>
              <a:rPr>
                <a:latin typeface="Courier"/>
              </a:rPr>
              <a:t>preston head --algo md5 &gt; HEAD</a:t>
            </a:r>
          </a:p>
          <a:p>
            <a:pPr lvl="0" indent="0" marL="0">
              <a:buNone/>
            </a:pPr>
            <a:r>
              <a:rPr/>
              <a:t>and verifying that the first hash is the same as the one in the </a:t>
            </a:r>
            <a:r>
              <a:rPr>
                <a:latin typeface="Courier"/>
              </a:rPr>
              <a:t>HEAD</a:t>
            </a:r>
            <a:r>
              <a:rPr/>
              <a:t> file by running</a:t>
            </a:r>
          </a:p>
          <a:p>
            <a:pPr lvl="0" indent="0">
              <a:buNone/>
            </a:pPr>
            <a:r>
              <a:rPr>
                <a:latin typeface="Courier"/>
              </a:rPr>
              <a:t>cat HEAD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VI.2- Update the Reference Lists for Website/search</a:t>
            </a:r>
          </a:p>
        </p:txBody>
      </p:sp>
      <p:sp>
        <p:nvSpPr>
          <p:cNvPr id="3" name="Content Placeholder 2"/>
          <p:cNvSpPr>
            <a:spLocks noGrp="1"/>
          </p:cNvSpPr>
          <p:nvPr>
            <p:ph idx="1"/>
          </p:nvPr>
        </p:nvSpPr>
        <p:spPr/>
        <p:txBody>
          <a:bodyPr/>
          <a:lstStyle/>
          <a:p>
            <a:pPr lvl="0" indent="-342900" marL="342900">
              <a:buAutoNum type="arabicPeriod"/>
            </a:pPr>
            <a:r>
              <a:rPr/>
              <a:t>open a terminal</a:t>
            </a:r>
          </a:p>
          <a:p>
            <a:pPr lvl="0" indent="-342900" marL="342900">
              <a:buAutoNum type="arabicPeriod"/>
            </a:pPr>
            <a:r>
              <a:rPr/>
              <a:t>go into the </a:t>
            </a:r>
            <a:r>
              <a:rPr>
                <a:latin typeface="Courier"/>
              </a:rPr>
              <a:t>bat-literature.github.io</a:t>
            </a:r>
            <a:r>
              <a:rPr/>
              <a:t> directory</a:t>
            </a:r>
          </a:p>
          <a:p>
            <a:pPr lvl="0" indent="-342900" marL="342900">
              <a:buAutoNum type="arabicPeriod"/>
            </a:pPr>
            <a:r>
              <a:rPr/>
              <a:t>verify that the program “miller” is installed by running</a:t>
            </a:r>
          </a:p>
          <a:p>
            <a:pPr lvl="0" indent="0">
              <a:buNone/>
            </a:pPr>
            <a:r>
              <a:rPr>
                <a:latin typeface="Courier"/>
              </a:rPr>
              <a:t>mlr --version</a:t>
            </a:r>
          </a:p>
          <a:p>
            <a:pPr lvl="0" indent="0" marL="0">
              <a:buNone/>
            </a:pPr>
            <a:r>
              <a:rPr/>
              <a:t>If not install, run:</a:t>
            </a:r>
          </a:p>
          <a:p>
            <a:pPr lvl="0" indent="0">
              <a:buNone/>
            </a:pPr>
            <a:r>
              <a:rPr>
                <a:latin typeface="Courier"/>
              </a:rPr>
              <a:t>sudo apt install miller</a:t>
            </a:r>
          </a:p>
          <a:p>
            <a:pPr lvl="0" indent="-342900" marL="342900">
              <a:buAutoNum startAt="4" type="arabicPeriod"/>
            </a:pPr>
            <a:r>
              <a:rPr/>
              <a:t>to generate a table of the most recent bat lit references, run the command:</a:t>
            </a:r>
          </a:p>
          <a:p>
            <a:pPr lvl="0" indent="0">
              <a:buNone/>
            </a:pPr>
            <a:r>
              <a:rPr>
                <a:latin typeface="Courier"/>
              </a:rPr>
              <a:t>bin/list-refs.sh\
 | tee zotero/refs.csv</a:t>
            </a:r>
          </a:p>
          <a:p>
            <a:pPr lvl="0" indent="-342900" marL="342900">
              <a:buAutoNum startAt="5" type="arabicPeriod"/>
            </a:pPr>
            <a:r>
              <a:rPr/>
              <a:t>inspect the file </a:t>
            </a:r>
            <a:r>
              <a:rPr>
                <a:latin typeface="Courier"/>
              </a:rPr>
              <a:t>zotero/refs.csv</a:t>
            </a:r>
          </a:p>
          <a:p>
            <a:pPr lvl="0" indent="-342900" marL="342900">
              <a:buAutoNum startAt="5" type="arabicPeriod"/>
            </a:pPr>
            <a:r>
              <a:rPr/>
              <a:t>Now, generate the files </a:t>
            </a:r>
            <a:r>
              <a:rPr>
                <a:latin typeface="Courier"/>
              </a:rPr>
              <a:t>zotero/refs.tsv</a:t>
            </a:r>
            <a:r>
              <a:rPr/>
              <a:t>, </a:t>
            </a:r>
            <a:r>
              <a:rPr>
                <a:latin typeface="Courier"/>
              </a:rPr>
              <a:t>zotero/refs-100.csv</a:t>
            </a:r>
            <a:r>
              <a:rPr/>
              <a:t> and </a:t>
            </a:r>
            <a:r>
              <a:rPr>
                <a:latin typeface="Courier"/>
              </a:rPr>
              <a:t>zotero/refs-100.tsv</a:t>
            </a:r>
          </a:p>
          <a:p>
            <a:pPr lvl="0" indent="0" marL="0">
              <a:buNone/>
            </a:pPr>
            <a:r>
              <a:rPr/>
              <a:t>using </a:t>
            </a:r>
            <a:r>
              <a:rPr>
                <a:latin typeface="Courier"/>
              </a:rPr>
              <a:t>cat zotero/refs.csv\   | mlr --icsv --otsvlite cat\    &gt; zotero/refs.tsv</a:t>
            </a:r>
          </a:p>
          <a:p>
            <a:pPr lvl="0" indent="0">
              <a:buNone/>
            </a:pPr>
            <a:r>
              <a:rPr>
                <a:latin typeface="Courier"/>
              </a:rPr>
              <a:t>cat zotero/refs.csv\
 | head -n101\
  &gt; zotero/refs-100.csv</a:t>
            </a:r>
          </a:p>
          <a:p>
            <a:pPr lvl="0" indent="0">
              <a:buNone/>
            </a:pPr>
            <a:r>
              <a:rPr>
                <a:latin typeface="Courier"/>
              </a:rPr>
              <a:t> cat zotero/refs.csv\
  | head -n101\
   &gt; zotero/refs-100.csv</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VI.3- Link BatLit references to their Zenodo deposits</a:t>
            </a:r>
          </a:p>
        </p:txBody>
      </p:sp>
      <p:sp>
        <p:nvSpPr>
          <p:cNvPr id="3" name="Content Placeholder 2"/>
          <p:cNvSpPr>
            <a:spLocks noGrp="1"/>
          </p:cNvSpPr>
          <p:nvPr>
            <p:ph idx="1"/>
          </p:nvPr>
        </p:nvSpPr>
        <p:spPr/>
        <p:txBody>
          <a:bodyPr/>
          <a:lstStyle/>
          <a:p>
            <a:pPr lvl="0" indent="0" marL="0">
              <a:buNone/>
            </a:pPr>
            <a:r>
              <a:rPr/>
              <a:t>Now that we’ve created a reference table for the versioned Zotero records in </a:t>
            </a:r>
            <a:r>
              <a:rPr>
                <a:latin typeface="Courier"/>
              </a:rPr>
              <a:t>zotero/refs.csv</a:t>
            </a:r>
            <a:r>
              <a:rPr/>
              <a:t>, we’d like to add the Zenodo deposits associated with the Zotero records.</a:t>
            </a:r>
          </a:p>
          <a:p>
            <a:pPr lvl="0" indent="0" marL="0">
              <a:buNone/>
            </a:pPr>
            <a:r>
              <a:rPr/>
              <a:t>For instance, the Zotero record identified by </a:t>
            </a:r>
            <a:r>
              <a:rPr>
                <a:latin typeface="Courier"/>
              </a:rPr>
              <a:t>urn:lsid:zotero.org:groups:5435545:items:NBLJKXN9</a:t>
            </a:r>
            <a:r>
              <a:rPr/>
              <a:t> is associated a reference with title “Lagos Bat Virus, an Under-Reported Rabies-Related Lyssavirus”. This reference is included in some specific row in the file </a:t>
            </a:r>
            <a:r>
              <a:rPr>
                <a:latin typeface="Courier"/>
              </a:rPr>
              <a:t>zotero/refs.csv</a:t>
            </a:r>
            <a:r>
              <a:rPr/>
              <a:t>.</a:t>
            </a:r>
          </a:p>
          <a:p>
            <a:pPr lvl="0" indent="0" marL="0">
              <a:buNone/>
            </a:pPr>
            <a:r>
              <a:rPr/>
              <a:t>Following, we’d like to link this Zotero records to their counterpart in Zenodo. We do this via the identifier </a:t>
            </a:r>
            <a:r>
              <a:rPr>
                <a:latin typeface="Courier"/>
              </a:rPr>
              <a:t>urn:lsid:zotero.org:groups:5435545:items:NBLJKXN9</a:t>
            </a:r>
            <a:r>
              <a:rPr/>
              <a:t> . This identifier is embedded in the Zenodo deposits, and can be used to locate them in Zenodo.</a:t>
            </a:r>
          </a:p>
          <a:p>
            <a:pPr lvl="0" indent="0" marL="0">
              <a:buNone/>
            </a:pPr>
            <a:r>
              <a:rPr/>
              <a:t>Finding a record associated with </a:t>
            </a:r>
            <a:r>
              <a:rPr>
                <a:latin typeface="Courier"/>
              </a:rPr>
              <a:t>urn:lsid:zotero.org:groups:5435545:items:NBLJKXN9</a:t>
            </a:r>
            <a:r>
              <a:rPr/>
              <a:t> can be done using:</a:t>
            </a:r>
          </a:p>
          <a:p>
            <a:pPr lvl="0" indent="0" marL="0">
              <a:buNone/>
            </a:pPr>
            <a:r>
              <a:rPr/>
              <a:t>https://zenodo.org/search?q=%22urn%3Alsid%3Azotero.org%3Agroups%3A5435545%3Aitems%3ANBLJKXN9%22</a:t>
            </a:r>
          </a:p>
          <a:p>
            <a:pPr lvl="0" indent="0" marL="0">
              <a:buNone/>
            </a:pPr>
            <a:r>
              <a:rPr/>
              <a:t>which would generate some point-and-click result through a webpage.</a:t>
            </a:r>
          </a:p>
          <a:p>
            <a:pPr lvl="0" indent="0" marL="0">
              <a:buNone/>
            </a:pPr>
            <a:r>
              <a:rPr/>
              <a:t>In order to make it easier to link straight from https://batlit.org to Zenodo, we have an automated workflow that programmatically queries Zenodo for the Zotero URNs in the BatLit reference list, and saves the result as a additional table column.</a:t>
            </a:r>
          </a:p>
          <a:p>
            <a:pPr lvl="0" indent="0" marL="0">
              <a:buNone/>
            </a:pPr>
            <a:r>
              <a:rPr/>
              <a:t>First, we run the queries and save the results using:</a:t>
            </a:r>
          </a:p>
          <a:p>
            <a:pPr lvl="0" indent="0">
              <a:buNone/>
            </a:pPr>
            <a:r>
              <a:rPr>
                <a:latin typeface="Courier"/>
              </a:rPr>
              <a:t>bin/track-zenodo-associations.sh</a:t>
            </a:r>
          </a:p>
          <a:p>
            <a:pPr lvl="0" indent="0" marL="0">
              <a:buNone/>
            </a:pPr>
            <a:r>
              <a:rPr/>
              <a:t>(take a while, because it runs ~20k queries against the Zenodo API)</a:t>
            </a:r>
          </a:p>
          <a:p>
            <a:pPr lvl="0" indent="0" marL="0">
              <a:buNone/>
            </a:pPr>
            <a:r>
              <a:rPr/>
              <a:t>then, after getting the results, we generate an enriched version of refs.csv using</a:t>
            </a:r>
          </a:p>
          <a:p>
            <a:pPr lvl="0" indent="0">
              <a:buNone/>
            </a:pPr>
            <a:r>
              <a:rPr>
                <a:latin typeface="Courier"/>
              </a:rPr>
              <a:t>bin/refs2zenodo.sh\
 &gt; zenodo/refs.csv</a:t>
            </a:r>
          </a:p>
          <a:p>
            <a:pPr lvl="0" indent="0" marL="0">
              <a:buNone/>
            </a:pPr>
            <a:r>
              <a:rPr/>
              <a:t>This enriched version contains a Zenodo doi’s associated with Zotero records.</a:t>
            </a:r>
          </a:p>
          <a:p>
            <a:pPr lvl="0" indent="0" marL="0">
              <a:buNone/>
            </a:pPr>
            <a:r>
              <a:rPr/>
              <a:t>Repeat steps from previous zotero/ refs files to generate tsv and summary versions.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2311400" y="1193800"/>
            <a:ext cx="45339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2025-10-28T17:33:01Z</dcterms:created>
  <dcterms:modified xsi:type="dcterms:W3CDTF">2025-10-28T17:33:01Z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