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aa4d99bd0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aa4d99bd0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8aa4d99bd0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8aa4d99bd0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8aa4d99bd0_0_1606: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aa4d99bd0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aa4d99bd0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さっそくですが、皆さん不老不死になりたいと思ったことないですか？私はありますw</a:t>
            </a:r>
            <a:endParaRPr/>
          </a:p>
          <a:p>
            <a:pPr indent="0" lvl="0" marL="0" rtl="0" algn="l">
              <a:spcBef>
                <a:spcPts val="0"/>
              </a:spcBef>
              <a:spcAft>
                <a:spcPts val="0"/>
              </a:spcAft>
              <a:buNone/>
            </a:pPr>
            <a:r>
              <a:rPr lang="ja"/>
              <a:t>ですが、現代医学の力では残念ながらまだ実現できません。</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8aa4d99bd0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aa4d99bd0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鬼滅の刃の無惨様の名言でいいのがあります。私も不変になりたい。今回WEB3の話を聞いたときピンときました。ブロックチェーンの技術を使えば、死んだ後もデータとして永続的に情報を改ざんされずに不変な状態で生き続けられるのでは？と。</a:t>
            </a:r>
            <a:endParaRPr/>
          </a:p>
          <a:p>
            <a:pPr indent="0" lvl="0" marL="0" rtl="0" algn="l">
              <a:spcBef>
                <a:spcPts val="0"/>
              </a:spcBef>
              <a:spcAft>
                <a:spcPts val="0"/>
              </a:spcAft>
              <a:buNone/>
            </a:pPr>
            <a:r>
              <a:rPr lang="ja"/>
              <a:t>今回不老不死とはどんな状態なのかという哲学的な定義の話はしませんw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aa4d99bd0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aa4d99bd0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そこで今回作ったのが,不老不死dAppというブロックチェーンアプリです。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aa4d99bd0_0_1499: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aa4d99bd0_0_1537: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aa4d99bd0_0_13: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aa4d99bd0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aa4d99bd0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8aa4d99bd0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8aa4d99bd0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TITLEANDBULLETS_H">
  <p:cSld name="TITLE_AND_BODY_2_1_1_1_1_1_1_1_1_1_1">
    <p:spTree>
      <p:nvGrpSpPr>
        <p:cNvPr id="124" name="Shape 124"/>
        <p:cNvGrpSpPr/>
        <p:nvPr/>
      </p:nvGrpSpPr>
      <p:grpSpPr>
        <a:xfrm>
          <a:off x="0" y="0"/>
          <a:ext cx="0" cy="0"/>
          <a:chOff x="0" y="0"/>
          <a:chExt cx="0" cy="0"/>
        </a:xfrm>
      </p:grpSpPr>
      <p:sp>
        <p:nvSpPr>
          <p:cNvPr id="125" name="Google Shape;125;p13"/>
          <p:cNvSpPr/>
          <p:nvPr>
            <p:ph idx="2" type="pic"/>
          </p:nvPr>
        </p:nvSpPr>
        <p:spPr>
          <a:xfrm>
            <a:off x="5545938" y="1519300"/>
            <a:ext cx="3090600" cy="3090600"/>
          </a:xfrm>
          <a:prstGeom prst="rect">
            <a:avLst/>
          </a:prstGeom>
          <a:noFill/>
          <a:ln>
            <a:noFill/>
          </a:ln>
        </p:spPr>
      </p:sp>
      <p:sp>
        <p:nvSpPr>
          <p:cNvPr id="126" name="Google Shape;126;p13"/>
          <p:cNvSpPr txBox="1"/>
          <p:nvPr>
            <p:ph type="title"/>
          </p:nvPr>
        </p:nvSpPr>
        <p:spPr>
          <a:xfrm>
            <a:off x="507450" y="331400"/>
            <a:ext cx="8129100" cy="796200"/>
          </a:xfrm>
          <a:prstGeom prst="rect">
            <a:avLst/>
          </a:prstGeom>
        </p:spPr>
        <p:txBody>
          <a:bodyPr anchorCtr="0" anchor="ctr"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7" name="Google Shape;127;p13"/>
          <p:cNvSpPr txBox="1"/>
          <p:nvPr>
            <p:ph idx="1" type="body"/>
          </p:nvPr>
        </p:nvSpPr>
        <p:spPr>
          <a:xfrm>
            <a:off x="507456" y="1519301"/>
            <a:ext cx="4782300" cy="30906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TITLEANDBULLETS_J">
  <p:cSld name="TITLE_AND_BODY_2_1_1_1_1_1_2">
    <p:spTree>
      <p:nvGrpSpPr>
        <p:cNvPr id="128" name="Shape 128"/>
        <p:cNvGrpSpPr/>
        <p:nvPr/>
      </p:nvGrpSpPr>
      <p:grpSpPr>
        <a:xfrm>
          <a:off x="0" y="0"/>
          <a:ext cx="0" cy="0"/>
          <a:chOff x="0" y="0"/>
          <a:chExt cx="0" cy="0"/>
        </a:xfrm>
      </p:grpSpPr>
      <p:sp>
        <p:nvSpPr>
          <p:cNvPr id="129" name="Google Shape;129;p14"/>
          <p:cNvSpPr/>
          <p:nvPr>
            <p:ph idx="2" type="pic"/>
          </p:nvPr>
        </p:nvSpPr>
        <p:spPr>
          <a:xfrm>
            <a:off x="457200" y="1519300"/>
            <a:ext cx="3090600" cy="3090600"/>
          </a:xfrm>
          <a:prstGeom prst="roundRect">
            <a:avLst>
              <a:gd fmla="val 50000" name="adj"/>
            </a:avLst>
          </a:prstGeom>
          <a:noFill/>
          <a:ln>
            <a:noFill/>
          </a:ln>
        </p:spPr>
      </p:sp>
      <p:sp>
        <p:nvSpPr>
          <p:cNvPr id="130" name="Google Shape;130;p14"/>
          <p:cNvSpPr txBox="1"/>
          <p:nvPr>
            <p:ph type="title"/>
          </p:nvPr>
        </p:nvSpPr>
        <p:spPr>
          <a:xfrm>
            <a:off x="507450" y="331400"/>
            <a:ext cx="8129100" cy="796200"/>
          </a:xfrm>
          <a:prstGeom prst="rect">
            <a:avLst/>
          </a:prstGeom>
        </p:spPr>
        <p:txBody>
          <a:bodyPr anchorCtr="0" anchor="ctr"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1" name="Google Shape;131;p14"/>
          <p:cNvSpPr txBox="1"/>
          <p:nvPr>
            <p:ph idx="1" type="body"/>
          </p:nvPr>
        </p:nvSpPr>
        <p:spPr>
          <a:xfrm>
            <a:off x="3854182" y="1519301"/>
            <a:ext cx="4782300" cy="30906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pos="288">
          <p15:clr>
            <a:srgbClr val="E46962"/>
          </p15:clr>
        </p15:guide>
        <p15:guide id="2" orient="horz" pos="288">
          <p15:clr>
            <a:srgbClr val="E46962"/>
          </p15:clr>
        </p15:guide>
        <p15:guide id="3" orient="horz" pos="288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ctrTitle"/>
          </p:nvPr>
        </p:nvSpPr>
        <p:spPr>
          <a:xfrm>
            <a:off x="1891353" y="16303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4200"/>
              <a:t>Hacktivation 2025</a:t>
            </a:r>
            <a:endParaRPr sz="4200"/>
          </a:p>
        </p:txBody>
      </p:sp>
      <p:sp>
        <p:nvSpPr>
          <p:cNvPr id="137" name="Google Shape;137;p15"/>
          <p:cNvSpPr txBox="1"/>
          <p:nvPr>
            <p:ph idx="1" type="subTitle"/>
          </p:nvPr>
        </p:nvSpPr>
        <p:spPr>
          <a:xfrm>
            <a:off x="1891350" y="30784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300"/>
              <a:t>presented by sota.yosida &amp; ryuki.kawabata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1843800" y="1982100"/>
            <a:ext cx="54564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4000">
                <a:solidFill>
                  <a:schemeClr val="dk2"/>
                </a:solidFill>
                <a:latin typeface="Calibri"/>
                <a:ea typeface="Calibri"/>
                <a:cs typeface="Calibri"/>
                <a:sym typeface="Calibri"/>
              </a:rPr>
              <a:t>デモ</a:t>
            </a:r>
            <a:r>
              <a:rPr lang="ja" sz="4000">
                <a:solidFill>
                  <a:schemeClr val="dk2"/>
                </a:solidFill>
                <a:latin typeface="Calibri"/>
                <a:ea typeface="Calibri"/>
                <a:cs typeface="Calibri"/>
                <a:sym typeface="Calibri"/>
              </a:rPr>
              <a:t>します</a:t>
            </a:r>
            <a:endParaRPr sz="40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507450" y="331400"/>
            <a:ext cx="8129100" cy="79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ja"/>
              <a:t>謝辞</a:t>
            </a:r>
            <a:endParaRPr/>
          </a:p>
        </p:txBody>
      </p:sp>
      <p:sp>
        <p:nvSpPr>
          <p:cNvPr id="190" name="Google Shape;190;p25"/>
          <p:cNvSpPr txBox="1"/>
          <p:nvPr>
            <p:ph idx="1" type="body"/>
          </p:nvPr>
        </p:nvSpPr>
        <p:spPr>
          <a:xfrm>
            <a:off x="507450" y="1519300"/>
            <a:ext cx="8129100" cy="2657100"/>
          </a:xfrm>
          <a:prstGeom prst="rect">
            <a:avLst/>
          </a:prstGeom>
        </p:spPr>
        <p:txBody>
          <a:bodyPr anchorCtr="0" anchor="t" bIns="0" lIns="0" spcFirstLastPara="1" rIns="0" wrap="square" tIns="0">
            <a:normAutofit/>
          </a:bodyPr>
          <a:lstStyle/>
          <a:p>
            <a:pPr indent="0" lvl="0" marL="457200" rtl="0" algn="l">
              <a:lnSpc>
                <a:spcPct val="100000"/>
              </a:lnSpc>
              <a:spcBef>
                <a:spcPts val="0"/>
              </a:spcBef>
              <a:spcAft>
                <a:spcPts val="0"/>
              </a:spcAft>
              <a:buNone/>
            </a:pPr>
            <a:r>
              <a:rPr lang="ja" sz="2300"/>
              <a:t>主催してくださった、矢野さん、坂井さん、エンジニアカフェの皆さんに心より感謝申し上げます。</a:t>
            </a:r>
            <a:endParaRPr sz="2300"/>
          </a:p>
          <a:p>
            <a:pPr indent="0" lvl="0" marL="457200" rtl="0" algn="l">
              <a:lnSpc>
                <a:spcPct val="100000"/>
              </a:lnSpc>
              <a:spcBef>
                <a:spcPts val="1200"/>
              </a:spcBef>
              <a:spcAft>
                <a:spcPts val="0"/>
              </a:spcAft>
              <a:buNone/>
            </a:pPr>
            <a:r>
              <a:rPr lang="ja" sz="2300"/>
              <a:t>また今回、快くタッグを組んでくれたsotaさん</a:t>
            </a:r>
            <a:endParaRPr sz="2300"/>
          </a:p>
          <a:p>
            <a:pPr indent="0" lvl="0" marL="457200" rtl="0" algn="l">
              <a:lnSpc>
                <a:spcPct val="100000"/>
              </a:lnSpc>
              <a:spcBef>
                <a:spcPts val="1200"/>
              </a:spcBef>
              <a:spcAft>
                <a:spcPts val="1200"/>
              </a:spcAft>
              <a:buNone/>
            </a:pPr>
            <a:r>
              <a:rPr lang="ja" sz="2300"/>
              <a:t>本当にありがとうございます！</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nvSpPr>
        <p:spPr>
          <a:xfrm>
            <a:off x="1843800" y="1982100"/>
            <a:ext cx="54564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4000">
                <a:solidFill>
                  <a:schemeClr val="dk2"/>
                </a:solidFill>
                <a:latin typeface="Calibri"/>
                <a:ea typeface="Calibri"/>
                <a:cs typeface="Calibri"/>
                <a:sym typeface="Calibri"/>
              </a:rPr>
              <a:t>不老不死になりた〜い</a:t>
            </a:r>
            <a:endParaRPr sz="40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title="muzan.png"/>
          <p:cNvPicPr preferRelativeResize="0"/>
          <p:nvPr/>
        </p:nvPicPr>
        <p:blipFill>
          <a:blip r:embed="rId3">
            <a:alphaModFix/>
          </a:blip>
          <a:stretch>
            <a:fillRect/>
          </a:stretch>
        </p:blipFill>
        <p:spPr>
          <a:xfrm>
            <a:off x="0" y="0"/>
            <a:ext cx="9773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nvSpPr>
        <p:spPr>
          <a:xfrm>
            <a:off x="1843800" y="1982100"/>
            <a:ext cx="54564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4000">
                <a:solidFill>
                  <a:schemeClr val="dk2"/>
                </a:solidFill>
                <a:latin typeface="Calibri"/>
                <a:ea typeface="Calibri"/>
                <a:cs typeface="Calibri"/>
                <a:sym typeface="Calibri"/>
              </a:rPr>
              <a:t>『</a:t>
            </a:r>
            <a:r>
              <a:rPr lang="ja" sz="4000">
                <a:solidFill>
                  <a:srgbClr val="0D1117"/>
                </a:solidFill>
                <a:latin typeface="Calibri"/>
                <a:ea typeface="Calibri"/>
                <a:cs typeface="Calibri"/>
                <a:sym typeface="Calibri"/>
              </a:rPr>
              <a:t>D-Persona-Chat</a:t>
            </a:r>
            <a:r>
              <a:rPr lang="ja" sz="4000">
                <a:solidFill>
                  <a:schemeClr val="dk2"/>
                </a:solidFill>
                <a:latin typeface="Calibri"/>
                <a:ea typeface="Calibri"/>
                <a:cs typeface="Calibri"/>
                <a:sym typeface="Calibri"/>
              </a:rPr>
              <a:t>』</a:t>
            </a:r>
            <a:endParaRPr sz="4000">
              <a:solidFill>
                <a:schemeClr val="dk2"/>
              </a:solidFill>
              <a:latin typeface="Calibri"/>
              <a:ea typeface="Calibri"/>
              <a:cs typeface="Calibri"/>
              <a:sym typeface="Calibri"/>
            </a:endParaRPr>
          </a:p>
          <a:p>
            <a:pPr indent="0" lvl="0" marL="0" rtl="0" algn="ctr">
              <a:spcBef>
                <a:spcPts val="0"/>
              </a:spcBef>
              <a:spcAft>
                <a:spcPts val="0"/>
              </a:spcAft>
              <a:buNone/>
            </a:pPr>
            <a:r>
              <a:rPr lang="ja" sz="1500">
                <a:solidFill>
                  <a:schemeClr val="dk2"/>
                </a:solidFill>
                <a:latin typeface="Calibri"/>
                <a:ea typeface="Calibri"/>
                <a:cs typeface="Calibri"/>
                <a:sym typeface="Calibri"/>
              </a:rPr>
              <a:t>〜分散型デジタル人格 チャットアプリ〜</a:t>
            </a:r>
            <a:endParaRPr sz="15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507450" y="331400"/>
            <a:ext cx="8129100" cy="79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ja"/>
              <a:t>『D-Persona-Chat』</a:t>
            </a:r>
            <a:r>
              <a:rPr lang="ja"/>
              <a:t>何ができるの？</a:t>
            </a:r>
            <a:endParaRPr/>
          </a:p>
        </p:txBody>
      </p:sp>
      <p:sp>
        <p:nvSpPr>
          <p:cNvPr id="157" name="Google Shape;157;p19"/>
          <p:cNvSpPr txBox="1"/>
          <p:nvPr>
            <p:ph idx="1" type="body"/>
          </p:nvPr>
        </p:nvSpPr>
        <p:spPr>
          <a:xfrm>
            <a:off x="507450" y="1519300"/>
            <a:ext cx="8198100" cy="2484000"/>
          </a:xfrm>
          <a:prstGeom prst="rect">
            <a:avLst/>
          </a:prstGeom>
        </p:spPr>
        <p:txBody>
          <a:bodyPr anchorCtr="0" anchor="t" bIns="0" lIns="0" spcFirstLastPara="1" rIns="0" wrap="square" tIns="0">
            <a:noAutofit/>
          </a:bodyPr>
          <a:lstStyle/>
          <a:p>
            <a:pPr indent="-374650" lvl="0" marL="457200" rtl="0" algn="l">
              <a:spcBef>
                <a:spcPts val="0"/>
              </a:spcBef>
              <a:spcAft>
                <a:spcPts val="0"/>
              </a:spcAft>
              <a:buSzPts val="2300"/>
              <a:buChar char="●"/>
            </a:pPr>
            <a:r>
              <a:rPr lang="ja" sz="2300"/>
              <a:t>人格データの保存、更新、取得（コントラクトで実装）</a:t>
            </a:r>
            <a:endParaRPr sz="2300"/>
          </a:p>
          <a:p>
            <a:pPr indent="0" lvl="0" marL="0" rtl="0" algn="l">
              <a:spcBef>
                <a:spcPts val="1200"/>
              </a:spcBef>
              <a:spcAft>
                <a:spcPts val="0"/>
              </a:spcAft>
              <a:buNone/>
            </a:pPr>
            <a:r>
              <a:t/>
            </a:r>
            <a:endParaRPr sz="2300"/>
          </a:p>
          <a:p>
            <a:pPr indent="-374650" lvl="0" marL="457200" rtl="0" algn="l">
              <a:spcBef>
                <a:spcPts val="1200"/>
              </a:spcBef>
              <a:spcAft>
                <a:spcPts val="0"/>
              </a:spcAft>
              <a:buSzPts val="2300"/>
              <a:buChar char="●"/>
            </a:pPr>
            <a:r>
              <a:rPr lang="ja" sz="2300"/>
              <a:t>LLMに人格データをコンテキストとして渡すことで、</a:t>
            </a:r>
            <a:endParaRPr sz="2300"/>
          </a:p>
          <a:p>
            <a:pPr indent="0" lvl="0" marL="457200" rtl="0" algn="l">
              <a:spcBef>
                <a:spcPts val="1200"/>
              </a:spcBef>
              <a:spcAft>
                <a:spcPts val="0"/>
              </a:spcAft>
              <a:buNone/>
            </a:pPr>
            <a:r>
              <a:rPr lang="ja" sz="2300"/>
              <a:t>チャットUI経由で故人との対話が可能</a:t>
            </a:r>
            <a:endParaRPr sz="2300"/>
          </a:p>
          <a:p>
            <a:pPr indent="0" lvl="0" marL="0" rtl="0" algn="l">
              <a:spcBef>
                <a:spcPts val="1200"/>
              </a:spcBef>
              <a:spcAft>
                <a:spcPts val="12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507450" y="331400"/>
            <a:ext cx="8129100" cy="79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ja"/>
              <a:t>解決</a:t>
            </a:r>
            <a:r>
              <a:rPr lang="ja"/>
              <a:t>できる</a:t>
            </a:r>
            <a:r>
              <a:rPr lang="ja"/>
              <a:t>課題</a:t>
            </a:r>
            <a:endParaRPr/>
          </a:p>
        </p:txBody>
      </p:sp>
      <p:sp>
        <p:nvSpPr>
          <p:cNvPr id="162" name="Google Shape;162;p20"/>
          <p:cNvSpPr txBox="1"/>
          <p:nvPr>
            <p:ph idx="1" type="body"/>
          </p:nvPr>
        </p:nvSpPr>
        <p:spPr>
          <a:xfrm>
            <a:off x="3712075" y="1948075"/>
            <a:ext cx="5166600" cy="2060400"/>
          </a:xfrm>
          <a:prstGeom prst="rect">
            <a:avLst/>
          </a:prstGeom>
        </p:spPr>
        <p:txBody>
          <a:bodyPr anchorCtr="0" anchor="t" bIns="0" lIns="0" spcFirstLastPara="1" rIns="0" wrap="square" tIns="0">
            <a:noAutofit/>
          </a:bodyPr>
          <a:lstStyle/>
          <a:p>
            <a:pPr indent="-292100" lvl="0" marL="457200" rtl="0" algn="l">
              <a:lnSpc>
                <a:spcPct val="100000"/>
              </a:lnSpc>
              <a:spcBef>
                <a:spcPts val="0"/>
              </a:spcBef>
              <a:spcAft>
                <a:spcPts val="0"/>
              </a:spcAft>
              <a:buSzPts val="1000"/>
              <a:buChar char="●"/>
            </a:pPr>
            <a:r>
              <a:rPr b="1" lang="ja" sz="1000"/>
              <a:t>親族の喪失による、遺族の精神的負荷</a:t>
            </a:r>
            <a:endParaRPr b="1" sz="1000"/>
          </a:p>
          <a:p>
            <a:pPr indent="0" lvl="0" marL="457200" rtl="0" algn="l">
              <a:lnSpc>
                <a:spcPct val="100000"/>
              </a:lnSpc>
              <a:spcBef>
                <a:spcPts val="1200"/>
              </a:spcBef>
              <a:spcAft>
                <a:spcPts val="0"/>
              </a:spcAft>
              <a:buNone/>
            </a:pPr>
            <a:r>
              <a:rPr b="1" lang="ja" sz="1000"/>
              <a:t>→</a:t>
            </a:r>
            <a:r>
              <a:rPr lang="ja" sz="1000">
                <a:solidFill>
                  <a:srgbClr val="FF0000"/>
                </a:solidFill>
              </a:rPr>
              <a:t>故人とのチャット機能</a:t>
            </a:r>
            <a:r>
              <a:rPr lang="ja" sz="1000">
                <a:solidFill>
                  <a:srgbClr val="FF0000"/>
                </a:solidFill>
              </a:rPr>
              <a:t>による</a:t>
            </a:r>
            <a:r>
              <a:rPr lang="ja" sz="1000">
                <a:solidFill>
                  <a:srgbClr val="FF0000"/>
                </a:solidFill>
              </a:rPr>
              <a:t>遺族の</a:t>
            </a:r>
            <a:r>
              <a:rPr lang="ja" sz="1000">
                <a:solidFill>
                  <a:srgbClr val="FF0000"/>
                </a:solidFill>
              </a:rPr>
              <a:t>メンタルケアを</a:t>
            </a:r>
            <a:r>
              <a:rPr lang="ja" sz="1000">
                <a:solidFill>
                  <a:srgbClr val="FF0000"/>
                </a:solidFill>
              </a:rPr>
              <a:t>実現</a:t>
            </a:r>
            <a:endParaRPr sz="1000">
              <a:solidFill>
                <a:srgbClr val="FF0000"/>
              </a:solidFill>
            </a:endParaRPr>
          </a:p>
          <a:p>
            <a:pPr indent="-292100" lvl="0" marL="457200" rtl="0" algn="l">
              <a:lnSpc>
                <a:spcPct val="100000"/>
              </a:lnSpc>
              <a:spcBef>
                <a:spcPts val="1200"/>
              </a:spcBef>
              <a:spcAft>
                <a:spcPts val="0"/>
              </a:spcAft>
              <a:buSzPts val="1000"/>
              <a:buChar char="●"/>
            </a:pPr>
            <a:r>
              <a:rPr b="1" lang="ja" sz="1000"/>
              <a:t>一般人は亡くなった後に人生の記録は残らない</a:t>
            </a:r>
            <a:endParaRPr b="1" sz="1000"/>
          </a:p>
          <a:p>
            <a:pPr indent="0" lvl="0" marL="457200" rtl="0" algn="l">
              <a:lnSpc>
                <a:spcPct val="100000"/>
              </a:lnSpc>
              <a:spcBef>
                <a:spcPts val="1200"/>
              </a:spcBef>
              <a:spcAft>
                <a:spcPts val="0"/>
              </a:spcAft>
              <a:buNone/>
            </a:pPr>
            <a:r>
              <a:rPr b="1" lang="ja" sz="1000"/>
              <a:t>→</a:t>
            </a:r>
            <a:r>
              <a:rPr lang="ja" sz="1000">
                <a:solidFill>
                  <a:srgbClr val="FF0000"/>
                </a:solidFill>
              </a:rPr>
              <a:t>データ消失リスクを</a:t>
            </a:r>
            <a:r>
              <a:rPr lang="ja" sz="1000">
                <a:solidFill>
                  <a:srgbClr val="FF0000"/>
                </a:solidFill>
              </a:rPr>
              <a:t>なくし人格</a:t>
            </a:r>
            <a:r>
              <a:rPr lang="ja" sz="1000">
                <a:solidFill>
                  <a:srgbClr val="FF0000"/>
                </a:solidFill>
              </a:rPr>
              <a:t>データを</a:t>
            </a:r>
            <a:r>
              <a:rPr lang="ja" sz="1000">
                <a:solidFill>
                  <a:srgbClr val="FF0000"/>
                </a:solidFill>
              </a:rPr>
              <a:t>半永久的に</a:t>
            </a:r>
            <a:r>
              <a:rPr lang="ja" sz="1000">
                <a:solidFill>
                  <a:srgbClr val="FF0000"/>
                </a:solidFill>
              </a:rPr>
              <a:t>保護</a:t>
            </a:r>
            <a:endParaRPr sz="1000">
              <a:solidFill>
                <a:srgbClr val="FF0000"/>
              </a:solidFill>
            </a:endParaRPr>
          </a:p>
          <a:p>
            <a:pPr indent="-292100" lvl="0" marL="457200" rtl="0" algn="l">
              <a:lnSpc>
                <a:spcPct val="100000"/>
              </a:lnSpc>
              <a:spcBef>
                <a:spcPts val="1200"/>
              </a:spcBef>
              <a:spcAft>
                <a:spcPts val="0"/>
              </a:spcAft>
              <a:buSzPts val="1000"/>
              <a:buChar char="●"/>
            </a:pPr>
            <a:r>
              <a:rPr b="1" lang="ja" sz="1000"/>
              <a:t>デジタル上に人格データを保存することによる、所有権問題</a:t>
            </a:r>
            <a:endParaRPr b="1" sz="1000"/>
          </a:p>
          <a:p>
            <a:pPr indent="0" lvl="0" marL="457200" rtl="0" algn="l">
              <a:lnSpc>
                <a:spcPct val="100000"/>
              </a:lnSpc>
              <a:spcBef>
                <a:spcPts val="1200"/>
              </a:spcBef>
              <a:spcAft>
                <a:spcPts val="0"/>
              </a:spcAft>
              <a:buNone/>
            </a:pPr>
            <a:r>
              <a:rPr b="1" lang="ja" sz="1000"/>
              <a:t>→</a:t>
            </a:r>
            <a:r>
              <a:rPr lang="ja" sz="1000">
                <a:solidFill>
                  <a:srgbClr val="FF0000"/>
                </a:solidFill>
              </a:rPr>
              <a:t>ブロックチェーンによって所有権を担保</a:t>
            </a:r>
            <a:endParaRPr sz="1000">
              <a:solidFill>
                <a:srgbClr val="FF0000"/>
              </a:solidFill>
            </a:endParaRPr>
          </a:p>
          <a:p>
            <a:pPr indent="0" lvl="0" marL="457200" rtl="0" algn="l">
              <a:lnSpc>
                <a:spcPct val="115000"/>
              </a:lnSpc>
              <a:spcBef>
                <a:spcPts val="1200"/>
              </a:spcBef>
              <a:spcAft>
                <a:spcPts val="1200"/>
              </a:spcAft>
              <a:buNone/>
            </a:pPr>
            <a:r>
              <a:t/>
            </a:r>
            <a:endParaRPr sz="1000"/>
          </a:p>
        </p:txBody>
      </p:sp>
      <p:pic>
        <p:nvPicPr>
          <p:cNvPr id="163" name="Google Shape;163;p20"/>
          <p:cNvPicPr preferRelativeResize="0"/>
          <p:nvPr>
            <p:ph idx="2" type="pic"/>
          </p:nvPr>
        </p:nvPicPr>
        <p:blipFill>
          <a:blip r:embed="rId3">
            <a:alphaModFix/>
          </a:blip>
          <a:stretch>
            <a:fillRect/>
          </a:stretch>
        </p:blipFill>
        <p:spPr>
          <a:xfrm>
            <a:off x="367250" y="1309425"/>
            <a:ext cx="3090600" cy="3090600"/>
          </a:xfrm>
          <a:prstGeom prst="roundRect">
            <a:avLst>
              <a:gd fmla="val 50000" name="adj"/>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507450" y="331400"/>
            <a:ext cx="8129100" cy="79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ja"/>
              <a:t>今回、取り入れたブロックチェーンの特性</a:t>
            </a:r>
            <a:endParaRPr/>
          </a:p>
        </p:txBody>
      </p:sp>
      <p:sp>
        <p:nvSpPr>
          <p:cNvPr id="168" name="Google Shape;168;p21"/>
          <p:cNvSpPr txBox="1"/>
          <p:nvPr>
            <p:ph idx="1" type="body"/>
          </p:nvPr>
        </p:nvSpPr>
        <p:spPr>
          <a:xfrm>
            <a:off x="507450" y="1760575"/>
            <a:ext cx="8129100" cy="2512200"/>
          </a:xfrm>
          <a:prstGeom prst="rect">
            <a:avLst/>
          </a:prstGeom>
        </p:spPr>
        <p:txBody>
          <a:bodyPr anchorCtr="0" anchor="t" bIns="0" lIns="0" spcFirstLastPara="1" rIns="0" wrap="square" tIns="0">
            <a:normAutofit/>
          </a:bodyPr>
          <a:lstStyle/>
          <a:p>
            <a:pPr indent="0" lvl="0" marL="457200" rtl="0" algn="l">
              <a:spcBef>
                <a:spcPts val="0"/>
              </a:spcBef>
              <a:spcAft>
                <a:spcPts val="0"/>
              </a:spcAft>
              <a:buNone/>
            </a:pPr>
            <a:r>
              <a:rPr b="1" lang="ja" sz="2000"/>
              <a:t>永続性</a:t>
            </a:r>
            <a:r>
              <a:rPr lang="ja" sz="2000"/>
              <a:t>：ブロックチェーンによる人格データの永続的保存</a:t>
            </a:r>
            <a:endParaRPr sz="2000"/>
          </a:p>
          <a:p>
            <a:pPr indent="0" lvl="0" marL="0" rtl="0" algn="l">
              <a:spcBef>
                <a:spcPts val="1200"/>
              </a:spcBef>
              <a:spcAft>
                <a:spcPts val="0"/>
              </a:spcAft>
              <a:buNone/>
            </a:pPr>
            <a:r>
              <a:t/>
            </a:r>
            <a:endParaRPr sz="2000"/>
          </a:p>
          <a:p>
            <a:pPr indent="0" lvl="0" marL="457200" rtl="0" algn="l">
              <a:spcBef>
                <a:spcPts val="1200"/>
              </a:spcBef>
              <a:spcAft>
                <a:spcPts val="0"/>
              </a:spcAft>
              <a:buNone/>
            </a:pPr>
            <a:r>
              <a:rPr b="1" lang="ja" sz="2000"/>
              <a:t>改ざん耐性</a:t>
            </a:r>
            <a:r>
              <a:rPr lang="ja" sz="2000"/>
              <a:t>：分散型台帳によって改ざん不可能</a:t>
            </a:r>
            <a:endParaRPr sz="2000"/>
          </a:p>
          <a:p>
            <a:pPr indent="0" lvl="0" marL="0" rtl="0" algn="l">
              <a:spcBef>
                <a:spcPts val="1200"/>
              </a:spcBef>
              <a:spcAft>
                <a:spcPts val="0"/>
              </a:spcAft>
              <a:buNone/>
            </a:pPr>
            <a:r>
              <a:t/>
            </a:r>
            <a:endParaRPr sz="2000"/>
          </a:p>
          <a:p>
            <a:pPr indent="0" lvl="0" marL="457200" rtl="0" algn="l">
              <a:spcBef>
                <a:spcPts val="1200"/>
              </a:spcBef>
              <a:spcAft>
                <a:spcPts val="1200"/>
              </a:spcAft>
              <a:buNone/>
            </a:pPr>
            <a:r>
              <a:rPr b="1" lang="ja" sz="2000"/>
              <a:t>透明性</a:t>
            </a:r>
            <a:r>
              <a:rPr lang="ja" sz="2000"/>
              <a:t>：オンチェーンデータに保存して後悔している</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507450" y="331400"/>
            <a:ext cx="8129100" cy="796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ja"/>
              <a:t>技術スタック/構成</a:t>
            </a:r>
            <a:endParaRPr/>
          </a:p>
        </p:txBody>
      </p:sp>
      <p:sp>
        <p:nvSpPr>
          <p:cNvPr id="174" name="Google Shape;174;p22"/>
          <p:cNvSpPr txBox="1"/>
          <p:nvPr>
            <p:ph idx="1" type="body"/>
          </p:nvPr>
        </p:nvSpPr>
        <p:spPr>
          <a:xfrm>
            <a:off x="603700" y="1269025"/>
            <a:ext cx="7801500" cy="3744900"/>
          </a:xfrm>
          <a:prstGeom prst="rect">
            <a:avLst/>
          </a:prstGeom>
        </p:spPr>
        <p:txBody>
          <a:bodyPr anchorCtr="0" anchor="t" bIns="0" lIns="0" spcFirstLastPara="1" rIns="0" wrap="square" tIns="0">
            <a:noAutofit/>
          </a:bodyPr>
          <a:lstStyle/>
          <a:p>
            <a:pPr indent="-365918" lvl="0" marL="457200" rtl="0" algn="l">
              <a:lnSpc>
                <a:spcPct val="130000"/>
              </a:lnSpc>
              <a:spcBef>
                <a:spcPts val="0"/>
              </a:spcBef>
              <a:spcAft>
                <a:spcPts val="0"/>
              </a:spcAft>
              <a:buSzPts val="2163"/>
              <a:buChar char="●"/>
            </a:pPr>
            <a:r>
              <a:rPr b="1" lang="ja" sz="2162"/>
              <a:t>モノレポ構成 </a:t>
            </a:r>
            <a:endParaRPr b="1" sz="2162"/>
          </a:p>
          <a:p>
            <a:pPr indent="-365918" lvl="1" marL="914400" rtl="0" algn="l">
              <a:lnSpc>
                <a:spcPct val="130000"/>
              </a:lnSpc>
              <a:spcBef>
                <a:spcPts val="0"/>
              </a:spcBef>
              <a:spcAft>
                <a:spcPts val="0"/>
              </a:spcAft>
              <a:buSzPts val="2163"/>
              <a:buChar char="○"/>
            </a:pPr>
            <a:r>
              <a:rPr b="1" lang="ja" sz="2162"/>
              <a:t>Frontend</a:t>
            </a:r>
            <a:endParaRPr b="1" sz="2162"/>
          </a:p>
          <a:p>
            <a:pPr indent="0" lvl="0" marL="914400" rtl="0" algn="l">
              <a:lnSpc>
                <a:spcPct val="130000"/>
              </a:lnSpc>
              <a:spcBef>
                <a:spcPts val="1200"/>
              </a:spcBef>
              <a:spcAft>
                <a:spcPts val="0"/>
              </a:spcAft>
              <a:buSzPts val="688"/>
              <a:buNone/>
            </a:pPr>
            <a:r>
              <a:rPr lang="ja" sz="2162"/>
              <a:t>Next.js 15, React 19, TypeScript, Tailwind CSS, Web3.js, RainbowKit, Wagmi, OpenAI API</a:t>
            </a:r>
            <a:endParaRPr b="1" sz="2162"/>
          </a:p>
          <a:p>
            <a:pPr indent="-365918" lvl="1" marL="914400" rtl="0" algn="l">
              <a:lnSpc>
                <a:spcPct val="130000"/>
              </a:lnSpc>
              <a:spcBef>
                <a:spcPts val="1200"/>
              </a:spcBef>
              <a:spcAft>
                <a:spcPts val="0"/>
              </a:spcAft>
              <a:buSzPts val="2163"/>
              <a:buChar char="○"/>
            </a:pPr>
            <a:r>
              <a:rPr b="1" lang="ja" sz="2162"/>
              <a:t>Blockchain</a:t>
            </a:r>
            <a:endParaRPr b="1" sz="2162"/>
          </a:p>
          <a:p>
            <a:pPr indent="0" lvl="0" marL="914400" rtl="0" algn="l">
              <a:lnSpc>
                <a:spcPct val="130000"/>
              </a:lnSpc>
              <a:spcBef>
                <a:spcPts val="1200"/>
              </a:spcBef>
              <a:spcAft>
                <a:spcPts val="0"/>
              </a:spcAft>
              <a:buSzPts val="688"/>
              <a:buNone/>
            </a:pPr>
            <a:r>
              <a:rPr lang="ja" sz="2162"/>
              <a:t>Solidity, Foundry</a:t>
            </a:r>
            <a:endParaRPr sz="2162"/>
          </a:p>
          <a:p>
            <a:pPr indent="0" lvl="0" marL="0" rtl="0" algn="l">
              <a:lnSpc>
                <a:spcPct val="130000"/>
              </a:lnSpc>
              <a:spcBef>
                <a:spcPts val="1200"/>
              </a:spcBef>
              <a:spcAft>
                <a:spcPts val="0"/>
              </a:spcAft>
              <a:buSzPts val="688"/>
              <a:buNone/>
            </a:pPr>
            <a:r>
              <a:t/>
            </a:r>
            <a:endParaRPr sz="2162"/>
          </a:p>
          <a:p>
            <a:pPr indent="0" lvl="0" marL="914400" rtl="0" algn="l">
              <a:lnSpc>
                <a:spcPct val="130000"/>
              </a:lnSpc>
              <a:spcBef>
                <a:spcPts val="1200"/>
              </a:spcBef>
              <a:spcAft>
                <a:spcPts val="0"/>
              </a:spcAft>
              <a:buSzPts val="688"/>
              <a:buNone/>
            </a:pPr>
            <a:r>
              <a:t/>
            </a:r>
            <a:endParaRPr sz="2162"/>
          </a:p>
          <a:p>
            <a:pPr indent="0" lvl="0" marL="0" rtl="0" algn="l">
              <a:lnSpc>
                <a:spcPct val="130000"/>
              </a:lnSpc>
              <a:spcBef>
                <a:spcPts val="1200"/>
              </a:spcBef>
              <a:spcAft>
                <a:spcPts val="1200"/>
              </a:spcAft>
              <a:buSzPts val="688"/>
              <a:buNone/>
            </a:pPr>
            <a:r>
              <a:t/>
            </a:r>
            <a:endParaRPr sz="216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3" title="akaza.png"/>
          <p:cNvPicPr preferRelativeResize="0"/>
          <p:nvPr/>
        </p:nvPicPr>
        <p:blipFill>
          <a:blip r:embed="rId3">
            <a:alphaModFix/>
          </a:blip>
          <a:stretch>
            <a:fillRect/>
          </a:stretch>
        </p:blipFill>
        <p:spPr>
          <a:xfrm>
            <a:off x="1686463" y="152400"/>
            <a:ext cx="5771074" cy="4838700"/>
          </a:xfrm>
          <a:prstGeom prst="rect">
            <a:avLst/>
          </a:prstGeom>
          <a:noFill/>
          <a:ln>
            <a:noFill/>
          </a:ln>
        </p:spPr>
      </p:pic>
      <p:sp>
        <p:nvSpPr>
          <p:cNvPr id="180" name="Google Shape;180;p23"/>
          <p:cNvSpPr/>
          <p:nvPr/>
        </p:nvSpPr>
        <p:spPr>
          <a:xfrm>
            <a:off x="3817037" y="1308250"/>
            <a:ext cx="369900" cy="939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latin typeface="HiraMaruProN-W4"/>
                <a:ea typeface="HiraMaruProN-W4"/>
                <a:cs typeface="HiraMaruProN-W4"/>
                <a:sym typeface="HiraMaruProN-W4"/>
              </a:rPr>
              <a:t>WEB3に</a:t>
            </a:r>
            <a:endParaRPr b="1" sz="1200">
              <a:latin typeface="HiraMaruProN-W4"/>
              <a:ea typeface="HiraMaruProN-W4"/>
              <a:cs typeface="HiraMaruProN-W4"/>
              <a:sym typeface="HiraMaruProN-W4"/>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