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8" r:id="rId3"/>
    <p:sldId id="259" r:id="rId4"/>
    <p:sldId id="279" r:id="rId5"/>
    <p:sldId id="260" r:id="rId6"/>
    <p:sldId id="282" r:id="rId7"/>
    <p:sldId id="283" r:id="rId8"/>
    <p:sldId id="280" r:id="rId9"/>
    <p:sldId id="281" r:id="rId10"/>
    <p:sldId id="261" r:id="rId11"/>
    <p:sldId id="262" r:id="rId12"/>
    <p:sldId id="266" r:id="rId13"/>
    <p:sldId id="267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5686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75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13bf4f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13bf4f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3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3bf4fd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3bf4fd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09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13bf4fd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13bf4fd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41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13bf4fd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13bf4fd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8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17f43975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17f43975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8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6f07a4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6f07a4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8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3bf4f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13bf4f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2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13bf4f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13bf4fd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5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3bf4fd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13bf4fd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49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3bf4fd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3bf4fd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98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13bf4fd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13bf4fd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7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13bf4fd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13bf4fd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0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13bf4fd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13bf4fd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5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markup.su/highlighte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E++ 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1" name="Google Shape;11;p2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2075" y="762850"/>
            <a:ext cx="5159850" cy="32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812300" y="4165225"/>
            <a:ext cx="2679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imeplusplus.com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5870125" y="4339625"/>
            <a:ext cx="2421600" cy="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 sz="1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○"/>
              <a:defRPr sz="1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■"/>
              <a:defRPr sz="1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●"/>
              <a:defRPr sz="1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○"/>
              <a:defRPr sz="1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■"/>
              <a:defRPr sz="1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●"/>
              <a:defRPr sz="1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2100" algn="r" rtl="0"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○"/>
              <a:defRPr sz="1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2100" algn="r">
              <a:spcBef>
                <a:spcPts val="1600"/>
              </a:spcBef>
              <a:spcAft>
                <a:spcPts val="1600"/>
              </a:spcAft>
              <a:buSzPts val="1000"/>
              <a:buFont typeface="Courier New"/>
              <a:buChar char="■"/>
              <a:defRPr sz="1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5" name="Google Shape;65;p12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Courier New"/>
              <a:buNone/>
              <a:defRPr sz="4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urier New"/>
              <a:buChar char="■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2" name="Google Shape;72;p13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resolution">
  <p:cSld name="SECTION_TITLE_AND_DESCRIPTION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10800000">
            <a:off x="4572000" y="25"/>
            <a:ext cx="4572000" cy="5143500"/>
          </a:xfrm>
          <a:prstGeom prst="snip1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6" name="Google Shape;76;p14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1675" y="4687188"/>
            <a:ext cx="548700" cy="34567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828600" y="356475"/>
            <a:ext cx="39540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  <a:defRPr sz="14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311700" y="940425"/>
            <a:ext cx="4057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">
  <p:cSld name="SECTION_TITLE_AND_DESCRIPTION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1189925"/>
            <a:ext cx="9144000" cy="3953400"/>
          </a:xfrm>
          <a:prstGeom prst="snip1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84" name="Google Shape;84;p15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11700" y="1462225"/>
            <a:ext cx="4119300" cy="311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678300" y="1462225"/>
            <a:ext cx="4119300" cy="311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1" name="Google Shape;91;p16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Courier New"/>
              <a:buNone/>
              <a:defRPr sz="1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6" name="Google Shape;96;p17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9" name="Google Shape;99;p18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BLANK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1462225"/>
            <a:ext cx="3929700" cy="31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Code text box</a:t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http://markup.su/highlighter/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to generate the code and copy the Preview and set Line Spacing to Single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Char char="-"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893850" y="455400"/>
            <a:ext cx="4308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DON’T USE THIS SLIDE!</a:t>
            </a: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explanation">
  <p:cSld name="Code explana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10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/>
          <p:nvPr/>
        </p:nvSpPr>
        <p:spPr>
          <a:xfrm>
            <a:off x="6550" y="1343200"/>
            <a:ext cx="4173900" cy="3800400"/>
          </a:xfrm>
          <a:prstGeom prst="snip1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70950" y="1605850"/>
            <a:ext cx="31755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4734075" y="1656925"/>
            <a:ext cx="38022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1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E++ end CP">
  <p:cSld name="TITLE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6" name="Google Shape;16;p3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000" y="820903"/>
            <a:ext cx="3085975" cy="1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311700" y="3201475"/>
            <a:ext cx="85206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3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812300" y="4165225"/>
            <a:ext cx="2679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imeplusplus.com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E++ end IMESEC">
  <p:cSld name="TITLE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Google Shape;21;p4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000" y="820903"/>
            <a:ext cx="3085975" cy="1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311700" y="3201475"/>
            <a:ext cx="85206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aGFja3RoZXBsYW5ldA==</a:t>
            </a:r>
            <a:endParaRPr sz="3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812300" y="4165225"/>
            <a:ext cx="2679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imeplusplus.com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7" name="Google Shape;27;p5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○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2" name="Google Shape;32;p6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tatement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40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8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5591275" y="552575"/>
            <a:ext cx="2881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9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1445800"/>
            <a:ext cx="40002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27636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1" descr="op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356484"/>
            <a:ext cx="1088550" cy="6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queu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s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en.cppreference.com/w/cpp/container/unordered_set" TargetMode="External"/><Relationship Id="rId4" Type="http://schemas.openxmlformats.org/officeDocument/2006/relationships/hyperlink" Target="http://www.cplusplus.com/reference/set/multise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plusplus.com/reference/unordered_map/unordered_map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utility/pai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vec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sor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plusplus.com/reference/algorithm/upper_bound/" TargetMode="External"/><Relationship Id="rId5" Type="http://schemas.openxmlformats.org/officeDocument/2006/relationships/hyperlink" Target="http://www.cplusplus.com/reference/algorithm/lower_bound/" TargetMode="External"/><Relationship Id="rId4" Type="http://schemas.openxmlformats.org/officeDocument/2006/relationships/hyperlink" Target="http://www.cplusplus.com/reference/algorithm/binary_sear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swap/" TargetMode="External"/><Relationship Id="rId7" Type="http://schemas.openxmlformats.org/officeDocument/2006/relationships/hyperlink" Target="http://www.cplusplus.com/reference/utility/make_pai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plusplus.com/reference/cstring/memset/" TargetMode="External"/><Relationship Id="rId5" Type="http://schemas.openxmlformats.org/officeDocument/2006/relationships/hyperlink" Target="http://www.cplusplus.com/reference/algorithm/min/" TargetMode="External"/><Relationship Id="rId4" Type="http://schemas.openxmlformats.org/officeDocument/2006/relationships/hyperlink" Target="http://www.cplusplus.com/reference/algorithm/max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5870125" y="4339625"/>
            <a:ext cx="2421600" cy="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Naum Azeredo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4828600" y="356475"/>
            <a:ext cx="40953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Uso: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stack&lt;tipo&gt; s;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Métodos: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s.push(valor);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s.pop();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FA8DC"/>
                </a:solidFill>
              </a:rPr>
              <a:t>s.top();</a:t>
            </a:r>
            <a:endParaRPr sz="1800" i="1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s.empty();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s.size();</a:t>
            </a:r>
            <a:endParaRPr sz="1800">
              <a:solidFill>
                <a:srgbClr val="6FA8DC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Stack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Pilha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Last-In First-Out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137" y="2390800"/>
            <a:ext cx="2720925" cy="19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4828600" y="356475"/>
            <a:ext cx="40953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Uso: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queue&lt;tipo&gt; q;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Métodos: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q.push(valor);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q.pop();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FA8DC"/>
                </a:solidFill>
              </a:rPr>
              <a:t>q.front();</a:t>
            </a:r>
            <a:endParaRPr sz="1800" i="1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q.empty();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q.size();</a:t>
            </a:r>
            <a:endParaRPr sz="1800">
              <a:solidFill>
                <a:srgbClr val="6FA8DC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Queue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First-In First-Out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88" y="2392548"/>
            <a:ext cx="3326425" cy="21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Conjunto ordenado de elementos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não contém elementos repetidos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Multiset pode conter elementos repetidos</a:t>
            </a:r>
            <a:endParaRPr sz="1600"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3"/>
          </p:nvPr>
        </p:nvSpPr>
        <p:spPr>
          <a:xfrm>
            <a:off x="311700" y="940425"/>
            <a:ext cx="4057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set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multiset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unordered_set</a:t>
            </a:r>
            <a:endParaRPr sz="160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2"/>
          </p:nvPr>
        </p:nvSpPr>
        <p:spPr>
          <a:xfrm>
            <a:off x="4828600" y="356475"/>
            <a:ext cx="39540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Uso: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set&lt;tipo&gt; s;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Métodos: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s.insert(valor);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s.erase(valor);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s.count(valor);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s.size();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s.empty();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s.clear();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s.lower_bound(valor);</a:t>
            </a:r>
            <a:endParaRPr sz="18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s.upper_bound(valor);</a:t>
            </a:r>
            <a:endParaRPr sz="18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associativo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Mapeia uma chave (</a:t>
            </a:r>
            <a:r>
              <a:rPr lang="en" i="1"/>
              <a:t>key</a:t>
            </a:r>
            <a:r>
              <a:rPr lang="en"/>
              <a:t>) a um valor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***: Cuidado, isso cria a chave se ela não existir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3"/>
          </p:nvPr>
        </p:nvSpPr>
        <p:spPr>
          <a:xfrm>
            <a:off x="311700" y="940425"/>
            <a:ext cx="4057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map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unordered_map</a:t>
            </a:r>
            <a:endParaRPr sz="1600"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2"/>
          </p:nvPr>
        </p:nvSpPr>
        <p:spPr>
          <a:xfrm>
            <a:off x="4828600" y="356475"/>
            <a:ext cx="39540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Uso: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map&lt;tipo_key, tipo_value&gt; m;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Métodos: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m.insert({ key, value });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m.erase(key);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6FA8DC"/>
                </a:solidFill>
              </a:rPr>
              <a:t>m.count(value);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m.size();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m.empty();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m.clear();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Operatores: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m[key] = value;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tipo_value x = m[key]; // ***</a:t>
            </a:r>
            <a:endParaRPr sz="1800" dirty="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Standard Template Library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Conjunto de funções e estruturas comuns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STL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3399950"/>
            <a:ext cx="8520600" cy="14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Legenda: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Código     </a:t>
            </a:r>
            <a:r>
              <a:rPr lang="en" sz="1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Link</a:t>
            </a:r>
            <a:r>
              <a:rPr lang="en" sz="1800" dirty="0"/>
              <a:t>     </a:t>
            </a:r>
            <a:r>
              <a:rPr lang="en" sz="18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C++11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Bibliotecas mais úteis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Todas podem ser incluídas com </a:t>
            </a:r>
            <a:r>
              <a:rPr lang="en" b="1"/>
              <a:t>&lt;bits/stdc++.h&gt;</a:t>
            </a:r>
            <a:endParaRPr sz="1800"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STL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34024" y="2336717"/>
            <a:ext cx="3297000" cy="25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pt-BR" sz="1800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ector</a:t>
            </a:r>
          </a:p>
          <a:p>
            <a:pPr marL="457200" lvl="0" indent="-342900">
              <a:lnSpc>
                <a:spcPct val="115000"/>
              </a:lnSpc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pt-BR" sz="1800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 lang="pt-BR" sz="1800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lnSpc>
                <a:spcPct val="115000"/>
              </a:lnSpc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pt-BR" sz="1800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 lang="pt-BR" sz="1800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●"/>
            </a:pPr>
            <a:endParaRPr sz="1800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●"/>
            </a:pPr>
            <a:endParaRPr sz="1800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073899" y="2412675"/>
            <a:ext cx="3883500" cy="25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en" sz="18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unordered_</a:t>
            </a:r>
            <a:r>
              <a:rPr lang="en" sz="18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]set</a:t>
            </a:r>
          </a:p>
          <a:p>
            <a:pPr marL="457200" indent="-342900">
              <a:lnSpc>
                <a:spcPct val="115000"/>
              </a:lnSpc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pt-BR" sz="18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8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unordered</a:t>
            </a:r>
            <a:r>
              <a:rPr lang="pt-BR" sz="1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8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800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 lang="pt-BR" sz="1800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lnSpc>
                <a:spcPct val="115000"/>
              </a:lnSpc>
              <a:buClr>
                <a:schemeClr val="lt2"/>
              </a:buClr>
              <a:buSzPts val="1800"/>
              <a:buFont typeface="Courier New"/>
              <a:buChar char="●"/>
            </a:pPr>
            <a:endParaRPr lang="pt-BR" sz="1800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Pair</a:t>
            </a:r>
            <a:endParaRPr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6FA8DC"/>
                </a:solidFill>
              </a:rPr>
              <a:t>pair </a:t>
            </a:r>
            <a:r>
              <a:rPr lang="en" dirty="0"/>
              <a:t>armazena um par, podendo ter tipos diferentes para os elementos do par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Os </a:t>
            </a:r>
            <a:r>
              <a:rPr lang="en" dirty="0"/>
              <a:t>operadores de &lt; comparam cada elementos do pair/tuple na ordem, usando o operador &lt; de cada tipo</a:t>
            </a:r>
            <a:endParaRPr dirty="0"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3"/>
          </p:nvPr>
        </p:nvSpPr>
        <p:spPr>
          <a:xfrm>
            <a:off x="311700" y="940425"/>
            <a:ext cx="4057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2"/>
          </p:nvPr>
        </p:nvSpPr>
        <p:spPr>
          <a:xfrm>
            <a:off x="4723450" y="356475"/>
            <a:ext cx="42975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Uso: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pair&lt;tipo1, tipo2&gt; p;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Atributos: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p.first;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p.second;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6FA8DC"/>
                </a:solidFill>
              </a:rPr>
              <a:t>//get&lt;pos</a:t>
            </a:r>
            <a:r>
              <a:rPr lang="en" sz="1800" dirty="0">
                <a:solidFill>
                  <a:srgbClr val="6FA8DC"/>
                </a:solidFill>
              </a:rPr>
              <a:t>&gt; t;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Operadores: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rgbClr val="6FA8DC"/>
                </a:solidFill>
              </a:rPr>
              <a:t>O</a:t>
            </a:r>
            <a:r>
              <a:rPr lang="en" sz="1800" dirty="0" smtClean="0">
                <a:solidFill>
                  <a:srgbClr val="6FA8DC"/>
                </a:solidFill>
              </a:rPr>
              <a:t>perator &lt;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rgbClr val="6FA8DC"/>
                </a:solidFill>
              </a:rPr>
              <a:t>O</a:t>
            </a:r>
            <a:r>
              <a:rPr lang="en" sz="1800" dirty="0" smtClean="0">
                <a:solidFill>
                  <a:srgbClr val="6FA8DC"/>
                </a:solidFill>
              </a:rPr>
              <a:t>perator ==</a:t>
            </a:r>
            <a:endParaRPr sz="1800" dirty="0">
              <a:solidFill>
                <a:srgbClr val="6FA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4828600" y="356475"/>
            <a:ext cx="4095300" cy="4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Uso: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vector&lt;tipo&gt; v;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Métodos: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v.push_back(valor);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v.resize(tamanho);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v.empty();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v.size();</a:t>
            </a:r>
            <a:endParaRPr sz="1800" dirty="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v.clear</a:t>
            </a:r>
            <a:r>
              <a:rPr lang="en" sz="1800" smtClean="0">
                <a:solidFill>
                  <a:srgbClr val="6FA8DC"/>
                </a:solidFill>
              </a:rPr>
              <a:t>();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Operadores: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A8DC"/>
                </a:solidFill>
              </a:rPr>
              <a:t>v[index] // igual a array</a:t>
            </a:r>
            <a:endParaRPr sz="1800"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286100"/>
            <a:ext cx="4057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Vector</a:t>
            </a:r>
            <a:endParaRPr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369050"/>
            <a:ext cx="40578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Vetor de tamanho variável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Estrutura muito usada</a:t>
            </a:r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u="sng" dirty="0">
                <a:solidFill>
                  <a:schemeClr val="hlink"/>
                </a:solidFill>
                <a:hlinkClick r:id="rId3"/>
              </a:rPr>
              <a:t>t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u="sng" dirty="0">
                <a:solidFill>
                  <a:schemeClr val="hlink"/>
                </a:solidFill>
                <a:hlinkClick r:id="rId3"/>
              </a:rPr>
              <a:t>t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da STL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11700" y="1462225"/>
            <a:ext cx="83379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ourier New"/>
              <a:buChar char="●"/>
            </a:pPr>
            <a:r>
              <a:rPr lang="en" sz="18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sort</a:t>
            </a:r>
            <a:r>
              <a:rPr lang="en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(iterator_begin, iterator_end  [, comp]); </a:t>
            </a:r>
            <a:endParaRPr sz="18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Ordena estrutura, pode dar função de comparação a ser  utilizada</a:t>
            </a:r>
            <a:endParaRPr sz="14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ourier New"/>
              <a:buChar char="●"/>
            </a:pPr>
            <a:r>
              <a:rPr lang="en" sz="1800" b="1" u="sng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binary_search</a:t>
            </a:r>
            <a:r>
              <a:rPr lang="en" sz="1800" dirty="0" smtClean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(iterator_begin</a:t>
            </a:r>
            <a:r>
              <a:rPr lang="en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, iterator_end, val); </a:t>
            </a:r>
            <a:endParaRPr sz="18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Retorna booleano se val está no container</a:t>
            </a:r>
            <a:endParaRPr sz="14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ourier New"/>
              <a:buChar char="●"/>
            </a:pPr>
            <a:r>
              <a:rPr lang="en" sz="18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lower_bound</a:t>
            </a:r>
            <a:r>
              <a:rPr lang="en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(iterator_begin, iterator_end, val); </a:t>
            </a:r>
            <a:endParaRPr sz="18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Iterator para primeiro elemento que não é menor que val</a:t>
            </a:r>
            <a:endParaRPr sz="14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ourier New"/>
              <a:buChar char="●"/>
            </a:pPr>
            <a:r>
              <a:rPr lang="en" sz="18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upper_bound</a:t>
            </a:r>
            <a:r>
              <a:rPr lang="en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(iterator_begin, iterator_end, val); </a:t>
            </a:r>
            <a:endParaRPr sz="18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Iterator primeiro elemento que é maior que val</a:t>
            </a:r>
            <a:endParaRPr sz="1400" dirty="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538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da STL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403050" y="1279950"/>
            <a:ext cx="8337900" cy="3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ourier New"/>
              <a:buChar char="●"/>
            </a:pPr>
            <a:r>
              <a:rPr lang="en" sz="18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swap</a:t>
            </a:r>
            <a:r>
              <a:rPr lang="en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sz="18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Troca o conteúdo de a com b (eles devem ser do mesmo tipo)</a:t>
            </a:r>
            <a:endParaRPr sz="14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ourier New"/>
              <a:buChar char="●"/>
            </a:pPr>
            <a:r>
              <a:rPr lang="en" sz="18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max</a:t>
            </a:r>
            <a:r>
              <a:rPr lang="en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min</a:t>
            </a:r>
            <a:r>
              <a:rPr lang="en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sz="18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Retorna o maior/menor entre a e b (deve existir operator&lt; definido para o tipo)</a:t>
            </a:r>
            <a:endParaRPr sz="14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lnSpc>
                <a:spcPct val="115000"/>
              </a:lnSpc>
              <a:buClr>
                <a:srgbClr val="3D85C6"/>
              </a:buClr>
              <a:buSzPts val="1800"/>
              <a:buFont typeface="Courier New"/>
              <a:buChar char="●"/>
            </a:pPr>
            <a:r>
              <a:rPr lang="pt-BR" sz="1800" b="1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memset</a:t>
            </a:r>
            <a:r>
              <a:rPr lang="pt-BR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pt-BR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800" dirty="0" err="1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valor_BYTE</a:t>
            </a:r>
            <a:r>
              <a:rPr lang="pt-BR" sz="1800" dirty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, tamanho); // </a:t>
            </a:r>
            <a:r>
              <a:rPr lang="pt-BR" sz="1800" dirty="0" smtClean="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CUIDADO</a:t>
            </a:r>
            <a:endParaRPr lang="en" sz="1800" b="1" u="sng" dirty="0" smtClean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  <a:hlinkClick r:id="rId7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ourier New"/>
              <a:buChar char="●"/>
            </a:pPr>
            <a:r>
              <a:rPr lang="en" sz="1800" b="1" u="sng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make_pair</a:t>
            </a:r>
            <a:r>
              <a:rPr lang="en" sz="1800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(a</a:t>
            </a:r>
            <a:r>
              <a:rPr lang="en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, b)</a:t>
            </a:r>
            <a:endParaRPr sz="18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Courier New"/>
              <a:buChar char="○"/>
            </a:pPr>
            <a:r>
              <a:rPr lang="en" sz="1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Cria um par com (a, b</a:t>
            </a:r>
            <a:r>
              <a:rPr lang="en" sz="1400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 smtClean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indent="-285750"/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91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253600" y="1605850"/>
            <a:ext cx="39309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vector&lt;int&gt; v = { 5, 2, 3, 12, 3 };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for (int i = 0; i &lt; v.size(); i++)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for (int j = 0; j &lt; v.size()-1; j++)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  if (v[j] &gt; v[j+1])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    swap(v[j], v[j+1]);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for (int i = 0; i &lt; v.size(); i++)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printf(“%d “, v[i]);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printf(“\n”);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// Output: 2 3 3 5 12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"/>
          </p:nvPr>
        </p:nvSpPr>
        <p:spPr>
          <a:xfrm>
            <a:off x="4374750" y="1656925"/>
            <a:ext cx="44574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Troca posições adjacentes que estão fora de ordem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Passa na sequência N vezes comparando todos os elementos consecutivos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Complexidade: O(N^2)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291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1548175" y="445025"/>
            <a:ext cx="72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253600" y="1605850"/>
            <a:ext cx="39309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vector&lt;int&gt; v = { 5, 2, 3, 8, 3 };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int c[V] = {}; // ou vector&lt;int&gt; c(V);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for (int i = 0; i &lt; v.size(); i++)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C[v[i]]++;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// c: 0 0 1 2 0 1 0 0 1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int p = 0;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for (int i = 0; i &lt; V; i++)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for (; c[i] != 0; c[i]--, p++)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    v[p] = i;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// c: 0 0 0 0 0 0 0 0 0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A8DC"/>
                </a:solidFill>
              </a:rPr>
              <a:t>// v: 2 3 3 5 8</a:t>
            </a: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2"/>
          </p:nvPr>
        </p:nvSpPr>
        <p:spPr>
          <a:xfrm>
            <a:off x="4374750" y="1656925"/>
            <a:ext cx="44574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Só pode ser usado se o intervalo dos números for pequeno (V &lt;= 10^7)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Armazena em um vetor quantos elementos de cada valor tem no vetor original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Depois basta reconstruir o vetor original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Complexidade: O(V + N)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84570680"/>
      </p:ext>
    </p:extLst>
  </p:cSld>
  <p:clrMapOvr>
    <a:masterClrMapping/>
  </p:clrMapOvr>
</p:sld>
</file>

<file path=ppt/theme/theme1.xml><?xml version="1.0" encoding="utf-8"?>
<a:theme xmlns:a="http://schemas.openxmlformats.org/drawingml/2006/main" name="IME++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706</Words>
  <Application>Microsoft Office PowerPoint</Application>
  <PresentationFormat>Apresentação na tela (16:9)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Courier New</vt:lpstr>
      <vt:lpstr>IME++ Theme</vt:lpstr>
      <vt:lpstr>Apresentação do PowerPoint</vt:lpstr>
      <vt:lpstr>C++ STL</vt:lpstr>
      <vt:lpstr>C++ STL</vt:lpstr>
      <vt:lpstr>Pair</vt:lpstr>
      <vt:lpstr>Vector</vt:lpstr>
      <vt:lpstr>Funções da STL</vt:lpstr>
      <vt:lpstr>Funções da STL</vt:lpstr>
      <vt:lpstr>Bubble sort</vt:lpstr>
      <vt:lpstr>Counting sort</vt:lpstr>
      <vt:lpstr>Stack</vt:lpstr>
      <vt:lpstr>Queue</vt:lpstr>
      <vt:lpstr>Set</vt:lpstr>
      <vt:lpstr>Map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arnon mello</cp:lastModifiedBy>
  <cp:revision>8</cp:revision>
  <dcterms:modified xsi:type="dcterms:W3CDTF">2019-03-12T21:02:16Z</dcterms:modified>
</cp:coreProperties>
</file>