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0" r:id="rId7"/>
    <p:sldId id="262" r:id="rId8"/>
    <p:sldId id="265" r:id="rId9"/>
    <p:sldId id="266"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0" autoAdjust="0"/>
    <p:restoredTop sz="94660"/>
  </p:normalViewPr>
  <p:slideViewPr>
    <p:cSldViewPr snapToGrid="0">
      <p:cViewPr varScale="1">
        <p:scale>
          <a:sx n="116" d="100"/>
          <a:sy n="116" d="100"/>
        </p:scale>
        <p:origin x="108"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1B24545-0691-4393-9DED-10D771EE9F8D}" type="datetimeFigureOut">
              <a:rPr lang="en-US" smtClean="0"/>
              <a:t>9/14/2021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0E3FC124-F8FA-4E41-8906-BF6D602DA90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9204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B24545-0691-4393-9DED-10D771EE9F8D}" type="datetimeFigureOut">
              <a:rPr lang="en-US" smtClean="0"/>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3FC124-F8FA-4E41-8906-BF6D602DA907}" type="slidenum">
              <a:rPr lang="en-US" smtClean="0"/>
              <a:t>‹#›</a:t>
            </a:fld>
            <a:endParaRPr lang="en-US"/>
          </a:p>
        </p:txBody>
      </p:sp>
    </p:spTree>
    <p:extLst>
      <p:ext uri="{BB962C8B-B14F-4D97-AF65-F5344CB8AC3E}">
        <p14:creationId xmlns:p14="http://schemas.microsoft.com/office/powerpoint/2010/main" val="3544149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B24545-0691-4393-9DED-10D771EE9F8D}"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FC124-F8FA-4E41-8906-BF6D602DA90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0511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B24545-0691-4393-9DED-10D771EE9F8D}"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FC124-F8FA-4E41-8906-BF6D602DA90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8467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B24545-0691-4393-9DED-10D771EE9F8D}"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FC124-F8FA-4E41-8906-BF6D602DA907}" type="slidenum">
              <a:rPr lang="en-US" smtClean="0"/>
              <a:t>‹#›</a:t>
            </a:fld>
            <a:endParaRPr lang="en-US"/>
          </a:p>
        </p:txBody>
      </p:sp>
    </p:spTree>
    <p:extLst>
      <p:ext uri="{BB962C8B-B14F-4D97-AF65-F5344CB8AC3E}">
        <p14:creationId xmlns:p14="http://schemas.microsoft.com/office/powerpoint/2010/main" val="1485464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B24545-0691-4393-9DED-10D771EE9F8D}"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FC124-F8FA-4E41-8906-BF6D602DA90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9078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B24545-0691-4393-9DED-10D771EE9F8D}"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FC124-F8FA-4E41-8906-BF6D602DA90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55156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B24545-0691-4393-9DED-10D771EE9F8D}"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FC124-F8FA-4E41-8906-BF6D602DA90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2356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B24545-0691-4393-9DED-10D771EE9F8D}"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FC124-F8FA-4E41-8906-BF6D602DA90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6934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B24545-0691-4393-9DED-10D771EE9F8D}"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FC124-F8FA-4E41-8906-BF6D602DA907}" type="slidenum">
              <a:rPr lang="en-US" smtClean="0"/>
              <a:t>‹#›</a:t>
            </a:fld>
            <a:endParaRPr lang="en-US"/>
          </a:p>
        </p:txBody>
      </p:sp>
    </p:spTree>
    <p:extLst>
      <p:ext uri="{BB962C8B-B14F-4D97-AF65-F5344CB8AC3E}">
        <p14:creationId xmlns:p14="http://schemas.microsoft.com/office/powerpoint/2010/main" val="3589104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B24545-0691-4393-9DED-10D771EE9F8D}"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FC124-F8FA-4E41-8906-BF6D602DA90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4368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B24545-0691-4393-9DED-10D771EE9F8D}" type="datetimeFigureOut">
              <a:rPr lang="en-US" smtClean="0"/>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3FC124-F8FA-4E41-8906-BF6D602DA907}" type="slidenum">
              <a:rPr lang="en-US" smtClean="0"/>
              <a:t>‹#›</a:t>
            </a:fld>
            <a:endParaRPr lang="en-US"/>
          </a:p>
        </p:txBody>
      </p:sp>
    </p:spTree>
    <p:extLst>
      <p:ext uri="{BB962C8B-B14F-4D97-AF65-F5344CB8AC3E}">
        <p14:creationId xmlns:p14="http://schemas.microsoft.com/office/powerpoint/2010/main" val="4198850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B24545-0691-4393-9DED-10D771EE9F8D}" type="datetimeFigureOut">
              <a:rPr lang="en-US" smtClean="0"/>
              <a:t>9/14/2021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3FC124-F8FA-4E41-8906-BF6D602DA90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8195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B24545-0691-4393-9DED-10D771EE9F8D}" type="datetimeFigureOut">
              <a:rPr lang="en-US" smtClean="0"/>
              <a:t>9/14/2021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3FC124-F8FA-4E41-8906-BF6D602DA90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9526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B24545-0691-4393-9DED-10D771EE9F8D}" type="datetimeFigureOut">
              <a:rPr lang="en-US" smtClean="0"/>
              <a:t>9/14/2021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3FC124-F8FA-4E41-8906-BF6D602DA907}" type="slidenum">
              <a:rPr lang="en-US" smtClean="0"/>
              <a:t>‹#›</a:t>
            </a:fld>
            <a:endParaRPr lang="en-US"/>
          </a:p>
        </p:txBody>
      </p:sp>
    </p:spTree>
    <p:extLst>
      <p:ext uri="{BB962C8B-B14F-4D97-AF65-F5344CB8AC3E}">
        <p14:creationId xmlns:p14="http://schemas.microsoft.com/office/powerpoint/2010/main" val="3535409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B24545-0691-4393-9DED-10D771EE9F8D}" type="datetimeFigureOut">
              <a:rPr lang="en-US" smtClean="0"/>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3FC124-F8FA-4E41-8906-BF6D602DA90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9042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B24545-0691-4393-9DED-10D771EE9F8D}" type="datetimeFigureOut">
              <a:rPr lang="en-US" smtClean="0"/>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3FC124-F8FA-4E41-8906-BF6D602DA907}" type="slidenum">
              <a:rPr lang="en-US" smtClean="0"/>
              <a:t>‹#›</a:t>
            </a:fld>
            <a:endParaRPr lang="en-US"/>
          </a:p>
        </p:txBody>
      </p:sp>
    </p:spTree>
    <p:extLst>
      <p:ext uri="{BB962C8B-B14F-4D97-AF65-F5344CB8AC3E}">
        <p14:creationId xmlns:p14="http://schemas.microsoft.com/office/powerpoint/2010/main" val="683541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1B24545-0691-4393-9DED-10D771EE9F8D}" type="datetimeFigureOut">
              <a:rPr lang="en-US" smtClean="0"/>
              <a:t>9/14/2021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E3FC124-F8FA-4E41-8906-BF6D602DA907}" type="slidenum">
              <a:rPr lang="en-US" smtClean="0"/>
              <a:t>‹#›</a:t>
            </a:fld>
            <a:endParaRPr lang="en-US"/>
          </a:p>
        </p:txBody>
      </p:sp>
    </p:spTree>
    <p:extLst>
      <p:ext uri="{BB962C8B-B14F-4D97-AF65-F5344CB8AC3E}">
        <p14:creationId xmlns:p14="http://schemas.microsoft.com/office/powerpoint/2010/main" val="28042766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36AF2-7977-4318-9CC9-3E921BD206FF}"/>
              </a:ext>
            </a:extLst>
          </p:cNvPr>
          <p:cNvSpPr>
            <a:spLocks noGrp="1"/>
          </p:cNvSpPr>
          <p:nvPr>
            <p:ph type="ctrTitle"/>
          </p:nvPr>
        </p:nvSpPr>
        <p:spPr/>
        <p:txBody>
          <a:bodyPr/>
          <a:lstStyle/>
          <a:p>
            <a:r>
              <a:rPr lang="en-US" dirty="0"/>
              <a:t>Deliverable 1 </a:t>
            </a:r>
          </a:p>
        </p:txBody>
      </p:sp>
      <p:sp>
        <p:nvSpPr>
          <p:cNvPr id="3" name="Subtitle 2">
            <a:extLst>
              <a:ext uri="{FF2B5EF4-FFF2-40B4-BE49-F238E27FC236}">
                <a16:creationId xmlns:a16="http://schemas.microsoft.com/office/drawing/2014/main" id="{5D12D52F-82B1-4DDB-B367-6058C4315E2B}"/>
              </a:ext>
            </a:extLst>
          </p:cNvPr>
          <p:cNvSpPr>
            <a:spLocks noGrp="1"/>
          </p:cNvSpPr>
          <p:nvPr>
            <p:ph type="subTitle" idx="1"/>
          </p:nvPr>
        </p:nvSpPr>
        <p:spPr/>
        <p:txBody>
          <a:bodyPr/>
          <a:lstStyle/>
          <a:p>
            <a:r>
              <a:rPr lang="en-US" dirty="0"/>
              <a:t>Software Design plan</a:t>
            </a:r>
          </a:p>
        </p:txBody>
      </p:sp>
    </p:spTree>
    <p:extLst>
      <p:ext uri="{BB962C8B-B14F-4D97-AF65-F5344CB8AC3E}">
        <p14:creationId xmlns:p14="http://schemas.microsoft.com/office/powerpoint/2010/main" val="2337642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CD60F-4654-430D-9F55-1E321F9C32E7}"/>
              </a:ext>
            </a:extLst>
          </p:cNvPr>
          <p:cNvSpPr>
            <a:spLocks noGrp="1"/>
          </p:cNvSpPr>
          <p:nvPr>
            <p:ph type="title"/>
          </p:nvPr>
        </p:nvSpPr>
        <p:spPr/>
        <p:txBody>
          <a:bodyPr/>
          <a:lstStyle/>
          <a:p>
            <a:r>
              <a:rPr lang="en-US" dirty="0"/>
              <a:t>Local and Global Impact</a:t>
            </a:r>
          </a:p>
        </p:txBody>
      </p:sp>
      <p:sp>
        <p:nvSpPr>
          <p:cNvPr id="3" name="Content Placeholder 2">
            <a:extLst>
              <a:ext uri="{FF2B5EF4-FFF2-40B4-BE49-F238E27FC236}">
                <a16:creationId xmlns:a16="http://schemas.microsoft.com/office/drawing/2014/main" id="{57829434-2592-4EB5-895C-4FACDFBF7DA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07106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F09FE-EF59-4745-A7DA-0F2B4C532EDE}"/>
              </a:ext>
            </a:extLst>
          </p:cNvPr>
          <p:cNvSpPr>
            <a:spLocks noGrp="1"/>
          </p:cNvSpPr>
          <p:nvPr>
            <p:ph type="title"/>
          </p:nvPr>
        </p:nvSpPr>
        <p:spPr/>
        <p:txBody>
          <a:bodyPr/>
          <a:lstStyle/>
          <a:p>
            <a:r>
              <a:rPr lang="en-US" dirty="0"/>
              <a:t>Where to begin</a:t>
            </a:r>
          </a:p>
        </p:txBody>
      </p:sp>
      <p:sp>
        <p:nvSpPr>
          <p:cNvPr id="3" name="Content Placeholder 2">
            <a:extLst>
              <a:ext uri="{FF2B5EF4-FFF2-40B4-BE49-F238E27FC236}">
                <a16:creationId xmlns:a16="http://schemas.microsoft.com/office/drawing/2014/main" id="{1E01DAEB-619B-41B7-8AA4-AF8A5B5C079A}"/>
              </a:ext>
            </a:extLst>
          </p:cNvPr>
          <p:cNvSpPr>
            <a:spLocks noGrp="1"/>
          </p:cNvSpPr>
          <p:nvPr>
            <p:ph idx="1"/>
          </p:nvPr>
        </p:nvSpPr>
        <p:spPr/>
        <p:txBody>
          <a:bodyPr/>
          <a:lstStyle/>
          <a:p>
            <a:r>
              <a:rPr lang="en-US" dirty="0"/>
              <a:t>We have now identified the current problem our software will address and the needs of potential user’s that our software can serve. Now we must plan and design our software.</a:t>
            </a:r>
          </a:p>
          <a:p>
            <a:r>
              <a:rPr lang="en-US" dirty="0"/>
              <a:t>This will include deciding on a general format for pages and forms to be used, as well as deciding on the structure of our database system and how it will interact with our software. </a:t>
            </a:r>
          </a:p>
          <a:p>
            <a:r>
              <a:rPr lang="en-US" dirty="0"/>
              <a:t>After that, our main development phase can begin and the constructing of our software will be underway.</a:t>
            </a:r>
          </a:p>
        </p:txBody>
      </p:sp>
    </p:spTree>
    <p:extLst>
      <p:ext uri="{BB962C8B-B14F-4D97-AF65-F5344CB8AC3E}">
        <p14:creationId xmlns:p14="http://schemas.microsoft.com/office/powerpoint/2010/main" val="292316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8F2DC-9680-4A7D-95E8-002EAF6EAC17}"/>
              </a:ext>
            </a:extLst>
          </p:cNvPr>
          <p:cNvSpPr>
            <a:spLocks noGrp="1"/>
          </p:cNvSpPr>
          <p:nvPr>
            <p:ph type="title"/>
          </p:nvPr>
        </p:nvSpPr>
        <p:spPr/>
        <p:txBody>
          <a:bodyPr/>
          <a:lstStyle/>
          <a:p>
            <a:r>
              <a:rPr lang="en-US" dirty="0"/>
              <a:t>The problem our software will address</a:t>
            </a:r>
          </a:p>
        </p:txBody>
      </p:sp>
      <p:sp>
        <p:nvSpPr>
          <p:cNvPr id="3" name="Content Placeholder 2">
            <a:extLst>
              <a:ext uri="{FF2B5EF4-FFF2-40B4-BE49-F238E27FC236}">
                <a16:creationId xmlns:a16="http://schemas.microsoft.com/office/drawing/2014/main" id="{0B2FD60A-ABBD-4E37-9790-C8D94D456A5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90349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5A888-1FF8-4CBC-8570-11C8B6F55E35}"/>
              </a:ext>
            </a:extLst>
          </p:cNvPr>
          <p:cNvSpPr>
            <a:spLocks noGrp="1"/>
          </p:cNvSpPr>
          <p:nvPr>
            <p:ph type="title"/>
          </p:nvPr>
        </p:nvSpPr>
        <p:spPr/>
        <p:txBody>
          <a:bodyPr/>
          <a:lstStyle/>
          <a:p>
            <a:r>
              <a:rPr lang="en-US" dirty="0"/>
              <a:t>SDLC Model</a:t>
            </a:r>
          </a:p>
        </p:txBody>
      </p:sp>
      <p:sp>
        <p:nvSpPr>
          <p:cNvPr id="3" name="Content Placeholder 2">
            <a:extLst>
              <a:ext uri="{FF2B5EF4-FFF2-40B4-BE49-F238E27FC236}">
                <a16:creationId xmlns:a16="http://schemas.microsoft.com/office/drawing/2014/main" id="{51AA4D5D-3FBC-4F98-94ED-CAD9BFD54CBE}"/>
              </a:ext>
            </a:extLst>
          </p:cNvPr>
          <p:cNvSpPr>
            <a:spLocks noGrp="1"/>
          </p:cNvSpPr>
          <p:nvPr>
            <p:ph idx="1"/>
          </p:nvPr>
        </p:nvSpPr>
        <p:spPr/>
        <p:txBody>
          <a:bodyPr/>
          <a:lstStyle/>
          <a:p>
            <a:r>
              <a:rPr lang="en-US" dirty="0"/>
              <a:t>For our project we chose to go with the Waterfall Model. </a:t>
            </a:r>
          </a:p>
          <a:p>
            <a:pPr lvl="1"/>
            <a:r>
              <a:rPr lang="en-US" dirty="0"/>
              <a:t>We feel this is the most straight forward method of development as it follows each step of the SDLC system sequentially and allows us to focus on a single aspect of our project at a time. </a:t>
            </a:r>
          </a:p>
        </p:txBody>
      </p:sp>
    </p:spTree>
    <p:extLst>
      <p:ext uri="{BB962C8B-B14F-4D97-AF65-F5344CB8AC3E}">
        <p14:creationId xmlns:p14="http://schemas.microsoft.com/office/powerpoint/2010/main" val="3045058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58E3D-8455-4894-8C70-8CA7AD9D0DB3}"/>
              </a:ext>
            </a:extLst>
          </p:cNvPr>
          <p:cNvSpPr>
            <a:spLocks noGrp="1"/>
          </p:cNvSpPr>
          <p:nvPr>
            <p:ph type="title"/>
          </p:nvPr>
        </p:nvSpPr>
        <p:spPr/>
        <p:txBody>
          <a:bodyPr/>
          <a:lstStyle/>
          <a:p>
            <a:r>
              <a:rPr lang="en-US" dirty="0"/>
              <a:t>SDLC Steps</a:t>
            </a:r>
          </a:p>
        </p:txBody>
      </p:sp>
      <p:sp>
        <p:nvSpPr>
          <p:cNvPr id="3" name="Content Placeholder 2">
            <a:extLst>
              <a:ext uri="{FF2B5EF4-FFF2-40B4-BE49-F238E27FC236}">
                <a16:creationId xmlns:a16="http://schemas.microsoft.com/office/drawing/2014/main" id="{BC3FB860-CECC-4E22-B063-4037C8EE2488}"/>
              </a:ext>
            </a:extLst>
          </p:cNvPr>
          <p:cNvSpPr>
            <a:spLocks noGrp="1"/>
          </p:cNvSpPr>
          <p:nvPr>
            <p:ph idx="1"/>
          </p:nvPr>
        </p:nvSpPr>
        <p:spPr/>
        <p:txBody>
          <a:bodyPr>
            <a:normAutofit lnSpcReduction="10000"/>
          </a:bodyPr>
          <a:lstStyle/>
          <a:p>
            <a:pPr marL="0" marR="0">
              <a:lnSpc>
                <a:spcPct val="106000"/>
              </a:lnSpc>
              <a:spcBef>
                <a:spcPts val="0"/>
              </a:spcBef>
              <a:spcAft>
                <a:spcPts val="800"/>
              </a:spcAft>
            </a:pPr>
            <a:r>
              <a:rPr lang="en-US" sz="1800" dirty="0">
                <a:effectLst/>
                <a:latin typeface="Calibri" panose="020F0502020204030204" pitchFamily="34" charset="0"/>
                <a:ea typeface="Times New Roman" panose="02020603050405020304" pitchFamily="18" charset="0"/>
              </a:rPr>
              <a:t>Identify the current problem: There is a lack of readily available all in one collection management solutions for card game collectors of all types. </a:t>
            </a:r>
            <a:endParaRPr lang="en-US" sz="1800" dirty="0">
              <a:effectLst/>
              <a:latin typeface="Times New Roman" panose="02020603050405020304" pitchFamily="18" charset="0"/>
              <a:ea typeface="Times New Roman" panose="02020603050405020304" pitchFamily="18" charset="0"/>
            </a:endParaRPr>
          </a:p>
          <a:p>
            <a:pPr marL="0" marR="0">
              <a:lnSpc>
                <a:spcPct val="106000"/>
              </a:lnSpc>
              <a:spcBef>
                <a:spcPts val="0"/>
              </a:spcBef>
              <a:spcAft>
                <a:spcPts val="800"/>
              </a:spcAft>
            </a:pPr>
            <a:r>
              <a:rPr lang="en-US" sz="1800" dirty="0">
                <a:effectLst/>
                <a:latin typeface="Calibri" panose="020F0502020204030204" pitchFamily="34" charset="0"/>
                <a:ea typeface="Times New Roman" panose="02020603050405020304" pitchFamily="18" charset="0"/>
              </a:rPr>
              <a:t>Plan: We will develop an online solution for this issue by creating a webpage-based interface where users can add, update, and delete items from a database that will store all their collection information. </a:t>
            </a:r>
            <a:endParaRPr lang="en-US" sz="1800" dirty="0">
              <a:effectLst/>
              <a:latin typeface="Times New Roman" panose="02020603050405020304" pitchFamily="18" charset="0"/>
              <a:ea typeface="Times New Roman" panose="02020603050405020304" pitchFamily="18" charset="0"/>
            </a:endParaRPr>
          </a:p>
          <a:p>
            <a:pPr marL="0" marR="0">
              <a:lnSpc>
                <a:spcPct val="106000"/>
              </a:lnSpc>
              <a:spcBef>
                <a:spcPts val="0"/>
              </a:spcBef>
              <a:spcAft>
                <a:spcPts val="800"/>
              </a:spcAft>
            </a:pPr>
            <a:r>
              <a:rPr lang="en-US" sz="1800" dirty="0">
                <a:effectLst/>
                <a:latin typeface="Calibri" panose="020F0502020204030204" pitchFamily="34" charset="0"/>
                <a:ea typeface="Times New Roman" panose="02020603050405020304" pitchFamily="18" charset="0"/>
              </a:rPr>
              <a:t>Design: Our software will be comprised of webpages that include forms and/or tables to display information and receive input from the user. </a:t>
            </a:r>
            <a:endParaRPr lang="en-US" sz="1800" dirty="0">
              <a:effectLst/>
              <a:latin typeface="Times New Roman" panose="02020603050405020304" pitchFamily="18" charset="0"/>
              <a:ea typeface="Times New Roman" panose="02020603050405020304" pitchFamily="18" charset="0"/>
            </a:endParaRPr>
          </a:p>
          <a:p>
            <a:pPr marL="0" marR="0">
              <a:lnSpc>
                <a:spcPct val="106000"/>
              </a:lnSpc>
              <a:spcBef>
                <a:spcPts val="0"/>
              </a:spcBef>
              <a:spcAft>
                <a:spcPts val="800"/>
              </a:spcAft>
            </a:pPr>
            <a:r>
              <a:rPr lang="en-US" sz="1800" dirty="0">
                <a:effectLst/>
                <a:latin typeface="Calibri" panose="020F0502020204030204" pitchFamily="34" charset="0"/>
                <a:ea typeface="Times New Roman" panose="02020603050405020304" pitchFamily="18" charset="0"/>
              </a:rPr>
              <a:t>Build: Our code base will be comprised of html for our basic webpage layout, </a:t>
            </a:r>
            <a:r>
              <a:rPr lang="en-US" sz="1800" dirty="0" err="1">
                <a:effectLst/>
                <a:latin typeface="Calibri" panose="020F0502020204030204" pitchFamily="34" charset="0"/>
                <a:ea typeface="Times New Roman" panose="02020603050405020304" pitchFamily="18" charset="0"/>
              </a:rPr>
              <a:t>css</a:t>
            </a:r>
            <a:r>
              <a:rPr lang="en-US" sz="1800" dirty="0">
                <a:effectLst/>
                <a:latin typeface="Calibri" panose="020F0502020204030204" pitchFamily="34" charset="0"/>
                <a:ea typeface="Times New Roman" panose="02020603050405020304" pitchFamily="18" charset="0"/>
              </a:rPr>
              <a:t> for our design elements, JavaScript for some back-end logical operations, and php to allow our database to interact with our webpages.  </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744426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26A73-8B58-4C21-B9A9-476918322B4E}"/>
              </a:ext>
            </a:extLst>
          </p:cNvPr>
          <p:cNvSpPr>
            <a:spLocks noGrp="1"/>
          </p:cNvSpPr>
          <p:nvPr>
            <p:ph type="title"/>
          </p:nvPr>
        </p:nvSpPr>
        <p:spPr/>
        <p:txBody>
          <a:bodyPr/>
          <a:lstStyle/>
          <a:p>
            <a:r>
              <a:rPr lang="en-US" dirty="0"/>
              <a:t>SDLC Step cont.</a:t>
            </a:r>
          </a:p>
        </p:txBody>
      </p:sp>
      <p:sp>
        <p:nvSpPr>
          <p:cNvPr id="3" name="Content Placeholder 2">
            <a:extLst>
              <a:ext uri="{FF2B5EF4-FFF2-40B4-BE49-F238E27FC236}">
                <a16:creationId xmlns:a16="http://schemas.microsoft.com/office/drawing/2014/main" id="{60D73EBC-78E0-4C9C-81DC-62F8F102B4BE}"/>
              </a:ext>
            </a:extLst>
          </p:cNvPr>
          <p:cNvSpPr>
            <a:spLocks noGrp="1"/>
          </p:cNvSpPr>
          <p:nvPr>
            <p:ph idx="1"/>
          </p:nvPr>
        </p:nvSpPr>
        <p:spPr/>
        <p:txBody>
          <a:bodyPr>
            <a:normAutofit fontScale="92500" lnSpcReduction="20000"/>
          </a:bodyPr>
          <a:lstStyle/>
          <a:p>
            <a:pPr marL="0" marR="0">
              <a:lnSpc>
                <a:spcPct val="106000"/>
              </a:lnSpc>
              <a:spcBef>
                <a:spcPts val="0"/>
              </a:spcBef>
              <a:spcAft>
                <a:spcPts val="800"/>
              </a:spcAft>
            </a:pPr>
            <a:r>
              <a:rPr lang="en-US" sz="1800" dirty="0">
                <a:effectLst/>
                <a:latin typeface="Calibri" panose="020F0502020204030204" pitchFamily="34" charset="0"/>
                <a:ea typeface="Times New Roman" panose="02020603050405020304" pitchFamily="18" charset="0"/>
              </a:rPr>
              <a:t>Code Test: After development of each webpage, we will have to test the functionality of the forms being able to properly interact with our database. This could include inserting, updating, and deleting records. We will also have to ensure any design implementations work on a range of devices and resolution to make sure compatibility is as good as possible. </a:t>
            </a:r>
            <a:endParaRPr lang="en-US" sz="1800" dirty="0">
              <a:effectLst/>
              <a:latin typeface="Times New Roman" panose="02020603050405020304" pitchFamily="18" charset="0"/>
              <a:ea typeface="Times New Roman" panose="02020603050405020304" pitchFamily="18" charset="0"/>
            </a:endParaRPr>
          </a:p>
          <a:p>
            <a:pPr marL="0" marR="0">
              <a:lnSpc>
                <a:spcPct val="106000"/>
              </a:lnSpc>
              <a:spcBef>
                <a:spcPts val="0"/>
              </a:spcBef>
              <a:spcAft>
                <a:spcPts val="800"/>
              </a:spcAft>
            </a:pPr>
            <a:r>
              <a:rPr lang="en-US" sz="1800" dirty="0">
                <a:effectLst/>
                <a:latin typeface="Calibri" panose="020F0502020204030204" pitchFamily="34" charset="0"/>
                <a:ea typeface="Times New Roman" panose="02020603050405020304" pitchFamily="18" charset="0"/>
              </a:rPr>
              <a:t>Software Deployment: To deploy our software we would most likely have an online resource for downloading our application. This could either be done as an all-in-one application that would run locally on the user’s machine. Or giving access to our source files and including instructions for setup. This would allow more technically inclined users to adjust based on their needs. </a:t>
            </a:r>
            <a:endParaRPr lang="en-US" sz="1800" dirty="0">
              <a:effectLst/>
              <a:latin typeface="Times New Roman" panose="02020603050405020304" pitchFamily="18" charset="0"/>
              <a:ea typeface="Times New Roman" panose="02020603050405020304" pitchFamily="18" charset="0"/>
            </a:endParaRPr>
          </a:p>
          <a:p>
            <a:pPr marL="0" marR="0">
              <a:lnSpc>
                <a:spcPct val="106000"/>
              </a:lnSpc>
              <a:spcBef>
                <a:spcPts val="0"/>
              </a:spcBef>
              <a:spcAft>
                <a:spcPts val="800"/>
              </a:spcAft>
            </a:pPr>
            <a:r>
              <a:rPr lang="en-US" sz="1800" dirty="0">
                <a:effectLst/>
                <a:latin typeface="Calibri" panose="020F0502020204030204" pitchFamily="34" charset="0"/>
                <a:ea typeface="Times New Roman" panose="02020603050405020304" pitchFamily="18" charset="0"/>
              </a:rPr>
              <a:t>Software Maintenance: We would have to keep our software up to date based on html and php version changes in the future. We could also offer services to make alterations on the software based on user requests. The software would initially be free to anyone but someone that requests support or modification would have to compensate our team for whatever work needed to be done. </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812276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F96D3-3F04-4B58-B29C-6B0BF06AE747}"/>
              </a:ext>
            </a:extLst>
          </p:cNvPr>
          <p:cNvSpPr>
            <a:spLocks noGrp="1"/>
          </p:cNvSpPr>
          <p:nvPr>
            <p:ph type="title"/>
          </p:nvPr>
        </p:nvSpPr>
        <p:spPr/>
        <p:txBody>
          <a:bodyPr/>
          <a:lstStyle/>
          <a:p>
            <a:r>
              <a:rPr lang="en-US" dirty="0"/>
              <a:t>Project Constraints</a:t>
            </a:r>
          </a:p>
        </p:txBody>
      </p:sp>
      <p:sp>
        <p:nvSpPr>
          <p:cNvPr id="3" name="Content Placeholder 2">
            <a:extLst>
              <a:ext uri="{FF2B5EF4-FFF2-40B4-BE49-F238E27FC236}">
                <a16:creationId xmlns:a16="http://schemas.microsoft.com/office/drawing/2014/main" id="{32E89178-B82F-46A2-B5A4-72478F3CC87C}"/>
              </a:ext>
            </a:extLst>
          </p:cNvPr>
          <p:cNvSpPr>
            <a:spLocks noGrp="1"/>
          </p:cNvSpPr>
          <p:nvPr>
            <p:ph idx="1"/>
          </p:nvPr>
        </p:nvSpPr>
        <p:spPr/>
        <p:txBody>
          <a:bodyPr>
            <a:normAutofit fontScale="92500"/>
          </a:bodyPr>
          <a:lstStyle/>
          <a:p>
            <a:r>
              <a:rPr lang="en-US" dirty="0"/>
              <a:t>The main constraint of our project is the general scope of what our capabilities will be. What if a user has needs that are not met initially by our program?</a:t>
            </a:r>
          </a:p>
          <a:p>
            <a:pPr lvl="1"/>
            <a:r>
              <a:rPr lang="en-US" dirty="0"/>
              <a:t>With this in mind, we could offer potential updates or individual specialized versions of our software to customers that want a more specific experience. </a:t>
            </a:r>
          </a:p>
          <a:p>
            <a:r>
              <a:rPr lang="en-US" dirty="0"/>
              <a:t>Another constraint could be overhead of the software itself.</a:t>
            </a:r>
          </a:p>
          <a:p>
            <a:pPr lvl="1"/>
            <a:r>
              <a:rPr lang="en-US" dirty="0"/>
              <a:t>Certain users that would have mass amounts of inventory could be affected by a lack of efficiency due to the code base or database system of choice not being able to accommodate data systems past a certain scale. If this is the case eventually, we would have to find alternatives to our selected deployment method to accommodate this. </a:t>
            </a:r>
          </a:p>
        </p:txBody>
      </p:sp>
    </p:spTree>
    <p:extLst>
      <p:ext uri="{BB962C8B-B14F-4D97-AF65-F5344CB8AC3E}">
        <p14:creationId xmlns:p14="http://schemas.microsoft.com/office/powerpoint/2010/main" val="4237223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9FA66-6F84-401A-AB0F-AEE28167D999}"/>
              </a:ext>
            </a:extLst>
          </p:cNvPr>
          <p:cNvSpPr>
            <a:spLocks noGrp="1"/>
          </p:cNvSpPr>
          <p:nvPr>
            <p:ph type="title"/>
          </p:nvPr>
        </p:nvSpPr>
        <p:spPr/>
        <p:txBody>
          <a:bodyPr/>
          <a:lstStyle/>
          <a:p>
            <a:r>
              <a:rPr lang="en-US" dirty="0"/>
              <a:t>User Stories</a:t>
            </a:r>
          </a:p>
        </p:txBody>
      </p:sp>
      <p:sp>
        <p:nvSpPr>
          <p:cNvPr id="3" name="Content Placeholder 2">
            <a:extLst>
              <a:ext uri="{FF2B5EF4-FFF2-40B4-BE49-F238E27FC236}">
                <a16:creationId xmlns:a16="http://schemas.microsoft.com/office/drawing/2014/main" id="{42C9C7FC-00D9-4659-906C-2F84D6A8541B}"/>
              </a:ext>
            </a:extLst>
          </p:cNvPr>
          <p:cNvSpPr>
            <a:spLocks noGrp="1"/>
          </p:cNvSpPr>
          <p:nvPr>
            <p:ph idx="1"/>
          </p:nvPr>
        </p:nvSpPr>
        <p:spPr/>
        <p:txBody>
          <a:bodyPr>
            <a:normAutofit fontScale="77500" lnSpcReduction="20000"/>
          </a:bodyPr>
          <a:lstStyle/>
          <a:p>
            <a:pPr marL="0" marR="0">
              <a:lnSpc>
                <a:spcPct val="106000"/>
              </a:lnSpc>
              <a:spcBef>
                <a:spcPts val="0"/>
              </a:spcBef>
              <a:spcAft>
                <a:spcPts val="800"/>
              </a:spcAft>
            </a:pPr>
            <a:r>
              <a:rPr lang="en-US" sz="1800" dirty="0">
                <a:solidFill>
                  <a:srgbClr val="201F1E"/>
                </a:solidFill>
                <a:effectLst/>
                <a:latin typeface="Segoe UI" panose="020B0502040204020203" pitchFamily="34" charset="0"/>
                <a:ea typeface="Times New Roman" panose="02020603050405020304" pitchFamily="18" charset="0"/>
              </a:rPr>
              <a:t>lv.1: As a collector of a particular type of trading card, I want a software-based collection management software, so that I can manage and organize my entire collection of the trading cards of my choice. Because my collection is only comprised of a single type of trading card, my needs from this software are only to have it be able to store general card information. This would include things like the card name, condition, quantity, etc. </a:t>
            </a:r>
            <a:endParaRPr lang="en-US" sz="1800" dirty="0">
              <a:effectLst/>
              <a:latin typeface="Times New Roman" panose="02020603050405020304" pitchFamily="18" charset="0"/>
              <a:ea typeface="Times New Roman" panose="02020603050405020304" pitchFamily="18" charset="0"/>
            </a:endParaRPr>
          </a:p>
          <a:p>
            <a:pPr marL="0" marR="0" indent="0">
              <a:lnSpc>
                <a:spcPct val="106000"/>
              </a:lnSpc>
              <a:spcBef>
                <a:spcPts val="0"/>
              </a:spcBef>
              <a:spcAft>
                <a:spcPts val="800"/>
              </a:spcAft>
              <a:buNone/>
            </a:pPr>
            <a:endParaRPr lang="en-US" sz="1800" dirty="0">
              <a:effectLst/>
              <a:latin typeface="Times New Roman" panose="02020603050405020304" pitchFamily="18" charset="0"/>
              <a:ea typeface="Times New Roman" panose="02020603050405020304" pitchFamily="18" charset="0"/>
            </a:endParaRPr>
          </a:p>
          <a:p>
            <a:pPr marL="0" marR="0">
              <a:lnSpc>
                <a:spcPct val="106000"/>
              </a:lnSpc>
              <a:spcBef>
                <a:spcPts val="0"/>
              </a:spcBef>
              <a:spcAft>
                <a:spcPts val="800"/>
              </a:spcAft>
            </a:pPr>
            <a:r>
              <a:rPr lang="en-US" sz="1800" dirty="0">
                <a:solidFill>
                  <a:srgbClr val="201F1E"/>
                </a:solidFill>
                <a:effectLst/>
                <a:latin typeface="Segoe UI" panose="020B0502040204020203" pitchFamily="34" charset="0"/>
                <a:ea typeface="Times New Roman" panose="02020603050405020304" pitchFamily="18" charset="0"/>
              </a:rPr>
              <a:t>lv.2: As an organization or club relating to trading cards, we want a software-based inventory management software, so that we can track all the communally available cards available to all our members. This could include not only cards that could be used by anyone, but also cards owned by individuals in the club itself. This would just require us to be able to track the particular owner of any card in our collection. </a:t>
            </a:r>
            <a:endParaRPr lang="en-US" sz="1800" dirty="0">
              <a:effectLst/>
              <a:latin typeface="Times New Roman" panose="02020603050405020304" pitchFamily="18" charset="0"/>
              <a:ea typeface="Times New Roman" panose="02020603050405020304" pitchFamily="18" charset="0"/>
            </a:endParaRPr>
          </a:p>
          <a:p>
            <a:pPr marL="0" marR="0" indent="0">
              <a:lnSpc>
                <a:spcPct val="106000"/>
              </a:lnSpc>
              <a:spcBef>
                <a:spcPts val="0"/>
              </a:spcBef>
              <a:spcAft>
                <a:spcPts val="800"/>
              </a:spcAft>
              <a:buNone/>
            </a:pPr>
            <a:endParaRPr lang="en-US" sz="1800" dirty="0">
              <a:effectLst/>
              <a:latin typeface="Times New Roman" panose="02020603050405020304" pitchFamily="18" charset="0"/>
              <a:ea typeface="Times New Roman" panose="02020603050405020304" pitchFamily="18" charset="0"/>
            </a:endParaRPr>
          </a:p>
          <a:p>
            <a:pPr marL="0" marR="0">
              <a:lnSpc>
                <a:spcPct val="106000"/>
              </a:lnSpc>
              <a:spcBef>
                <a:spcPts val="0"/>
              </a:spcBef>
              <a:spcAft>
                <a:spcPts val="800"/>
              </a:spcAft>
            </a:pPr>
            <a:r>
              <a:rPr lang="en-US" sz="1800" dirty="0">
                <a:solidFill>
                  <a:srgbClr val="201F1E"/>
                </a:solidFill>
                <a:effectLst/>
                <a:latin typeface="Segoe UI" panose="020B0502040204020203" pitchFamily="34" charset="0"/>
                <a:ea typeface="Times New Roman" panose="02020603050405020304" pitchFamily="18" charset="0"/>
              </a:rPr>
              <a:t>lv.3 As a large-scale business that sells collectable trading cards, we want an online sales platform for our store, so that we can expand our customer base to people from any location around the world. This would require not only an inventory management solution for an extremely large inventory of trading cards of various types. But we would also need an online sales platform to allow customers to make purchases from our inventory.</a:t>
            </a:r>
            <a:r>
              <a:rPr lang="en-US" sz="1800" dirty="0">
                <a:effectLst/>
                <a:latin typeface="Calibri" panose="020F0502020204030204"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775173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2496C-B3A4-46B1-9012-C67D86084B1D}"/>
              </a:ext>
            </a:extLst>
          </p:cNvPr>
          <p:cNvSpPr>
            <a:spLocks noGrp="1"/>
          </p:cNvSpPr>
          <p:nvPr>
            <p:ph type="title"/>
          </p:nvPr>
        </p:nvSpPr>
        <p:spPr/>
        <p:txBody>
          <a:bodyPr/>
          <a:lstStyle/>
          <a:p>
            <a:r>
              <a:rPr lang="en-US" dirty="0"/>
              <a:t>User Stories cont.</a:t>
            </a:r>
          </a:p>
        </p:txBody>
      </p:sp>
      <p:sp>
        <p:nvSpPr>
          <p:cNvPr id="3" name="Content Placeholder 2">
            <a:extLst>
              <a:ext uri="{FF2B5EF4-FFF2-40B4-BE49-F238E27FC236}">
                <a16:creationId xmlns:a16="http://schemas.microsoft.com/office/drawing/2014/main" id="{DA900FBE-B384-4E29-AD5B-6D6082D1857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10404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02DA5-F90C-4120-A95A-D82C1BA021AC}"/>
              </a:ext>
            </a:extLst>
          </p:cNvPr>
          <p:cNvSpPr>
            <a:spLocks noGrp="1"/>
          </p:cNvSpPr>
          <p:nvPr>
            <p:ph type="title"/>
          </p:nvPr>
        </p:nvSpPr>
        <p:spPr/>
        <p:txBody>
          <a:bodyPr/>
          <a:lstStyle/>
          <a:p>
            <a:r>
              <a:rPr lang="en-US" dirty="0"/>
              <a:t>User Stories cont.</a:t>
            </a:r>
          </a:p>
        </p:txBody>
      </p:sp>
      <p:sp>
        <p:nvSpPr>
          <p:cNvPr id="3" name="Content Placeholder 2">
            <a:extLst>
              <a:ext uri="{FF2B5EF4-FFF2-40B4-BE49-F238E27FC236}">
                <a16:creationId xmlns:a16="http://schemas.microsoft.com/office/drawing/2014/main" id="{5BD07A31-BD7A-4EEB-8467-D548E94FAC7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5211883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21</TotalTime>
  <Words>883</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Garamond</vt:lpstr>
      <vt:lpstr>Segoe UI</vt:lpstr>
      <vt:lpstr>Times New Roman</vt:lpstr>
      <vt:lpstr>Organic</vt:lpstr>
      <vt:lpstr>Deliverable 1 </vt:lpstr>
      <vt:lpstr>The problem our software will address</vt:lpstr>
      <vt:lpstr>SDLC Model</vt:lpstr>
      <vt:lpstr>SDLC Steps</vt:lpstr>
      <vt:lpstr>SDLC Step cont.</vt:lpstr>
      <vt:lpstr>Project Constraints</vt:lpstr>
      <vt:lpstr>User Stories</vt:lpstr>
      <vt:lpstr>User Stories cont.</vt:lpstr>
      <vt:lpstr>User Stories cont.</vt:lpstr>
      <vt:lpstr>Local and Global Impact</vt:lpstr>
      <vt:lpstr>Where to begin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Deliverable 1 </dc:title>
  <dc:creator>justin moore</dc:creator>
  <cp:lastModifiedBy>justin moore</cp:lastModifiedBy>
  <cp:revision>1</cp:revision>
  <dcterms:created xsi:type="dcterms:W3CDTF">2021-09-14T16:36:41Z</dcterms:created>
  <dcterms:modified xsi:type="dcterms:W3CDTF">2021-09-14T16:57:56Z</dcterms:modified>
</cp:coreProperties>
</file>