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380" r:id="rId4"/>
    <p:sldId id="304" r:id="rId5"/>
    <p:sldId id="381" r:id="rId6"/>
    <p:sldId id="382" r:id="rId7"/>
    <p:sldId id="383" r:id="rId8"/>
    <p:sldId id="384" r:id="rId9"/>
    <p:sldId id="385" r:id="rId10"/>
    <p:sldId id="386" r:id="rId11"/>
    <p:sldId id="388" r:id="rId12"/>
    <p:sldId id="387" r:id="rId13"/>
    <p:sldId id="389" r:id="rId14"/>
    <p:sldId id="390" r:id="rId15"/>
    <p:sldId id="391" r:id="rId16"/>
    <p:sldId id="393" r:id="rId17"/>
    <p:sldId id="392" r:id="rId18"/>
    <p:sldId id="394" r:id="rId19"/>
    <p:sldId id="395" r:id="rId20"/>
    <p:sldId id="396" r:id="rId21"/>
    <p:sldId id="397" r:id="rId22"/>
    <p:sldId id="398" r:id="rId23"/>
    <p:sldId id="399" r:id="rId24"/>
    <p:sldId id="400" r:id="rId25"/>
    <p:sldId id="401" r:id="rId26"/>
    <p:sldId id="403" r:id="rId27"/>
    <p:sldId id="402" r:id="rId28"/>
    <p:sldId id="404" r:id="rId29"/>
    <p:sldId id="405" r:id="rId30"/>
    <p:sldId id="406" r:id="rId31"/>
    <p:sldId id="407" r:id="rId32"/>
    <p:sldId id="408" r:id="rId33"/>
    <p:sldId id="409" r:id="rId34"/>
    <p:sldId id="303" r:id="rId35"/>
    <p:sldId id="302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42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82" autoAdjust="0"/>
    <p:restoredTop sz="95333" autoAdjust="0"/>
  </p:normalViewPr>
  <p:slideViewPr>
    <p:cSldViewPr snapToGrid="0">
      <p:cViewPr varScale="1">
        <p:scale>
          <a:sx n="157" d="100"/>
          <a:sy n="157" d="100"/>
        </p:scale>
        <p:origin x="16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B1295F-8928-3248-B4B2-B95492A9B999}" type="datetimeFigureOut">
              <a:rPr kumimoji="1" lang="ko-Kore-KR" altLang="en-US" smtClean="0"/>
              <a:t>2021. 2. 20.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888FE-7E48-D349-A635-FCA1E6B0F0B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39929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888FE-7E48-D349-A635-FCA1E6B0F0B3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82769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2021. 2. 20.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832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2021. 2. 20.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387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2021. 2. 20.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57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2021. 2. 20.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56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2021. 2. 20.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695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2021. 2. 20.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483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2021. 2. 20.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101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2021. 2. 20.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527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2021. 2. 20.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764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2021. 2. 20.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68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60E2-A8B9-44CC-9E7C-52ADA9560240}" type="datetimeFigureOut">
              <a:rPr lang="ko-KR" altLang="en-US" smtClean="0"/>
              <a:t>2021. 2. 20.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07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660E2-A8B9-44CC-9E7C-52ADA9560240}" type="datetimeFigureOut">
              <a:rPr lang="ko-KR" altLang="en-US" smtClean="0"/>
              <a:t>2021. 2. 20.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FAB3A-623F-4A53-9394-5E639BA1B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27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knowingmoresoftware/software-testing/smoke-sanity-testing" TargetMode="External"/><Relationship Id="rId2" Type="http://schemas.openxmlformats.org/officeDocument/2006/relationships/hyperlink" Target="https://needjarvis.tistory.com/44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90829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Continuous Deployment</a:t>
            </a:r>
            <a:endParaRPr lang="ko-KR" altLang="en-US" sz="6400" dirty="0">
              <a:solidFill>
                <a:srgbClr val="4F42E6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4253" y="2812495"/>
            <a:ext cx="62055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발표자 </a:t>
            </a:r>
            <a:r>
              <a:rPr lang="en-US" altLang="ko-KR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: 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다람쥐</a:t>
            </a:r>
            <a:endParaRPr lang="en-US" altLang="ko-KR" sz="3200" dirty="0">
              <a:solidFill>
                <a:srgbClr val="4F42E6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lang="ko-KR" altLang="en-US" sz="32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발표날짜</a:t>
            </a:r>
            <a:r>
              <a:rPr lang="ko-KR" altLang="en-US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: 2021</a:t>
            </a:r>
            <a:r>
              <a:rPr lang="ko-KR" altLang="en-US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년 </a:t>
            </a:r>
            <a:r>
              <a:rPr lang="en-US" altLang="ko-KR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02</a:t>
            </a:r>
            <a:r>
              <a:rPr lang="ko-KR" altLang="en-US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월 </a:t>
            </a:r>
            <a:r>
              <a:rPr lang="en-US" altLang="ko-KR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20</a:t>
            </a:r>
            <a:r>
              <a:rPr lang="ko-KR" altLang="en-US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일 토요일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253" y="1578816"/>
            <a:ext cx="4246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지속적 배포를 실천해보자</a:t>
            </a:r>
          </a:p>
        </p:txBody>
      </p:sp>
      <p:pic>
        <p:nvPicPr>
          <p:cNvPr id="8" name="Picture 2" descr="@mash-up-k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955" b="89552" l="9701" r="91791">
                        <a14:foregroundMark x1="64925" y1="52239" x2="64925" y2="52239"/>
                        <a14:foregroundMark x1="39552" y1="55224" x2="39552" y2="552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580" t="23656" r="23656" b="23656"/>
          <a:stretch/>
        </p:blipFill>
        <p:spPr bwMode="auto">
          <a:xfrm>
            <a:off x="255503" y="6245468"/>
            <a:ext cx="439616" cy="43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95119" y="6399292"/>
            <a:ext cx="3169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ⓒ </a:t>
            </a:r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2020. Mash-up-</a:t>
            </a:r>
            <a:r>
              <a:rPr lang="en-US" altLang="ko-KR" sz="12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kr</a:t>
            </a:r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 All Rights Reserved.</a:t>
            </a:r>
            <a:endParaRPr lang="ko-KR" altLang="en-US" sz="12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2525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721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CD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15809C-6298-BB4B-93F6-D198D01AE4C6}"/>
              </a:ext>
            </a:extLst>
          </p:cNvPr>
          <p:cNvSpPr txBox="1"/>
          <p:nvPr/>
        </p:nvSpPr>
        <p:spPr>
          <a:xfrm>
            <a:off x="981014" y="2105561"/>
            <a:ext cx="28167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Acceptance</a:t>
            </a:r>
          </a:p>
          <a:p>
            <a:r>
              <a:rPr lang="en-US" altLang="ko-KR" sz="40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Test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7E730-08D7-5E48-8945-D1153C332A95}"/>
              </a:ext>
            </a:extLst>
          </p:cNvPr>
          <p:cNvSpPr txBox="1"/>
          <p:nvPr/>
        </p:nvSpPr>
        <p:spPr>
          <a:xfrm>
            <a:off x="981014" y="3774659"/>
            <a:ext cx="16530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Smoke</a:t>
            </a:r>
          </a:p>
          <a:p>
            <a:r>
              <a:rPr lang="en-US" altLang="ko-KR" sz="40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Tests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6010BA-02CF-5B42-AFB5-FA87A9BFB428}"/>
              </a:ext>
            </a:extLst>
          </p:cNvPr>
          <p:cNvSpPr txBox="1"/>
          <p:nvPr/>
        </p:nvSpPr>
        <p:spPr>
          <a:xfrm>
            <a:off x="4434965" y="2413337"/>
            <a:ext cx="63546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인수 테스트</a:t>
            </a:r>
            <a:endParaRPr lang="en-US" altLang="ko-KR" sz="40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lang="en-US" altLang="ko-KR" sz="4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-</a:t>
            </a:r>
            <a:r>
              <a:rPr lang="ko-KR" altLang="en-US" sz="4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개발 완료를 증명하는 테스트</a:t>
            </a:r>
            <a:endParaRPr lang="en-US" altLang="ko-KR" sz="40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86BA7B-7599-5943-8667-40845B7FA586}"/>
              </a:ext>
            </a:extLst>
          </p:cNvPr>
          <p:cNvSpPr txBox="1"/>
          <p:nvPr/>
        </p:nvSpPr>
        <p:spPr>
          <a:xfrm>
            <a:off x="4434965" y="3892831"/>
            <a:ext cx="68547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기초 안전성 테스트</a:t>
            </a:r>
            <a:endParaRPr lang="en-US" altLang="ko-KR" sz="40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r>
              <a:rPr lang="en-US" altLang="ko-KR" sz="4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-</a:t>
            </a:r>
            <a:r>
              <a:rPr lang="ko-KR" altLang="en-US" sz="4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빌드 이후 잘 동작하는지 테스트</a:t>
            </a:r>
            <a:endParaRPr lang="en-US" altLang="ko-KR" sz="40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4410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53816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CD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Delivery &amp; Deployment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9A2CE6-2476-454A-AA5F-27D7606B3217}"/>
              </a:ext>
            </a:extLst>
          </p:cNvPr>
          <p:cNvSpPr txBox="1"/>
          <p:nvPr/>
        </p:nvSpPr>
        <p:spPr>
          <a:xfrm>
            <a:off x="624253" y="3255695"/>
            <a:ext cx="3114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Deployment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E0F73148-8017-F245-9690-7FC310AA1904}"/>
              </a:ext>
            </a:extLst>
          </p:cNvPr>
          <p:cNvSpPr/>
          <p:nvPr/>
        </p:nvSpPr>
        <p:spPr>
          <a:xfrm>
            <a:off x="4069013" y="3312339"/>
            <a:ext cx="1616993" cy="712797"/>
          </a:xfrm>
          <a:prstGeom prst="roundRect">
            <a:avLst>
              <a:gd name="adj" fmla="val 64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ACCEPTANCE</a:t>
            </a:r>
            <a:br>
              <a:rPr kumimoji="1" lang="en-US" altLang="ko-Kore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</a:br>
            <a:r>
              <a:rPr kumimoji="1" lang="en-US" altLang="ko-Kore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TEST</a:t>
            </a:r>
            <a:endParaRPr kumimoji="1" lang="ko-Kore-KR" altLang="en-US" sz="1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748957E5-9533-4A44-8C09-0FDC60A95D94}"/>
              </a:ext>
            </a:extLst>
          </p:cNvPr>
          <p:cNvSpPr/>
          <p:nvPr/>
        </p:nvSpPr>
        <p:spPr>
          <a:xfrm>
            <a:off x="6071102" y="3312339"/>
            <a:ext cx="1616993" cy="712797"/>
          </a:xfrm>
          <a:prstGeom prst="roundRect">
            <a:avLst>
              <a:gd name="adj" fmla="val 64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DEPLOY TO</a:t>
            </a:r>
          </a:p>
          <a:p>
            <a:pPr algn="ctr"/>
            <a:r>
              <a:rPr kumimoji="1" lang="en-US" altLang="ko-Kore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STAGING</a:t>
            </a:r>
            <a:endParaRPr kumimoji="1" lang="ko-Kore-KR" altLang="en-US" sz="1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83B41681-BFAA-6047-8AC5-5C75643D4935}"/>
              </a:ext>
            </a:extLst>
          </p:cNvPr>
          <p:cNvSpPr/>
          <p:nvPr/>
        </p:nvSpPr>
        <p:spPr>
          <a:xfrm>
            <a:off x="8073191" y="3312338"/>
            <a:ext cx="1616993" cy="712797"/>
          </a:xfrm>
          <a:prstGeom prst="roundRect">
            <a:avLst>
              <a:gd name="adj" fmla="val 64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DEPLOY TO</a:t>
            </a:r>
          </a:p>
          <a:p>
            <a:pPr algn="ctr"/>
            <a:r>
              <a:rPr kumimoji="1" lang="en-US" altLang="ko-Kore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PRODUCTION</a:t>
            </a:r>
            <a:endParaRPr kumimoji="1" lang="ko-Kore-KR" altLang="en-US" sz="1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95AC7A98-5BD6-6442-B8AC-7DAD3EFFDCA9}"/>
              </a:ext>
            </a:extLst>
          </p:cNvPr>
          <p:cNvSpPr/>
          <p:nvPr/>
        </p:nvSpPr>
        <p:spPr>
          <a:xfrm>
            <a:off x="10075280" y="3296850"/>
            <a:ext cx="1616993" cy="712797"/>
          </a:xfrm>
          <a:prstGeom prst="roundRect">
            <a:avLst>
              <a:gd name="adj" fmla="val 64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SMOKE TESTS</a:t>
            </a:r>
            <a:endParaRPr kumimoji="1" lang="ko-Kore-KR" altLang="en-US" sz="1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32B061F0-C5F4-5140-93DE-00EF86316E7A}"/>
              </a:ext>
            </a:extLst>
          </p:cNvPr>
          <p:cNvSpPr/>
          <p:nvPr/>
        </p:nvSpPr>
        <p:spPr>
          <a:xfrm>
            <a:off x="10903958" y="2531505"/>
            <a:ext cx="788315" cy="469894"/>
          </a:xfrm>
          <a:prstGeom prst="roundRect">
            <a:avLst>
              <a:gd name="adj" fmla="val 0"/>
            </a:avLst>
          </a:prstGeom>
          <a:solidFill>
            <a:srgbClr val="4F4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수동</a:t>
            </a:r>
            <a:endParaRPr kumimoji="1" lang="ko-Kore-KR" altLang="en-US" sz="1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37D91F2A-0BBF-BC4B-A876-B0F03C6FD1D3}"/>
              </a:ext>
            </a:extLst>
          </p:cNvPr>
          <p:cNvSpPr/>
          <p:nvPr/>
        </p:nvSpPr>
        <p:spPr>
          <a:xfrm>
            <a:off x="9939657" y="2531505"/>
            <a:ext cx="788315" cy="469894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자동</a:t>
            </a:r>
            <a:endParaRPr kumimoji="1" lang="ko-Kore-KR" altLang="en-US" sz="1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2364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51463" y="2397949"/>
            <a:ext cx="808907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그래서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CD</a:t>
            </a:r>
            <a:r>
              <a:rPr lang="ko-KR" altLang="en-US" sz="64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를</a:t>
            </a:r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어떻게 실천하는데</a:t>
            </a:r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61063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2759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CD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 Services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308DFBD-AE42-EE44-803B-3630BC9F9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739" y="2363661"/>
            <a:ext cx="2552700" cy="7874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97772AD-17E7-9C4E-A150-924472DD5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574" y="2363661"/>
            <a:ext cx="2679700" cy="7493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56926AE-E116-F645-8BEB-6273CE891CCE}"/>
              </a:ext>
            </a:extLst>
          </p:cNvPr>
          <p:cNvSpPr/>
          <p:nvPr/>
        </p:nvSpPr>
        <p:spPr>
          <a:xfrm>
            <a:off x="2441809" y="3572277"/>
            <a:ext cx="230063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배포 가능 </a:t>
            </a:r>
            <a:r>
              <a:rPr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AWS </a:t>
            </a:r>
            <a:r>
              <a:rPr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서비스</a:t>
            </a:r>
            <a:endParaRPr lang="en-US" altLang="ko-KR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CodeDeploy</a:t>
            </a:r>
            <a:endParaRPr lang="en-US" altLang="ko-KR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Elastic Beanstalk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Lambda</a:t>
            </a: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OpsWorks</a:t>
            </a:r>
            <a:endParaRPr lang="en-US" altLang="ko-KR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S3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E2E00F-CEEE-0C41-B790-FD49ED7FC7B2}"/>
              </a:ext>
            </a:extLst>
          </p:cNvPr>
          <p:cNvSpPr/>
          <p:nvPr/>
        </p:nvSpPr>
        <p:spPr>
          <a:xfrm>
            <a:off x="6038109" y="3572277"/>
            <a:ext cx="251222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배포 가능 </a:t>
            </a:r>
            <a:r>
              <a:rPr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AWS </a:t>
            </a:r>
            <a:r>
              <a:rPr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서비스</a:t>
            </a:r>
            <a:endParaRPr lang="en-US" altLang="ko-KR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CodeDeploy</a:t>
            </a:r>
            <a:endParaRPr lang="en-US" altLang="ko-KR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ECS (</a:t>
            </a:r>
            <a:r>
              <a:rPr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ko-KR" altLang="en-US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컨테이너</a:t>
            </a:r>
            <a:r>
              <a:rPr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지원 </a:t>
            </a:r>
            <a:r>
              <a:rPr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EKS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S3</a:t>
            </a:r>
          </a:p>
        </p:txBody>
      </p:sp>
    </p:spTree>
    <p:extLst>
      <p:ext uri="{BB962C8B-B14F-4D97-AF65-F5344CB8AC3E}">
        <p14:creationId xmlns:p14="http://schemas.microsoft.com/office/powerpoint/2010/main" val="4175663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2759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CD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 Services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308DFBD-AE42-EE44-803B-3630BC9F9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739" y="2363661"/>
            <a:ext cx="2552700" cy="7874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97772AD-17E7-9C4E-A150-924472DD5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986" y="2363661"/>
            <a:ext cx="2679700" cy="7493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56926AE-E116-F645-8BEB-6273CE891CCE}"/>
              </a:ext>
            </a:extLst>
          </p:cNvPr>
          <p:cNvSpPr/>
          <p:nvPr/>
        </p:nvSpPr>
        <p:spPr>
          <a:xfrm>
            <a:off x="2441809" y="3572277"/>
            <a:ext cx="280557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가격</a:t>
            </a:r>
            <a:endParaRPr lang="en-US" altLang="ko-KR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무료</a:t>
            </a:r>
            <a:endParaRPr lang="en-US" altLang="ko-KR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오픈 소스 프로젝트</a:t>
            </a:r>
            <a:endParaRPr lang="en-US" altLang="ko-KR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유료</a:t>
            </a:r>
            <a:endParaRPr lang="en-US" altLang="ko-KR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69</a:t>
            </a:r>
            <a:r>
              <a:rPr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USD / month</a:t>
            </a: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한 번에 한 개의 </a:t>
            </a:r>
            <a:r>
              <a:rPr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job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E2E00F-CEEE-0C41-B790-FD49ED7FC7B2}"/>
              </a:ext>
            </a:extLst>
          </p:cNvPr>
          <p:cNvSpPr/>
          <p:nvPr/>
        </p:nvSpPr>
        <p:spPr>
          <a:xfrm>
            <a:off x="6040521" y="3572277"/>
            <a:ext cx="3709670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가격</a:t>
            </a:r>
            <a:endParaRPr lang="en-US" altLang="ko-KR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무료</a:t>
            </a:r>
            <a:endParaRPr lang="en-US" altLang="ko-KR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한 번에 한 개의 </a:t>
            </a:r>
            <a:r>
              <a:rPr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job</a:t>
            </a: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주 당 </a:t>
            </a:r>
            <a:r>
              <a:rPr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2,500</a:t>
            </a:r>
            <a:r>
              <a:rPr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무료 </a:t>
            </a:r>
            <a:r>
              <a:rPr lang="ko-KR" altLang="en-US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크레딧</a:t>
            </a:r>
            <a:r>
              <a:rPr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제공</a:t>
            </a:r>
            <a:endParaRPr lang="en-US" altLang="ko-KR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유료</a:t>
            </a:r>
            <a:endParaRPr lang="en-US" altLang="ko-KR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최소 </a:t>
            </a:r>
            <a:r>
              <a:rPr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30</a:t>
            </a:r>
            <a:r>
              <a:rPr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USD / month</a:t>
            </a: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처음 </a:t>
            </a:r>
            <a:r>
              <a:rPr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3</a:t>
            </a:r>
            <a:r>
              <a:rPr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명까지 </a:t>
            </a:r>
            <a:r>
              <a:rPr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15</a:t>
            </a:r>
            <a:r>
              <a:rPr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USD</a:t>
            </a:r>
          </a:p>
          <a:p>
            <a:pPr marL="742950" lvl="1" indent="-285750">
              <a:buFontTx/>
              <a:buChar char="-"/>
            </a:pPr>
            <a:r>
              <a:rPr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이후 </a:t>
            </a:r>
            <a:r>
              <a:rPr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1</a:t>
            </a:r>
            <a:r>
              <a:rPr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명 당 </a:t>
            </a:r>
            <a:r>
              <a:rPr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15 USD</a:t>
            </a:r>
          </a:p>
          <a:p>
            <a:pPr marL="742950" lvl="1" indent="-285750">
              <a:buFontTx/>
              <a:buChar char="-"/>
            </a:pPr>
            <a:r>
              <a:rPr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25,000 </a:t>
            </a:r>
            <a:r>
              <a:rPr lang="ko-KR" altLang="en-US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크레딧</a:t>
            </a:r>
            <a:r>
              <a:rPr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당 </a:t>
            </a:r>
            <a:r>
              <a:rPr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15</a:t>
            </a:r>
            <a:r>
              <a:rPr lang="ko-KR" altLang="en-US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USD</a:t>
            </a:r>
          </a:p>
        </p:txBody>
      </p:sp>
    </p:spTree>
    <p:extLst>
      <p:ext uri="{BB962C8B-B14F-4D97-AF65-F5344CB8AC3E}">
        <p14:creationId xmlns:p14="http://schemas.microsoft.com/office/powerpoint/2010/main" val="2656491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0602BA-D247-304A-AC0D-00B6F57DEFA0}"/>
              </a:ext>
            </a:extLst>
          </p:cNvPr>
          <p:cNvSpPr txBox="1"/>
          <p:nvPr/>
        </p:nvSpPr>
        <p:spPr>
          <a:xfrm>
            <a:off x="1114512" y="2397949"/>
            <a:ext cx="996298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설정하기 귀찮</a:t>
            </a:r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…</a:t>
            </a:r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  <a:sym typeface="Wingdings" pitchFamily="2" charset="2"/>
              </a:rPr>
              <a:t>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직접 </a:t>
            </a:r>
            <a:r>
              <a:rPr lang="ko-KR" altLang="en-US" sz="64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깃허브</a:t>
            </a:r>
            <a:r>
              <a:rPr lang="ko-KR" altLang="en-US" sz="6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액션으로 배포</a:t>
            </a:r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하기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8041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38363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CD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 </a:t>
            </a:r>
            <a:r>
              <a:rPr lang="en-US" altLang="ko-KR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Github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Actions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286C7EB6-E838-3547-980F-8DCBBC5FFF06}"/>
              </a:ext>
            </a:extLst>
          </p:cNvPr>
          <p:cNvSpPr/>
          <p:nvPr/>
        </p:nvSpPr>
        <p:spPr>
          <a:xfrm>
            <a:off x="1166125" y="2105951"/>
            <a:ext cx="1942089" cy="1942089"/>
          </a:xfrm>
          <a:prstGeom prst="ellipse">
            <a:avLst/>
          </a:prstGeom>
          <a:solidFill>
            <a:schemeClr val="bg1"/>
          </a:solidFill>
          <a:ln>
            <a:solidFill>
              <a:srgbClr val="4F42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ko-KR" sz="3600" dirty="0">
              <a:solidFill>
                <a:srgbClr val="4F42E6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3B921AA-F84F-EC43-8B3D-0DD17AF60D96}"/>
              </a:ext>
            </a:extLst>
          </p:cNvPr>
          <p:cNvSpPr/>
          <p:nvPr/>
        </p:nvSpPr>
        <p:spPr>
          <a:xfrm>
            <a:off x="3752007" y="2105950"/>
            <a:ext cx="1942089" cy="1942089"/>
          </a:xfrm>
          <a:prstGeom prst="ellipse">
            <a:avLst/>
          </a:prstGeom>
          <a:solidFill>
            <a:schemeClr val="bg1"/>
          </a:solidFill>
          <a:ln>
            <a:solidFill>
              <a:srgbClr val="4F42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ko-KR" sz="3600" dirty="0">
              <a:solidFill>
                <a:srgbClr val="4F42E6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1FCCEF2-36B5-A541-B618-2B9BF3DC9034}"/>
              </a:ext>
            </a:extLst>
          </p:cNvPr>
          <p:cNvSpPr/>
          <p:nvPr/>
        </p:nvSpPr>
        <p:spPr>
          <a:xfrm>
            <a:off x="6337889" y="2105949"/>
            <a:ext cx="1942089" cy="1942089"/>
          </a:xfrm>
          <a:prstGeom prst="ellipse">
            <a:avLst/>
          </a:prstGeom>
          <a:solidFill>
            <a:schemeClr val="bg1"/>
          </a:solidFill>
          <a:ln>
            <a:solidFill>
              <a:srgbClr val="4F42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ko-KR" sz="2400" dirty="0">
              <a:solidFill>
                <a:srgbClr val="4F42E6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40513D0-FDD0-1E48-BDAF-2B6F16A4DE44}"/>
              </a:ext>
            </a:extLst>
          </p:cNvPr>
          <p:cNvSpPr/>
          <p:nvPr/>
        </p:nvSpPr>
        <p:spPr>
          <a:xfrm>
            <a:off x="8923771" y="2105949"/>
            <a:ext cx="1942089" cy="1942089"/>
          </a:xfrm>
          <a:prstGeom prst="ellipse">
            <a:avLst/>
          </a:prstGeom>
          <a:solidFill>
            <a:schemeClr val="bg1"/>
          </a:solidFill>
          <a:ln>
            <a:solidFill>
              <a:srgbClr val="4F42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ko-KR" sz="2400" dirty="0">
              <a:solidFill>
                <a:srgbClr val="4F42E6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C329AB-5902-6647-95DB-52E61CD2A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372" y="2484255"/>
            <a:ext cx="1130634" cy="1130634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727AE0DB-76CD-EF43-A892-32B7A76C97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3684" y="2484251"/>
            <a:ext cx="978735" cy="1185484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D524EB38-C71F-7E4D-A5F2-CF4E7B310B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86019" y="2411453"/>
            <a:ext cx="1095624" cy="1327064"/>
          </a:xfrm>
          <a:prstGeom prst="rect">
            <a:avLst/>
          </a:prstGeom>
        </p:spPr>
      </p:pic>
      <p:pic>
        <p:nvPicPr>
          <p:cNvPr id="18" name="그래픽 17">
            <a:extLst>
              <a:ext uri="{FF2B5EF4-FFF2-40B4-BE49-F238E27FC236}">
                <a16:creationId xmlns:a16="http://schemas.microsoft.com/office/drawing/2014/main" id="{5664714D-F686-9E45-9026-8F429F47E7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72043" y="2484251"/>
            <a:ext cx="1045543" cy="1266404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A05BBE0-6F9B-C546-ABC3-C14A752EF6C7}"/>
              </a:ext>
            </a:extLst>
          </p:cNvPr>
          <p:cNvSpPr/>
          <p:nvPr/>
        </p:nvSpPr>
        <p:spPr>
          <a:xfrm>
            <a:off x="1489952" y="4405956"/>
            <a:ext cx="10924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28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깃허브</a:t>
            </a:r>
            <a:endParaRPr kumimoji="1" lang="en-US" altLang="ko-KR" sz="2800" dirty="0">
              <a:solidFill>
                <a:srgbClr val="4F42E6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kumimoji="1" lang="ko-KR" altLang="en-US" sz="28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액션</a:t>
            </a:r>
            <a:endParaRPr kumimoji="1" lang="en-US" altLang="ko-KR" sz="2800" dirty="0">
              <a:solidFill>
                <a:srgbClr val="4F42E6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0851F26-38C5-224A-8066-D35F52B89BFE}"/>
              </a:ext>
            </a:extLst>
          </p:cNvPr>
          <p:cNvSpPr/>
          <p:nvPr/>
        </p:nvSpPr>
        <p:spPr>
          <a:xfrm>
            <a:off x="4119993" y="4559844"/>
            <a:ext cx="10924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28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S3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02A32BE-A7C6-6040-8AF4-B78BED6B4C11}"/>
              </a:ext>
            </a:extLst>
          </p:cNvPr>
          <p:cNvSpPr/>
          <p:nvPr/>
        </p:nvSpPr>
        <p:spPr>
          <a:xfrm>
            <a:off x="8732683" y="4128957"/>
            <a:ext cx="232426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28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EC2</a:t>
            </a:r>
          </a:p>
          <a:p>
            <a:pPr algn="ctr"/>
            <a:r>
              <a:rPr kumimoji="1" lang="en-US" altLang="ko-KR" sz="28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CodeDeploy</a:t>
            </a:r>
            <a:endParaRPr kumimoji="1" lang="en-US" altLang="ko-KR" sz="2800" dirty="0">
              <a:solidFill>
                <a:srgbClr val="4F42E6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kumimoji="1" lang="en-US" altLang="ko-KR" sz="28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Agent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1753A02-0FAB-804F-8FD4-A183FA9A57FF}"/>
              </a:ext>
            </a:extLst>
          </p:cNvPr>
          <p:cNvSpPr/>
          <p:nvPr/>
        </p:nvSpPr>
        <p:spPr>
          <a:xfrm>
            <a:off x="6773408" y="4344401"/>
            <a:ext cx="137584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28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Code</a:t>
            </a:r>
          </a:p>
          <a:p>
            <a:pPr algn="ctr"/>
            <a:r>
              <a:rPr kumimoji="1" lang="en-US" altLang="ko-KR" sz="28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Deploy</a:t>
            </a:r>
          </a:p>
        </p:txBody>
      </p:sp>
    </p:spTree>
    <p:extLst>
      <p:ext uri="{BB962C8B-B14F-4D97-AF65-F5344CB8AC3E}">
        <p14:creationId xmlns:p14="http://schemas.microsoft.com/office/powerpoint/2010/main" val="296363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3837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CD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 </a:t>
            </a:r>
            <a:r>
              <a:rPr lang="en-US" altLang="ko-KR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Github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Actions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33EC906-6176-5C4C-8C97-1A23FD7E248C}"/>
              </a:ext>
            </a:extLst>
          </p:cNvPr>
          <p:cNvSpPr/>
          <p:nvPr/>
        </p:nvSpPr>
        <p:spPr>
          <a:xfrm>
            <a:off x="1416978" y="2049307"/>
            <a:ext cx="1942089" cy="1942089"/>
          </a:xfrm>
          <a:prstGeom prst="ellipse">
            <a:avLst/>
          </a:prstGeom>
          <a:solidFill>
            <a:schemeClr val="bg1"/>
          </a:solidFill>
          <a:ln>
            <a:solidFill>
              <a:srgbClr val="4F42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ko-KR" sz="3600" dirty="0">
              <a:solidFill>
                <a:srgbClr val="4F42E6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23873CE-014F-3449-85E8-78C6BFDB30E2}"/>
              </a:ext>
            </a:extLst>
          </p:cNvPr>
          <p:cNvSpPr/>
          <p:nvPr/>
        </p:nvSpPr>
        <p:spPr>
          <a:xfrm>
            <a:off x="9052290" y="2049307"/>
            <a:ext cx="1942089" cy="1942089"/>
          </a:xfrm>
          <a:prstGeom prst="ellipse">
            <a:avLst/>
          </a:prstGeom>
          <a:solidFill>
            <a:schemeClr val="bg1"/>
          </a:solidFill>
          <a:ln>
            <a:solidFill>
              <a:srgbClr val="4F42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ko-KR" sz="3600" dirty="0">
              <a:solidFill>
                <a:srgbClr val="4F42E6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EDFE0C7-5B89-954D-9D59-899E8E3FB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225" y="2427611"/>
            <a:ext cx="1130634" cy="1130634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1ACE537B-ACD4-A049-9C4A-28A1A2254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3967" y="2427608"/>
            <a:ext cx="978735" cy="118548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7C99779F-3B87-8C4F-AEF2-0173D039EE5D}"/>
              </a:ext>
            </a:extLst>
          </p:cNvPr>
          <p:cNvSpPr/>
          <p:nvPr/>
        </p:nvSpPr>
        <p:spPr>
          <a:xfrm>
            <a:off x="1740805" y="4349312"/>
            <a:ext cx="10924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28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깃허브</a:t>
            </a:r>
            <a:endParaRPr kumimoji="1" lang="en-US" altLang="ko-KR" sz="2800" dirty="0">
              <a:solidFill>
                <a:srgbClr val="4F42E6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kumimoji="1" lang="ko-KR" altLang="en-US" sz="28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액션</a:t>
            </a:r>
            <a:endParaRPr kumimoji="1" lang="en-US" altLang="ko-KR" sz="2800" dirty="0">
              <a:solidFill>
                <a:srgbClr val="4F42E6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BFFDCCE-D065-384F-AAFA-2A4B83C87914}"/>
              </a:ext>
            </a:extLst>
          </p:cNvPr>
          <p:cNvSpPr/>
          <p:nvPr/>
        </p:nvSpPr>
        <p:spPr>
          <a:xfrm>
            <a:off x="9420276" y="4503201"/>
            <a:ext cx="10924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28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S3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27C362-2FF9-4B48-95AC-1380CE404578}"/>
              </a:ext>
            </a:extLst>
          </p:cNvPr>
          <p:cNvSpPr txBox="1"/>
          <p:nvPr/>
        </p:nvSpPr>
        <p:spPr>
          <a:xfrm>
            <a:off x="3890998" y="3782869"/>
            <a:ext cx="4410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빌드한 압축 파일 전달</a:t>
            </a:r>
            <a:endParaRPr lang="en-US" altLang="ko-KR" sz="3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656D3DA-7052-6945-9B99-3A483045ED03}"/>
              </a:ext>
            </a:extLst>
          </p:cNvPr>
          <p:cNvCxnSpPr>
            <a:cxnSpLocks/>
          </p:cNvCxnSpPr>
          <p:nvPr/>
        </p:nvCxnSpPr>
        <p:spPr>
          <a:xfrm>
            <a:off x="3965253" y="3429000"/>
            <a:ext cx="441000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320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>
            <a:extLst>
              <a:ext uri="{FF2B5EF4-FFF2-40B4-BE49-F238E27FC236}">
                <a16:creationId xmlns:a16="http://schemas.microsoft.com/office/drawing/2014/main" id="{62722502-1B90-DE4A-9F71-4FDD099A0DF2}"/>
              </a:ext>
            </a:extLst>
          </p:cNvPr>
          <p:cNvSpPr/>
          <p:nvPr/>
        </p:nvSpPr>
        <p:spPr>
          <a:xfrm>
            <a:off x="1413408" y="2049307"/>
            <a:ext cx="1942089" cy="1942089"/>
          </a:xfrm>
          <a:prstGeom prst="ellipse">
            <a:avLst/>
          </a:prstGeom>
          <a:solidFill>
            <a:schemeClr val="bg1"/>
          </a:solidFill>
          <a:ln>
            <a:solidFill>
              <a:srgbClr val="4F42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ko-KR" sz="3600" dirty="0">
              <a:solidFill>
                <a:srgbClr val="4F42E6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20" name="그래픽 19">
            <a:extLst>
              <a:ext uri="{FF2B5EF4-FFF2-40B4-BE49-F238E27FC236}">
                <a16:creationId xmlns:a16="http://schemas.microsoft.com/office/drawing/2014/main" id="{20854290-B1F2-FA42-BA4B-92AC97F76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5085" y="2427608"/>
            <a:ext cx="978735" cy="1185484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97B948C4-AAAE-C846-AFA9-1E6E8095CD3B}"/>
              </a:ext>
            </a:extLst>
          </p:cNvPr>
          <p:cNvSpPr/>
          <p:nvPr/>
        </p:nvSpPr>
        <p:spPr>
          <a:xfrm>
            <a:off x="1781394" y="4503201"/>
            <a:ext cx="10924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28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S3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4253" y="571501"/>
            <a:ext cx="3837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CD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 </a:t>
            </a:r>
            <a:r>
              <a:rPr lang="en-US" altLang="ko-KR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Github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Actions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23873CE-014F-3449-85E8-78C6BFDB30E2}"/>
              </a:ext>
            </a:extLst>
          </p:cNvPr>
          <p:cNvSpPr/>
          <p:nvPr/>
        </p:nvSpPr>
        <p:spPr>
          <a:xfrm>
            <a:off x="9052290" y="2049307"/>
            <a:ext cx="1942089" cy="1942089"/>
          </a:xfrm>
          <a:prstGeom prst="ellipse">
            <a:avLst/>
          </a:prstGeom>
          <a:solidFill>
            <a:schemeClr val="bg1"/>
          </a:solidFill>
          <a:ln>
            <a:solidFill>
              <a:srgbClr val="4F42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ko-KR" sz="3600" dirty="0">
              <a:solidFill>
                <a:srgbClr val="4F42E6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27C362-2FF9-4B48-95AC-1380CE404578}"/>
              </a:ext>
            </a:extLst>
          </p:cNvPr>
          <p:cNvSpPr txBox="1"/>
          <p:nvPr/>
        </p:nvSpPr>
        <p:spPr>
          <a:xfrm>
            <a:off x="3890998" y="3782869"/>
            <a:ext cx="4410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업로드 이벤트를 전달</a:t>
            </a:r>
            <a:endParaRPr lang="en-US" altLang="ko-KR" sz="3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656D3DA-7052-6945-9B99-3A483045ED03}"/>
              </a:ext>
            </a:extLst>
          </p:cNvPr>
          <p:cNvCxnSpPr>
            <a:cxnSpLocks/>
          </p:cNvCxnSpPr>
          <p:nvPr/>
        </p:nvCxnSpPr>
        <p:spPr>
          <a:xfrm>
            <a:off x="3965253" y="3429000"/>
            <a:ext cx="441000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그래픽 21">
            <a:extLst>
              <a:ext uri="{FF2B5EF4-FFF2-40B4-BE49-F238E27FC236}">
                <a16:creationId xmlns:a16="http://schemas.microsoft.com/office/drawing/2014/main" id="{940ADD7D-0E53-5241-8F51-20869E0F29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75522" y="2356818"/>
            <a:ext cx="1095624" cy="1327064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903519-8DBF-EB49-B41A-B1271F2EA994}"/>
              </a:ext>
            </a:extLst>
          </p:cNvPr>
          <p:cNvSpPr/>
          <p:nvPr/>
        </p:nvSpPr>
        <p:spPr>
          <a:xfrm>
            <a:off x="9415354" y="4108624"/>
            <a:ext cx="137584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28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Code</a:t>
            </a:r>
          </a:p>
          <a:p>
            <a:pPr algn="ctr"/>
            <a:r>
              <a:rPr kumimoji="1" lang="en-US" altLang="ko-KR" sz="28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Deploy</a:t>
            </a:r>
          </a:p>
        </p:txBody>
      </p:sp>
    </p:spTree>
    <p:extLst>
      <p:ext uri="{BB962C8B-B14F-4D97-AF65-F5344CB8AC3E}">
        <p14:creationId xmlns:p14="http://schemas.microsoft.com/office/powerpoint/2010/main" val="3354772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타원 14">
            <a:extLst>
              <a:ext uri="{FF2B5EF4-FFF2-40B4-BE49-F238E27FC236}">
                <a16:creationId xmlns:a16="http://schemas.microsoft.com/office/drawing/2014/main" id="{BFA63535-7CA0-8547-9E63-6AD9A8573290}"/>
              </a:ext>
            </a:extLst>
          </p:cNvPr>
          <p:cNvSpPr/>
          <p:nvPr/>
        </p:nvSpPr>
        <p:spPr>
          <a:xfrm>
            <a:off x="1413408" y="2049307"/>
            <a:ext cx="1942089" cy="1942089"/>
          </a:xfrm>
          <a:prstGeom prst="ellipse">
            <a:avLst/>
          </a:prstGeom>
          <a:solidFill>
            <a:schemeClr val="bg1"/>
          </a:solidFill>
          <a:ln>
            <a:solidFill>
              <a:srgbClr val="4F42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ko-KR" sz="3600" dirty="0">
              <a:solidFill>
                <a:srgbClr val="4F42E6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16" name="그래픽 15">
            <a:extLst>
              <a:ext uri="{FF2B5EF4-FFF2-40B4-BE49-F238E27FC236}">
                <a16:creationId xmlns:a16="http://schemas.microsoft.com/office/drawing/2014/main" id="{BCA3DC89-909E-D441-93E5-F8051747A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1208" y="2366816"/>
            <a:ext cx="1095624" cy="1327064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CBE8DB-808E-894D-BAF3-331ECD57BCCF}"/>
              </a:ext>
            </a:extLst>
          </p:cNvPr>
          <p:cNvSpPr/>
          <p:nvPr/>
        </p:nvSpPr>
        <p:spPr>
          <a:xfrm>
            <a:off x="1776472" y="4108624"/>
            <a:ext cx="137584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28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Code</a:t>
            </a:r>
          </a:p>
          <a:p>
            <a:pPr algn="ctr"/>
            <a:r>
              <a:rPr kumimoji="1" lang="en-US" altLang="ko-KR" sz="28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Deploy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4253" y="571501"/>
            <a:ext cx="3837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CD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 </a:t>
            </a:r>
            <a:r>
              <a:rPr lang="en-US" altLang="ko-KR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Github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Actions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23873CE-014F-3449-85E8-78C6BFDB30E2}"/>
              </a:ext>
            </a:extLst>
          </p:cNvPr>
          <p:cNvSpPr/>
          <p:nvPr/>
        </p:nvSpPr>
        <p:spPr>
          <a:xfrm>
            <a:off x="9052290" y="2049307"/>
            <a:ext cx="1942089" cy="1942089"/>
          </a:xfrm>
          <a:prstGeom prst="ellipse">
            <a:avLst/>
          </a:prstGeom>
          <a:solidFill>
            <a:schemeClr val="bg1"/>
          </a:solidFill>
          <a:ln>
            <a:solidFill>
              <a:srgbClr val="4F42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ko-KR" sz="3600" dirty="0">
              <a:solidFill>
                <a:srgbClr val="4F42E6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27C362-2FF9-4B48-95AC-1380CE404578}"/>
              </a:ext>
            </a:extLst>
          </p:cNvPr>
          <p:cNvSpPr txBox="1"/>
          <p:nvPr/>
        </p:nvSpPr>
        <p:spPr>
          <a:xfrm>
            <a:off x="3890998" y="3782869"/>
            <a:ext cx="4410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압축 파일 전달하여</a:t>
            </a:r>
            <a:endParaRPr lang="en-US" altLang="ko-KR" sz="3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lang="en-US" altLang="ko-KR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EC2 </a:t>
            </a:r>
            <a:r>
              <a:rPr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서버에 업로드</a:t>
            </a:r>
            <a:endParaRPr lang="en-US" altLang="ko-KR" sz="3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656D3DA-7052-6945-9B99-3A483045ED03}"/>
              </a:ext>
            </a:extLst>
          </p:cNvPr>
          <p:cNvCxnSpPr>
            <a:cxnSpLocks/>
          </p:cNvCxnSpPr>
          <p:nvPr/>
        </p:nvCxnSpPr>
        <p:spPr>
          <a:xfrm>
            <a:off x="3965253" y="3429000"/>
            <a:ext cx="441000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903519-8DBF-EB49-B41A-B1271F2EA994}"/>
              </a:ext>
            </a:extLst>
          </p:cNvPr>
          <p:cNvSpPr/>
          <p:nvPr/>
        </p:nvSpPr>
        <p:spPr>
          <a:xfrm>
            <a:off x="9415354" y="4108624"/>
            <a:ext cx="137584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6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EC2</a:t>
            </a:r>
          </a:p>
          <a:p>
            <a:pPr algn="ctr"/>
            <a:r>
              <a:rPr kumimoji="1" lang="en-US" altLang="ko-KR" sz="16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CodeDeploy</a:t>
            </a:r>
            <a:endParaRPr kumimoji="1" lang="en-US" altLang="ko-KR" sz="1600" dirty="0">
              <a:solidFill>
                <a:srgbClr val="4F42E6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kumimoji="1" lang="en-US" altLang="ko-KR" sz="16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Agent</a:t>
            </a:r>
          </a:p>
        </p:txBody>
      </p:sp>
      <p:pic>
        <p:nvPicPr>
          <p:cNvPr id="24" name="그래픽 23">
            <a:extLst>
              <a:ext uri="{FF2B5EF4-FFF2-40B4-BE49-F238E27FC236}">
                <a16:creationId xmlns:a16="http://schemas.microsoft.com/office/drawing/2014/main" id="{219E34EF-225E-ED4F-99FF-C23FA3F0C6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00562" y="2427476"/>
            <a:ext cx="1045543" cy="126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85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61730" y="2397949"/>
            <a:ext cx="566853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CI/CD</a:t>
            </a:r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라는 말을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들어 보셨습니까</a:t>
            </a:r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?</a:t>
            </a:r>
            <a:endParaRPr lang="ko-KR" altLang="en-US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2948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>
            <a:extLst>
              <a:ext uri="{FF2B5EF4-FFF2-40B4-BE49-F238E27FC236}">
                <a16:creationId xmlns:a16="http://schemas.microsoft.com/office/drawing/2014/main" id="{123753F6-061A-B64D-9454-E8A91E4BB400}"/>
              </a:ext>
            </a:extLst>
          </p:cNvPr>
          <p:cNvSpPr/>
          <p:nvPr/>
        </p:nvSpPr>
        <p:spPr>
          <a:xfrm>
            <a:off x="1413409" y="2049307"/>
            <a:ext cx="1942089" cy="1942089"/>
          </a:xfrm>
          <a:prstGeom prst="ellipse">
            <a:avLst/>
          </a:prstGeom>
          <a:solidFill>
            <a:schemeClr val="bg1"/>
          </a:solidFill>
          <a:ln>
            <a:solidFill>
              <a:srgbClr val="4F42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ko-KR" sz="3600" dirty="0">
              <a:solidFill>
                <a:srgbClr val="4F42E6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BD85F19-27DF-7C43-A3A0-7CCE2998A64A}"/>
              </a:ext>
            </a:extLst>
          </p:cNvPr>
          <p:cNvSpPr/>
          <p:nvPr/>
        </p:nvSpPr>
        <p:spPr>
          <a:xfrm>
            <a:off x="1776473" y="4108624"/>
            <a:ext cx="137584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6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EC2</a:t>
            </a:r>
          </a:p>
          <a:p>
            <a:pPr algn="ctr"/>
            <a:r>
              <a:rPr kumimoji="1" lang="en-US" altLang="ko-KR" sz="16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CodeDeploy</a:t>
            </a:r>
            <a:endParaRPr kumimoji="1" lang="en-US" altLang="ko-KR" sz="1600" dirty="0">
              <a:solidFill>
                <a:srgbClr val="4F42E6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kumimoji="1" lang="en-US" altLang="ko-KR" sz="16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Agent</a:t>
            </a:r>
          </a:p>
        </p:txBody>
      </p:sp>
      <p:pic>
        <p:nvPicPr>
          <p:cNvPr id="14" name="그래픽 13">
            <a:extLst>
              <a:ext uri="{FF2B5EF4-FFF2-40B4-BE49-F238E27FC236}">
                <a16:creationId xmlns:a16="http://schemas.microsoft.com/office/drawing/2014/main" id="{3AE0E121-CD41-2C46-B8F7-988211E14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1681" y="2427476"/>
            <a:ext cx="1045543" cy="12664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4253" y="571501"/>
            <a:ext cx="3837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CD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 </a:t>
            </a:r>
            <a:r>
              <a:rPr lang="en-US" altLang="ko-KR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Github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Actions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23873CE-014F-3449-85E8-78C6BFDB30E2}"/>
              </a:ext>
            </a:extLst>
          </p:cNvPr>
          <p:cNvSpPr/>
          <p:nvPr/>
        </p:nvSpPr>
        <p:spPr>
          <a:xfrm>
            <a:off x="9052290" y="2049307"/>
            <a:ext cx="1942089" cy="1942089"/>
          </a:xfrm>
          <a:prstGeom prst="ellipse">
            <a:avLst/>
          </a:prstGeom>
          <a:solidFill>
            <a:schemeClr val="bg1"/>
          </a:solidFill>
          <a:ln>
            <a:solidFill>
              <a:srgbClr val="4F42E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ko-KR" sz="3600" dirty="0">
              <a:solidFill>
                <a:srgbClr val="4F42E6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27C362-2FF9-4B48-95AC-1380CE404578}"/>
              </a:ext>
            </a:extLst>
          </p:cNvPr>
          <p:cNvSpPr txBox="1"/>
          <p:nvPr/>
        </p:nvSpPr>
        <p:spPr>
          <a:xfrm>
            <a:off x="3890998" y="3782869"/>
            <a:ext cx="4410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배포 훅 스크립트 실행</a:t>
            </a:r>
            <a:endParaRPr lang="en-US" altLang="ko-KR" sz="36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656D3DA-7052-6945-9B99-3A483045ED03}"/>
              </a:ext>
            </a:extLst>
          </p:cNvPr>
          <p:cNvCxnSpPr>
            <a:cxnSpLocks/>
          </p:cNvCxnSpPr>
          <p:nvPr/>
        </p:nvCxnSpPr>
        <p:spPr>
          <a:xfrm>
            <a:off x="3965253" y="3429000"/>
            <a:ext cx="441000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903519-8DBF-EB49-B41A-B1271F2EA994}"/>
              </a:ext>
            </a:extLst>
          </p:cNvPr>
          <p:cNvSpPr/>
          <p:nvPr/>
        </p:nvSpPr>
        <p:spPr>
          <a:xfrm>
            <a:off x="8866607" y="4108624"/>
            <a:ext cx="23134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Deployment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F2A945E-029E-8144-B488-CC9D60F07846}"/>
              </a:ext>
            </a:extLst>
          </p:cNvPr>
          <p:cNvSpPr/>
          <p:nvPr/>
        </p:nvSpPr>
        <p:spPr>
          <a:xfrm>
            <a:off x="9357958" y="2544846"/>
            <a:ext cx="231345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🚀</a:t>
            </a:r>
            <a:endParaRPr lang="ko-Kore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267237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0602BA-D247-304A-AC0D-00B6F57DEFA0}"/>
              </a:ext>
            </a:extLst>
          </p:cNvPr>
          <p:cNvSpPr txBox="1"/>
          <p:nvPr/>
        </p:nvSpPr>
        <p:spPr>
          <a:xfrm>
            <a:off x="3131891" y="2397949"/>
            <a:ext cx="592822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4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Github</a:t>
            </a:r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액션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스크립트 작성하기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8111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52116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CD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 </a:t>
            </a:r>
            <a:r>
              <a:rPr lang="en-US" altLang="ko-KR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Github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Actions Script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7522B5CD-B6AB-4340-9E82-D21BCF0B2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53" y="1836420"/>
            <a:ext cx="97663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160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52116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CD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 </a:t>
            </a:r>
            <a:r>
              <a:rPr lang="en-US" altLang="ko-KR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Github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Actions Script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32D66AC-75DC-B448-8F3C-6656E5BBB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53" y="1377352"/>
            <a:ext cx="6731407" cy="518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155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52116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CD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 </a:t>
            </a:r>
            <a:r>
              <a:rPr lang="en-US" altLang="ko-KR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Github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Actions Script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731860-099E-E54C-B7C2-9F231537B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39" y="1385294"/>
            <a:ext cx="4950241" cy="529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200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52116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CD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 </a:t>
            </a:r>
            <a:r>
              <a:rPr lang="en-US" altLang="ko-KR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Github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Actions Script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6C1616-12C4-C441-9A98-C4B2E4EB7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2573"/>
            <a:ext cx="12192000" cy="545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902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52116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CD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 </a:t>
            </a:r>
            <a:r>
              <a:rPr lang="en-US" altLang="ko-KR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Github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Actions Script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9EEB5D-EFEA-FF47-8BEB-31B534850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7987"/>
            <a:ext cx="12192000" cy="523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1102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52116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CD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 </a:t>
            </a:r>
            <a:r>
              <a:rPr lang="en-US" altLang="ko-KR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Github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Actions Script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01C7CF-7B36-854D-950F-0C7408B34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2016"/>
            <a:ext cx="12192000" cy="347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7287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52116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CD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 </a:t>
            </a:r>
            <a:r>
              <a:rPr lang="en-US" altLang="ko-KR" sz="3200" dirty="0" err="1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Github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Actions Script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29374C-BB06-6C4E-863F-0E0480381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377" y="1464657"/>
            <a:ext cx="9513118" cy="508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6198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3307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CD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– Hook Script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9481EA-26B2-564D-BDDC-955046A21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702" y="0"/>
            <a:ext cx="57909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12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15295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CI / CD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B0655A-C78B-CE49-82D7-BDAF8DBE9E24}"/>
              </a:ext>
            </a:extLst>
          </p:cNvPr>
          <p:cNvSpPr txBox="1"/>
          <p:nvPr/>
        </p:nvSpPr>
        <p:spPr>
          <a:xfrm>
            <a:off x="1254530" y="2397948"/>
            <a:ext cx="222208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4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브랜치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PR</a:t>
            </a:r>
            <a:endParaRPr lang="ko-KR" altLang="en-US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EE7522-3907-6B4F-8102-3AA23828D0AB}"/>
              </a:ext>
            </a:extLst>
          </p:cNvPr>
          <p:cNvSpPr txBox="1"/>
          <p:nvPr/>
        </p:nvSpPr>
        <p:spPr>
          <a:xfrm>
            <a:off x="5026569" y="1905504"/>
            <a:ext cx="227658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빌드와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테스트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(</a:t>
            </a:r>
            <a:r>
              <a:rPr lang="en-US" altLang="ko-KR" sz="6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CI</a:t>
            </a:r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)</a:t>
            </a:r>
            <a:endParaRPr lang="ko-KR" altLang="en-US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DE18B2-4D37-914E-A534-5C6A69E881CF}"/>
              </a:ext>
            </a:extLst>
          </p:cNvPr>
          <p:cNvSpPr txBox="1"/>
          <p:nvPr/>
        </p:nvSpPr>
        <p:spPr>
          <a:xfrm>
            <a:off x="9068231" y="2397947"/>
            <a:ext cx="125547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PR</a:t>
            </a:r>
          </a:p>
          <a:p>
            <a:pPr algn="ctr"/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실패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CEC7EB2-FDE7-584A-B320-4846F0B29504}"/>
              </a:ext>
            </a:extLst>
          </p:cNvPr>
          <p:cNvCxnSpPr>
            <a:cxnSpLocks/>
          </p:cNvCxnSpPr>
          <p:nvPr/>
        </p:nvCxnSpPr>
        <p:spPr>
          <a:xfrm>
            <a:off x="3526363" y="3428999"/>
            <a:ext cx="141787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7924553-D206-2944-8679-6663A2C41AA1}"/>
              </a:ext>
            </a:extLst>
          </p:cNvPr>
          <p:cNvCxnSpPr>
            <a:cxnSpLocks/>
          </p:cNvCxnSpPr>
          <p:nvPr/>
        </p:nvCxnSpPr>
        <p:spPr>
          <a:xfrm>
            <a:off x="7385490" y="3428999"/>
            <a:ext cx="141787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639BD8-8DFF-6047-862D-98A2C81732A6}"/>
              </a:ext>
            </a:extLst>
          </p:cNvPr>
          <p:cNvSpPr txBox="1"/>
          <p:nvPr/>
        </p:nvSpPr>
        <p:spPr>
          <a:xfrm>
            <a:off x="7120619" y="2093954"/>
            <a:ext cx="19476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400" dirty="0">
                <a:solidFill>
                  <a:srgbClr val="FF000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Fail</a:t>
            </a:r>
            <a:endParaRPr lang="ko-KR" altLang="en-US" sz="6400" dirty="0">
              <a:solidFill>
                <a:srgbClr val="FF0000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72637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3307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CD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– Hook Script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E50492E-0355-DF42-BDD6-E9BF5C6B0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53" y="2280717"/>
            <a:ext cx="57150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8475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3307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CD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– Hook Script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C7F167-B2E4-D34F-BF5C-C4BEBD889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53" y="2280718"/>
            <a:ext cx="59182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0196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3307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CD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– Hook Script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670944-D635-154D-BC5D-167FA178A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53" y="2071561"/>
            <a:ext cx="5934944" cy="364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2400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0602BA-D247-304A-AC0D-00B6F57DEFA0}"/>
              </a:ext>
            </a:extLst>
          </p:cNvPr>
          <p:cNvSpPr txBox="1"/>
          <p:nvPr/>
        </p:nvSpPr>
        <p:spPr>
          <a:xfrm>
            <a:off x="2210967" y="2397949"/>
            <a:ext cx="777007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4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매쉬업</a:t>
            </a:r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프로젝트에 모두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CI/CD </a:t>
            </a:r>
            <a:r>
              <a:rPr lang="ko-KR" altLang="en-US" sz="64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를</a:t>
            </a:r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적용해봅시다</a:t>
            </a:r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343330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2348821" y="2397949"/>
            <a:ext cx="749435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8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감사</a:t>
            </a:r>
            <a:r>
              <a:rPr lang="ko-KR" altLang="en-US" sz="1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합니다</a:t>
            </a:r>
            <a:r>
              <a:rPr lang="en-US" altLang="ko-KR" sz="128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99335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30203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참고</a:t>
            </a:r>
            <a:r>
              <a:rPr lang="ko-KR" altLang="en-US" sz="60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도서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D5AFA22-D386-A740-AF11-7396B54B561D}"/>
              </a:ext>
            </a:extLst>
          </p:cNvPr>
          <p:cNvSpPr/>
          <p:nvPr/>
        </p:nvSpPr>
        <p:spPr>
          <a:xfrm>
            <a:off x="293914" y="2659520"/>
            <a:ext cx="1160417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600" dirty="0"/>
              <a:t>CI/CD : https://</a:t>
            </a:r>
            <a:r>
              <a:rPr lang="en-US" altLang="ko-Kore-KR" sz="1600" dirty="0" err="1"/>
              <a:t>jhleed.tistory.com</a:t>
            </a:r>
            <a:r>
              <a:rPr lang="en-US" altLang="ko-Kore-KR" sz="1600" dirty="0"/>
              <a:t>/130</a:t>
            </a:r>
          </a:p>
          <a:p>
            <a:r>
              <a:rPr lang="ko-Kore-KR" altLang="en-US" sz="1600" dirty="0"/>
              <a:t>인수테스트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" altLang="ko-KR" sz="1600" dirty="0">
                <a:hlinkClick r:id="rId2"/>
              </a:rPr>
              <a:t>https://needjarvis.tistory.com/446</a:t>
            </a:r>
            <a:endParaRPr lang="en" altLang="ko-KR" sz="1600" dirty="0"/>
          </a:p>
          <a:p>
            <a:r>
              <a:rPr lang="ko-KR" altLang="en-US" sz="1600" dirty="0"/>
              <a:t>기초 안전성 테스트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" altLang="ko-KR" sz="1600" dirty="0">
                <a:hlinkClick r:id="rId3"/>
              </a:rPr>
              <a:t>https://sites.google.com/site/knowingmoresoftware/software-testing/smoke-sanity-testing</a:t>
            </a:r>
            <a:endParaRPr lang="en" altLang="ko-KR" sz="1600" dirty="0"/>
          </a:p>
          <a:p>
            <a:r>
              <a:rPr lang="en" altLang="ko-Kore-KR" sz="1600" dirty="0"/>
              <a:t>CI/CD </a:t>
            </a:r>
            <a:r>
              <a:rPr lang="ko-KR" altLang="en-US" sz="1600" dirty="0"/>
              <a:t>툴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" altLang="ko-KR" sz="1600" dirty="0"/>
              <a:t>https://</a:t>
            </a:r>
            <a:r>
              <a:rPr lang="en" altLang="ko-KR" sz="1600" dirty="0" err="1"/>
              <a:t>medium.com</a:t>
            </a:r>
            <a:r>
              <a:rPr lang="en" altLang="ko-KR" sz="1600" dirty="0"/>
              <a:t>/day34/ci-cd-tool-comparison-f710a4777852</a:t>
            </a:r>
            <a:endParaRPr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5141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15295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CI / CD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B0655A-C78B-CE49-82D7-BDAF8DBE9E24}"/>
              </a:ext>
            </a:extLst>
          </p:cNvPr>
          <p:cNvSpPr txBox="1"/>
          <p:nvPr/>
        </p:nvSpPr>
        <p:spPr>
          <a:xfrm>
            <a:off x="1254528" y="2397948"/>
            <a:ext cx="222208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4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브랜치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PR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CEC7EB2-FDE7-584A-B320-4846F0B29504}"/>
              </a:ext>
            </a:extLst>
          </p:cNvPr>
          <p:cNvCxnSpPr>
            <a:cxnSpLocks/>
          </p:cNvCxnSpPr>
          <p:nvPr/>
        </p:nvCxnSpPr>
        <p:spPr>
          <a:xfrm>
            <a:off x="3526363" y="3428999"/>
            <a:ext cx="141787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7924553-D206-2944-8679-6663A2C41AA1}"/>
              </a:ext>
            </a:extLst>
          </p:cNvPr>
          <p:cNvCxnSpPr>
            <a:cxnSpLocks/>
          </p:cNvCxnSpPr>
          <p:nvPr/>
        </p:nvCxnSpPr>
        <p:spPr>
          <a:xfrm>
            <a:off x="7385490" y="3428999"/>
            <a:ext cx="141787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639BD8-8DFF-6047-862D-98A2C81732A6}"/>
              </a:ext>
            </a:extLst>
          </p:cNvPr>
          <p:cNvSpPr txBox="1"/>
          <p:nvPr/>
        </p:nvSpPr>
        <p:spPr>
          <a:xfrm>
            <a:off x="7385490" y="2087930"/>
            <a:ext cx="12266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400" dirty="0">
                <a:solidFill>
                  <a:srgbClr val="00B050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OK</a:t>
            </a:r>
            <a:endParaRPr lang="ko-KR" altLang="en-US" sz="6400" dirty="0">
              <a:solidFill>
                <a:srgbClr val="00B050"/>
              </a:solidFill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9F4410-5120-564C-B677-21BBD999AD82}"/>
              </a:ext>
            </a:extLst>
          </p:cNvPr>
          <p:cNvSpPr txBox="1"/>
          <p:nvPr/>
        </p:nvSpPr>
        <p:spPr>
          <a:xfrm>
            <a:off x="9068231" y="2397947"/>
            <a:ext cx="125547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PR</a:t>
            </a:r>
          </a:p>
          <a:p>
            <a:pPr algn="ctr"/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머지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74C69D-E894-0D44-8533-B671222A0F97}"/>
              </a:ext>
            </a:extLst>
          </p:cNvPr>
          <p:cNvSpPr txBox="1"/>
          <p:nvPr/>
        </p:nvSpPr>
        <p:spPr>
          <a:xfrm>
            <a:off x="5026569" y="1905504"/>
            <a:ext cx="227658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빌드와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테스트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(</a:t>
            </a:r>
            <a:r>
              <a:rPr lang="en-US" altLang="ko-KR" sz="6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CI</a:t>
            </a:r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)</a:t>
            </a:r>
            <a:endParaRPr lang="ko-KR" altLang="en-US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8048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15295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CI / CD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B0655A-C78B-CE49-82D7-BDAF8DBE9E24}"/>
              </a:ext>
            </a:extLst>
          </p:cNvPr>
          <p:cNvSpPr txBox="1"/>
          <p:nvPr/>
        </p:nvSpPr>
        <p:spPr>
          <a:xfrm>
            <a:off x="3390719" y="2397948"/>
            <a:ext cx="152638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PR</a:t>
            </a:r>
          </a:p>
          <a:p>
            <a:pPr algn="ctr"/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머지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EE7522-3907-6B4F-8102-3AA23828D0AB}"/>
              </a:ext>
            </a:extLst>
          </p:cNvPr>
          <p:cNvSpPr txBox="1"/>
          <p:nvPr/>
        </p:nvSpPr>
        <p:spPr>
          <a:xfrm>
            <a:off x="6965560" y="1905505"/>
            <a:ext cx="186621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자동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배포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(</a:t>
            </a:r>
            <a:r>
              <a:rPr lang="en-US" altLang="ko-KR" sz="6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CD</a:t>
            </a:r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)</a:t>
            </a:r>
            <a:endParaRPr lang="ko-KR" altLang="en-US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CEC7EB2-FDE7-584A-B320-4846F0B29504}"/>
              </a:ext>
            </a:extLst>
          </p:cNvPr>
          <p:cNvCxnSpPr>
            <a:cxnSpLocks/>
          </p:cNvCxnSpPr>
          <p:nvPr/>
        </p:nvCxnSpPr>
        <p:spPr>
          <a:xfrm>
            <a:off x="5314702" y="3428999"/>
            <a:ext cx="141787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050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3931" y="2397949"/>
            <a:ext cx="716414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CI/CD </a:t>
            </a:r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중</a:t>
            </a:r>
            <a:endParaRPr lang="en-US" altLang="ko-KR" sz="64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  <a:p>
            <a:pPr algn="ctr"/>
            <a:r>
              <a:rPr lang="en-US" altLang="ko-KR" sz="64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CD</a:t>
            </a:r>
            <a:r>
              <a:rPr lang="ko-KR" altLang="en-US" sz="6400" dirty="0" err="1">
                <a:latin typeface="BM HANNA Pro OTF" panose="020B0600000101010101" pitchFamily="34" charset="-127"/>
                <a:ea typeface="BM HANNA Pro OTF" panose="020B0600000101010101" pitchFamily="34" charset="-127"/>
              </a:rPr>
              <a:t>를</a:t>
            </a:r>
            <a:r>
              <a:rPr lang="ko-KR" altLang="en-US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 알아보겠습니다</a:t>
            </a:r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0619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721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CD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B0655A-C78B-CE49-82D7-BDAF8DBE9E24}"/>
              </a:ext>
            </a:extLst>
          </p:cNvPr>
          <p:cNvSpPr txBox="1"/>
          <p:nvPr/>
        </p:nvSpPr>
        <p:spPr>
          <a:xfrm>
            <a:off x="1078887" y="2397947"/>
            <a:ext cx="428033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Continuous</a:t>
            </a:r>
          </a:p>
          <a:p>
            <a:pPr algn="ctr"/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Delivery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9A2CE6-2476-454A-AA5F-27D7606B3217}"/>
              </a:ext>
            </a:extLst>
          </p:cNvPr>
          <p:cNvSpPr txBox="1"/>
          <p:nvPr/>
        </p:nvSpPr>
        <p:spPr>
          <a:xfrm>
            <a:off x="6396757" y="2397947"/>
            <a:ext cx="471635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Continuous</a:t>
            </a:r>
          </a:p>
          <a:p>
            <a:pPr algn="ctr"/>
            <a:r>
              <a:rPr lang="en-US" altLang="ko-KR" sz="6400" dirty="0">
                <a:latin typeface="BM HANNA Pro OTF" panose="020B0600000101010101" pitchFamily="34" charset="-127"/>
                <a:ea typeface="BM HANNA Pro OTF" panose="020B0600000101010101" pitchFamily="34" charset="-127"/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1936723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2345" y="579593"/>
            <a:ext cx="53832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CD -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Delivery &amp; Deployment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76295BC-A46F-0746-8161-130E6C87E372}"/>
              </a:ext>
            </a:extLst>
          </p:cNvPr>
          <p:cNvGrpSpPr/>
          <p:nvPr/>
        </p:nvGrpSpPr>
        <p:grpSpPr>
          <a:xfrm>
            <a:off x="1401569" y="2890391"/>
            <a:ext cx="9388862" cy="1077218"/>
            <a:chOff x="1596890" y="2351782"/>
            <a:chExt cx="9388862" cy="107721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AB0655A-C78B-CE49-82D7-BDAF8DBE9E24}"/>
                </a:ext>
              </a:extLst>
            </p:cNvPr>
            <p:cNvSpPr txBox="1"/>
            <p:nvPr/>
          </p:nvSpPr>
          <p:spPr>
            <a:xfrm>
              <a:off x="1596890" y="2351782"/>
              <a:ext cx="329288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400" dirty="0">
                  <a:solidFill>
                    <a:srgbClr val="4F42E6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Delivery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19A2CE6-2476-454A-AA5F-27D7606B3217}"/>
                </a:ext>
              </a:extLst>
            </p:cNvPr>
            <p:cNvSpPr txBox="1"/>
            <p:nvPr/>
          </p:nvSpPr>
          <p:spPr>
            <a:xfrm>
              <a:off x="6540304" y="2351782"/>
              <a:ext cx="4445448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400" dirty="0">
                  <a:solidFill>
                    <a:srgbClr val="4F42E6"/>
                  </a:solidFill>
                  <a:latin typeface="BM HANNA Pro OTF" panose="020B0600000101010101" pitchFamily="34" charset="-127"/>
                  <a:ea typeface="BM HANNA Pro OTF" panose="020B0600000101010101" pitchFamily="34" charset="-127"/>
                </a:rPr>
                <a:t>Deployment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8064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253" y="571501"/>
            <a:ext cx="53816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CD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-</a:t>
            </a:r>
            <a:r>
              <a:rPr lang="ko-KR" altLang="en-US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 </a:t>
            </a:r>
            <a:r>
              <a:rPr lang="en-US" altLang="ko-KR" sz="32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Delivery &amp; Deployment</a:t>
            </a:r>
            <a:endParaRPr lang="ko-KR" altLang="en-US" sz="3200" dirty="0">
              <a:latin typeface="BM HANNA Pro OTF" panose="020B0600000101010101" pitchFamily="34" charset="-127"/>
              <a:ea typeface="BM HANNA Pro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B0655A-C78B-CE49-82D7-BDAF8DBE9E24}"/>
              </a:ext>
            </a:extLst>
          </p:cNvPr>
          <p:cNvSpPr txBox="1"/>
          <p:nvPr/>
        </p:nvSpPr>
        <p:spPr>
          <a:xfrm>
            <a:off x="688856" y="2055933"/>
            <a:ext cx="23230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Delivery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9A2CE6-2476-454A-AA5F-27D7606B3217}"/>
              </a:ext>
            </a:extLst>
          </p:cNvPr>
          <p:cNvSpPr txBox="1"/>
          <p:nvPr/>
        </p:nvSpPr>
        <p:spPr>
          <a:xfrm>
            <a:off x="624253" y="3725031"/>
            <a:ext cx="31149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4F42E6"/>
                </a:solidFill>
                <a:latin typeface="BM HANNA Pro OTF" panose="020B0600000101010101" pitchFamily="34" charset="-127"/>
                <a:ea typeface="BM HANNA Pro OTF" panose="020B0600000101010101" pitchFamily="34" charset="-127"/>
              </a:rPr>
              <a:t>Deployment</a:t>
            </a: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0D7D10DC-97B8-314A-BA92-E3E5A13A2857}"/>
              </a:ext>
            </a:extLst>
          </p:cNvPr>
          <p:cNvSpPr/>
          <p:nvPr/>
        </p:nvSpPr>
        <p:spPr>
          <a:xfrm>
            <a:off x="4093911" y="2217217"/>
            <a:ext cx="1616993" cy="712797"/>
          </a:xfrm>
          <a:prstGeom prst="roundRect">
            <a:avLst>
              <a:gd name="adj" fmla="val 64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ACCEPTANCE</a:t>
            </a:r>
            <a:br>
              <a:rPr kumimoji="1" lang="en-US" altLang="ko-Kore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</a:br>
            <a:r>
              <a:rPr kumimoji="1" lang="en-US" altLang="ko-Kore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TEST</a:t>
            </a:r>
            <a:endParaRPr kumimoji="1" lang="ko-Kore-KR" altLang="en-US" sz="1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621199EC-41D7-024A-8C09-34AD184DBABA}"/>
              </a:ext>
            </a:extLst>
          </p:cNvPr>
          <p:cNvSpPr/>
          <p:nvPr/>
        </p:nvSpPr>
        <p:spPr>
          <a:xfrm>
            <a:off x="6096000" y="2217217"/>
            <a:ext cx="1616993" cy="712797"/>
          </a:xfrm>
          <a:prstGeom prst="roundRect">
            <a:avLst>
              <a:gd name="adj" fmla="val 64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DEPLOY TO</a:t>
            </a:r>
          </a:p>
          <a:p>
            <a:pPr algn="ctr"/>
            <a:r>
              <a:rPr kumimoji="1" lang="en-US" altLang="ko-Kore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STAGING</a:t>
            </a:r>
            <a:endParaRPr kumimoji="1" lang="ko-Kore-KR" altLang="en-US" sz="1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D21FB33F-B1E0-2C48-B346-69A19E6708F2}"/>
              </a:ext>
            </a:extLst>
          </p:cNvPr>
          <p:cNvSpPr/>
          <p:nvPr/>
        </p:nvSpPr>
        <p:spPr>
          <a:xfrm>
            <a:off x="8098089" y="2217216"/>
            <a:ext cx="1616993" cy="712797"/>
          </a:xfrm>
          <a:prstGeom prst="roundRect">
            <a:avLst>
              <a:gd name="adj" fmla="val 6482"/>
            </a:avLst>
          </a:prstGeom>
          <a:solidFill>
            <a:srgbClr val="4F4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DEPLOY TO</a:t>
            </a:r>
          </a:p>
          <a:p>
            <a:pPr algn="ctr"/>
            <a:r>
              <a:rPr kumimoji="1" lang="en-US" altLang="ko-Kore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PRODUCTION</a:t>
            </a:r>
            <a:endParaRPr kumimoji="1" lang="ko-Kore-KR" altLang="en-US" sz="1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B25508BC-FFF1-4D4F-860A-4A8C0B30D6B3}"/>
              </a:ext>
            </a:extLst>
          </p:cNvPr>
          <p:cNvSpPr/>
          <p:nvPr/>
        </p:nvSpPr>
        <p:spPr>
          <a:xfrm>
            <a:off x="10100178" y="2201728"/>
            <a:ext cx="1616993" cy="712797"/>
          </a:xfrm>
          <a:prstGeom prst="roundRect">
            <a:avLst>
              <a:gd name="adj" fmla="val 64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SMOKE TESTS</a:t>
            </a:r>
            <a:endParaRPr kumimoji="1" lang="ko-Kore-KR" altLang="en-US" sz="1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E0F73148-8017-F245-9690-7FC310AA1904}"/>
              </a:ext>
            </a:extLst>
          </p:cNvPr>
          <p:cNvSpPr/>
          <p:nvPr/>
        </p:nvSpPr>
        <p:spPr>
          <a:xfrm>
            <a:off x="4069013" y="3781675"/>
            <a:ext cx="1616993" cy="712797"/>
          </a:xfrm>
          <a:prstGeom prst="roundRect">
            <a:avLst>
              <a:gd name="adj" fmla="val 64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ACCEPTANCE</a:t>
            </a:r>
            <a:br>
              <a:rPr kumimoji="1" lang="en-US" altLang="ko-Kore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</a:br>
            <a:r>
              <a:rPr kumimoji="1" lang="en-US" altLang="ko-Kore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TEST</a:t>
            </a:r>
            <a:endParaRPr kumimoji="1" lang="ko-Kore-KR" altLang="en-US" sz="1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748957E5-9533-4A44-8C09-0FDC60A95D94}"/>
              </a:ext>
            </a:extLst>
          </p:cNvPr>
          <p:cNvSpPr/>
          <p:nvPr/>
        </p:nvSpPr>
        <p:spPr>
          <a:xfrm>
            <a:off x="6071102" y="3781675"/>
            <a:ext cx="1616993" cy="712797"/>
          </a:xfrm>
          <a:prstGeom prst="roundRect">
            <a:avLst>
              <a:gd name="adj" fmla="val 64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DEPLOY TO</a:t>
            </a:r>
          </a:p>
          <a:p>
            <a:pPr algn="ctr"/>
            <a:r>
              <a:rPr kumimoji="1" lang="en-US" altLang="ko-Kore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STAGING</a:t>
            </a:r>
            <a:endParaRPr kumimoji="1" lang="ko-Kore-KR" altLang="en-US" sz="1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83B41681-BFAA-6047-8AC5-5C75643D4935}"/>
              </a:ext>
            </a:extLst>
          </p:cNvPr>
          <p:cNvSpPr/>
          <p:nvPr/>
        </p:nvSpPr>
        <p:spPr>
          <a:xfrm>
            <a:off x="8073191" y="3781674"/>
            <a:ext cx="1616993" cy="712797"/>
          </a:xfrm>
          <a:prstGeom prst="roundRect">
            <a:avLst>
              <a:gd name="adj" fmla="val 64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DEPLOY TO</a:t>
            </a:r>
          </a:p>
          <a:p>
            <a:pPr algn="ctr"/>
            <a:r>
              <a:rPr kumimoji="1" lang="en-US" altLang="ko-Kore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PRODUCTION</a:t>
            </a:r>
            <a:endParaRPr kumimoji="1" lang="ko-Kore-KR" altLang="en-US" sz="1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95AC7A98-5BD6-6442-B8AC-7DAD3EFFDCA9}"/>
              </a:ext>
            </a:extLst>
          </p:cNvPr>
          <p:cNvSpPr/>
          <p:nvPr/>
        </p:nvSpPr>
        <p:spPr>
          <a:xfrm>
            <a:off x="10075280" y="3766186"/>
            <a:ext cx="1616993" cy="712797"/>
          </a:xfrm>
          <a:prstGeom prst="roundRect">
            <a:avLst>
              <a:gd name="adj" fmla="val 648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SMOKE TESTS</a:t>
            </a:r>
            <a:endParaRPr kumimoji="1" lang="ko-Kore-KR" altLang="en-US" sz="1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32B061F0-C5F4-5140-93DE-00EF86316E7A}"/>
              </a:ext>
            </a:extLst>
          </p:cNvPr>
          <p:cNvSpPr/>
          <p:nvPr/>
        </p:nvSpPr>
        <p:spPr>
          <a:xfrm>
            <a:off x="10928856" y="1350067"/>
            <a:ext cx="788315" cy="469894"/>
          </a:xfrm>
          <a:prstGeom prst="roundRect">
            <a:avLst>
              <a:gd name="adj" fmla="val 0"/>
            </a:avLst>
          </a:prstGeom>
          <a:solidFill>
            <a:srgbClr val="4F4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수동</a:t>
            </a:r>
            <a:endParaRPr kumimoji="1" lang="ko-Kore-KR" altLang="en-US" sz="1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37D91F2A-0BBF-BC4B-A876-B0F03C6FD1D3}"/>
              </a:ext>
            </a:extLst>
          </p:cNvPr>
          <p:cNvSpPr/>
          <p:nvPr/>
        </p:nvSpPr>
        <p:spPr>
          <a:xfrm>
            <a:off x="9964555" y="1350067"/>
            <a:ext cx="788315" cy="469894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자동</a:t>
            </a:r>
            <a:endParaRPr kumimoji="1" lang="ko-Kore-KR" altLang="en-US" sz="14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4448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440</Words>
  <Application>Microsoft Macintosh PowerPoint</Application>
  <PresentationFormat>와이드스크린</PresentationFormat>
  <Paragraphs>165</Paragraphs>
  <Slides>35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2" baseType="lpstr">
      <vt:lpstr>BM DoHyeon OTF</vt:lpstr>
      <vt:lpstr>BM HANNA Pro OTF</vt:lpstr>
      <vt:lpstr>굴림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선재</dc:creator>
  <cp:lastModifiedBy>김 선재</cp:lastModifiedBy>
  <cp:revision>110</cp:revision>
  <dcterms:created xsi:type="dcterms:W3CDTF">2020-04-24T20:21:41Z</dcterms:created>
  <dcterms:modified xsi:type="dcterms:W3CDTF">2021-02-20T02:18:27Z</dcterms:modified>
</cp:coreProperties>
</file>