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60" r:id="rId4"/>
    <p:sldId id="264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9C2ED-5E80-4A18-8305-3B200E0A9F04}" type="datetimeFigureOut">
              <a:rPr lang="ko-KR" altLang="en-US" smtClean="0"/>
              <a:t>2014-04-28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94092-1C07-49DD-A827-56B193636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22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1pPr>
            <a:lvl2pPr marL="740201" indent="-284693"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2pPr>
            <a:lvl3pPr marL="1138771" indent="-227754"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3pPr>
            <a:lvl4pPr marL="1594279" indent="-227754"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4pPr>
            <a:lvl5pPr marL="2049788" indent="-227754"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5pPr>
            <a:lvl6pPr marL="2505296" indent="-227754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6pPr>
            <a:lvl7pPr marL="2960804" indent="-227754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7pPr>
            <a:lvl8pPr marL="3416313" indent="-227754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8pPr>
            <a:lvl9pPr marL="3871821" indent="-227754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9pPr>
          </a:lstStyle>
          <a:p>
            <a:pPr eaLnBrk="1" hangingPunct="1"/>
            <a:fld id="{5A7C2DED-3844-4269-82E3-9ECCBEEED5DE}" type="slidenum">
              <a:rPr lang="en-US" altLang="ko-KR" sz="1200">
                <a:solidFill>
                  <a:schemeClr val="tx1"/>
                </a:solidFill>
                <a:latin typeface="굴림" pitchFamily="50" charset="-127"/>
              </a:rPr>
              <a:pPr eaLnBrk="1" hangingPunct="1"/>
              <a:t>2</a:t>
            </a:fld>
            <a:endParaRPr lang="en-US" altLang="ko-KR" sz="1200">
              <a:solidFill>
                <a:schemeClr val="tx1"/>
              </a:solidFill>
              <a:latin typeface="굴림" pitchFamily="50" charset="-127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39251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1pPr>
            <a:lvl2pPr marL="740201" indent="-284693"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2pPr>
            <a:lvl3pPr marL="1138771" indent="-227754"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3pPr>
            <a:lvl4pPr marL="1594279" indent="-227754"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4pPr>
            <a:lvl5pPr marL="2049788" indent="-227754"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5pPr>
            <a:lvl6pPr marL="2505296" indent="-227754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6pPr>
            <a:lvl7pPr marL="2960804" indent="-227754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7pPr>
            <a:lvl8pPr marL="3416313" indent="-227754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8pPr>
            <a:lvl9pPr marL="3871821" indent="-227754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9pPr>
          </a:lstStyle>
          <a:p>
            <a:pPr eaLnBrk="1" hangingPunct="1"/>
            <a:fld id="{5A7C2DED-3844-4269-82E3-9ECCBEEED5DE}" type="slidenum">
              <a:rPr lang="en-US" altLang="ko-KR" sz="1200">
                <a:solidFill>
                  <a:schemeClr val="tx1"/>
                </a:solidFill>
                <a:latin typeface="굴림" pitchFamily="50" charset="-127"/>
              </a:rPr>
              <a:pPr eaLnBrk="1" hangingPunct="1"/>
              <a:t>3</a:t>
            </a:fld>
            <a:endParaRPr lang="en-US" altLang="ko-KR" sz="1200">
              <a:solidFill>
                <a:schemeClr val="tx1"/>
              </a:solidFill>
              <a:latin typeface="굴림" pitchFamily="50" charset="-127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11343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1pPr>
            <a:lvl2pPr marL="740201" indent="-284693"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2pPr>
            <a:lvl3pPr marL="1138771" indent="-227754"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3pPr>
            <a:lvl4pPr marL="1594279" indent="-227754"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4pPr>
            <a:lvl5pPr marL="2049788" indent="-227754"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5pPr>
            <a:lvl6pPr marL="2505296" indent="-227754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6pPr>
            <a:lvl7pPr marL="2960804" indent="-227754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7pPr>
            <a:lvl8pPr marL="3416313" indent="-227754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8pPr>
            <a:lvl9pPr marL="3871821" indent="-227754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9pPr>
          </a:lstStyle>
          <a:p>
            <a:pPr eaLnBrk="1" hangingPunct="1"/>
            <a:fld id="{5A7C2DED-3844-4269-82E3-9ECCBEEED5DE}" type="slidenum">
              <a:rPr lang="en-US" altLang="ko-KR" sz="1200">
                <a:solidFill>
                  <a:schemeClr val="tx1"/>
                </a:solidFill>
                <a:latin typeface="굴림" pitchFamily="50" charset="-127"/>
              </a:rPr>
              <a:pPr eaLnBrk="1" hangingPunct="1"/>
              <a:t>5</a:t>
            </a:fld>
            <a:endParaRPr lang="en-US" altLang="ko-KR" sz="1200">
              <a:solidFill>
                <a:schemeClr val="tx1"/>
              </a:solidFill>
              <a:latin typeface="굴림" pitchFamily="50" charset="-127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937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1pPr>
            <a:lvl2pPr marL="740201" indent="-284693"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2pPr>
            <a:lvl3pPr marL="1138771" indent="-227754"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3pPr>
            <a:lvl4pPr marL="1594279" indent="-227754"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4pPr>
            <a:lvl5pPr marL="2049788" indent="-227754"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5pPr>
            <a:lvl6pPr marL="2505296" indent="-227754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6pPr>
            <a:lvl7pPr marL="2960804" indent="-227754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7pPr>
            <a:lvl8pPr marL="3416313" indent="-227754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8pPr>
            <a:lvl9pPr marL="3871821" indent="-227754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9pPr>
          </a:lstStyle>
          <a:p>
            <a:pPr eaLnBrk="1" hangingPunct="1"/>
            <a:fld id="{5A7C2DED-3844-4269-82E3-9ECCBEEED5DE}" type="slidenum">
              <a:rPr lang="en-US" altLang="ko-KR" sz="1200">
                <a:solidFill>
                  <a:schemeClr val="tx1"/>
                </a:solidFill>
                <a:latin typeface="굴림" pitchFamily="50" charset="-127"/>
              </a:rPr>
              <a:pPr eaLnBrk="1" hangingPunct="1"/>
              <a:t>7</a:t>
            </a:fld>
            <a:endParaRPr lang="en-US" altLang="ko-KR" sz="1200">
              <a:solidFill>
                <a:schemeClr val="tx1"/>
              </a:solidFill>
              <a:latin typeface="굴림" pitchFamily="50" charset="-127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71906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1pPr>
            <a:lvl2pPr marL="740201" indent="-284693"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2pPr>
            <a:lvl3pPr marL="1138771" indent="-227754"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3pPr>
            <a:lvl4pPr marL="1594279" indent="-227754"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4pPr>
            <a:lvl5pPr marL="2049788" indent="-227754"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5pPr>
            <a:lvl6pPr marL="2505296" indent="-227754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6pPr>
            <a:lvl7pPr marL="2960804" indent="-227754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7pPr>
            <a:lvl8pPr marL="3416313" indent="-227754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8pPr>
            <a:lvl9pPr marL="3871821" indent="-227754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9pPr>
          </a:lstStyle>
          <a:p>
            <a:pPr eaLnBrk="1" hangingPunct="1"/>
            <a:fld id="{5A7C2DED-3844-4269-82E3-9ECCBEEED5DE}" type="slidenum">
              <a:rPr lang="en-US" altLang="ko-KR" sz="1200">
                <a:solidFill>
                  <a:schemeClr val="tx1"/>
                </a:solidFill>
                <a:latin typeface="굴림" pitchFamily="50" charset="-127"/>
              </a:rPr>
              <a:pPr eaLnBrk="1" hangingPunct="1"/>
              <a:t>8</a:t>
            </a:fld>
            <a:endParaRPr lang="en-US" altLang="ko-KR" sz="1200">
              <a:solidFill>
                <a:schemeClr val="tx1"/>
              </a:solidFill>
              <a:latin typeface="굴림" pitchFamily="50" charset="-127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07022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1pPr>
            <a:lvl2pPr marL="740201" indent="-284693"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2pPr>
            <a:lvl3pPr marL="1138771" indent="-227754"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3pPr>
            <a:lvl4pPr marL="1594279" indent="-227754"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4pPr>
            <a:lvl5pPr marL="2049788" indent="-227754" eaLnBrk="0" hangingPunct="0"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5pPr>
            <a:lvl6pPr marL="2505296" indent="-227754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6pPr>
            <a:lvl7pPr marL="2960804" indent="-227754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7pPr>
            <a:lvl8pPr marL="3416313" indent="-227754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8pPr>
            <a:lvl9pPr marL="3871821" indent="-227754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/>
                <a:ea typeface="굴림" pitchFamily="50" charset="-127"/>
              </a:defRPr>
            </a:lvl9pPr>
          </a:lstStyle>
          <a:p>
            <a:pPr eaLnBrk="1" hangingPunct="1"/>
            <a:fld id="{5A7C2DED-3844-4269-82E3-9ECCBEEED5DE}" type="slidenum">
              <a:rPr lang="en-US" altLang="ko-KR" sz="1200">
                <a:solidFill>
                  <a:schemeClr val="tx1"/>
                </a:solidFill>
                <a:latin typeface="굴림" pitchFamily="50" charset="-127"/>
              </a:rPr>
              <a:pPr eaLnBrk="1" hangingPunct="1"/>
              <a:t>9</a:t>
            </a:fld>
            <a:endParaRPr lang="en-US" altLang="ko-KR" sz="1200">
              <a:solidFill>
                <a:schemeClr val="tx1"/>
              </a:solidFill>
              <a:latin typeface="굴림" pitchFamily="50" charset="-127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49974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C2D2E2"/>
              </a:clrFrom>
              <a:clrTo>
                <a:srgbClr val="C2D2E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6" t="90236" r="1817" b="2492"/>
          <a:stretch>
            <a:fillRect/>
          </a:stretch>
        </p:blipFill>
        <p:spPr bwMode="auto">
          <a:xfrm>
            <a:off x="7010400" y="6188075"/>
            <a:ext cx="19669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75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AF95D8-210A-4247-B5E3-4C1958EB0708}" type="datetimeFigureOut">
              <a:rPr lang="ko-KR" altLang="en-US" smtClean="0"/>
              <a:t>2014-04-28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726FAB-3471-4712-AA5D-E0311B52E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6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AF95D8-210A-4247-B5E3-4C1958EB0708}" type="datetimeFigureOut">
              <a:rPr lang="ko-KR" altLang="en-US" smtClean="0"/>
              <a:t>2014-04-28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726FAB-3471-4712-AA5D-E0311B52E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6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663" y="249238"/>
            <a:ext cx="11668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09150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AF95D8-210A-4247-B5E3-4C1958EB0708}" type="datetimeFigureOut">
              <a:rPr lang="ko-KR" altLang="en-US" smtClean="0"/>
              <a:t>2014-04-28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726FAB-3471-4712-AA5D-E0311B52E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5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장 실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68677" y="179348"/>
            <a:ext cx="110697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indent="0">
              <a:buNone/>
              <a:defRPr lang="ko-KR" altLang="en-US" sz="1800" b="1" kern="1200" spc="-1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 eaLnBrk="1" hangingPunct="1"/>
            <a:r>
              <a:rPr lang="en-US" altLang="ko-KR" dirty="0" smtClean="0"/>
              <a:t>9. Pointer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95288" y="753512"/>
            <a:ext cx="8353425" cy="400110"/>
          </a:xfrm>
          <a:prstGeom prst="rect">
            <a:avLst/>
          </a:prstGeom>
          <a:noFill/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>
            <a:lvl1pPr>
              <a:defRPr lang="ko-KR" altLang="en-US" sz="2000" b="1" kern="1200" spc="-150" dirty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180975" lvl="0" indent="-180975" latinLnBrk="0">
              <a:spcBef>
                <a:spcPts val="150"/>
              </a:spcBef>
              <a:spcAft>
                <a:spcPts val="150"/>
              </a:spcAft>
              <a:buSzPct val="90000"/>
              <a:buFontTx/>
              <a:buBlip>
                <a:blip r:embed="rId2"/>
              </a:buBlip>
            </a:pP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252651" y="180014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800" b="0" i="0" u="none" strike="noStrike" kern="1200" cap="none" spc="-15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ㅣ</a:t>
            </a:r>
            <a:endParaRPr lang="ko-KR" altLang="en-US" dirty="0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1494927" y="179348"/>
            <a:ext cx="218709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indent="0">
              <a:buNone/>
              <a:defRPr lang="ko-KR" altLang="en-US" sz="1800" b="1" kern="12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 eaLnBrk="1" hangingPunct="1"/>
            <a:r>
              <a:rPr lang="en-US" altLang="ko-KR" dirty="0" smtClean="0"/>
              <a:t>Practice 2</a:t>
            </a:r>
            <a:endParaRPr lang="ko-KR" altLang="en-US" dirty="0"/>
          </a:p>
        </p:txBody>
      </p:sp>
      <p:grpSp>
        <p:nvGrpSpPr>
          <p:cNvPr id="11" name="그룹 41"/>
          <p:cNvGrpSpPr>
            <a:grpSpLocks/>
          </p:cNvGrpSpPr>
          <p:nvPr userDrawn="1"/>
        </p:nvGrpSpPr>
        <p:grpSpPr bwMode="auto">
          <a:xfrm>
            <a:off x="395536" y="1196753"/>
            <a:ext cx="8424936" cy="5241856"/>
            <a:chOff x="539552" y="1916831"/>
            <a:chExt cx="8604448" cy="2440018"/>
          </a:xfrm>
        </p:grpSpPr>
        <p:sp>
          <p:nvSpPr>
            <p:cNvPr id="12" name="직사각형 67"/>
            <p:cNvSpPr/>
            <p:nvPr/>
          </p:nvSpPr>
          <p:spPr bwMode="auto">
            <a:xfrm>
              <a:off x="539552" y="1916831"/>
              <a:ext cx="8604448" cy="2440018"/>
            </a:xfrm>
            <a:prstGeom prst="rect">
              <a:avLst/>
            </a:prstGeom>
            <a:gradFill>
              <a:gsLst>
                <a:gs pos="80000">
                  <a:sysClr val="window" lastClr="FFFFFF">
                    <a:alpha val="90000"/>
                  </a:sysClr>
                </a:gs>
                <a:gs pos="100000">
                  <a:srgbClr val="4F81BD">
                    <a:lumMod val="40000"/>
                    <a:lumOff val="60000"/>
                  </a:srgbClr>
                </a:gs>
              </a:gsLst>
              <a:lin ang="5400000" scaled="0"/>
            </a:gra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sz="1200" kern="0" spc="-50" dirty="0">
                <a:ln>
                  <a:noFill/>
                  <a:prstDash val="solid"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Lucida Sans Unicode" pitchFamily="34" charset="0"/>
              </a:endParaRPr>
            </a:p>
          </p:txBody>
        </p:sp>
        <p:cxnSp>
          <p:nvCxnSpPr>
            <p:cNvPr id="13" name="직선 연결선 38"/>
            <p:cNvCxnSpPr>
              <a:cxnSpLocks noChangeShapeType="1"/>
            </p:cNvCxnSpPr>
            <p:nvPr/>
          </p:nvCxnSpPr>
          <p:spPr bwMode="auto">
            <a:xfrm>
              <a:off x="541176" y="1928457"/>
              <a:ext cx="8602560" cy="0"/>
            </a:xfrm>
            <a:prstGeom prst="line">
              <a:avLst/>
            </a:prstGeom>
            <a:noFill/>
            <a:ln w="28575" algn="ctr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모서리가 둥근 직사각형 13"/>
            <p:cNvSpPr/>
            <p:nvPr/>
          </p:nvSpPr>
          <p:spPr bwMode="auto">
            <a:xfrm>
              <a:off x="640484" y="1998677"/>
              <a:ext cx="115092" cy="2294053"/>
            </a:xfrm>
            <a:prstGeom prst="roundRect">
              <a:avLst>
                <a:gd name="adj" fmla="val 50000"/>
              </a:avLst>
            </a:prstGeom>
            <a:solidFill>
              <a:srgbClr val="00608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2348880"/>
            <a:ext cx="8135937" cy="903287"/>
          </a:xfrm>
          <a:prstGeom prst="rect">
            <a:avLst/>
          </a:prstGeom>
        </p:spPr>
        <p:txBody>
          <a:bodyPr/>
          <a:lstStyle>
            <a:lvl1pPr marL="0" indent="0" defTabSz="357188">
              <a:buNone/>
              <a:defRPr kumimoji="1" lang="ko-KR" altLang="en-US" sz="1600" b="0" dirty="0" smtClean="0">
                <a:solidFill>
                  <a:schemeClr val="tx1"/>
                </a:solidFill>
                <a:effectLst/>
                <a:latin typeface="산돌고딕 M" pitchFamily="18" charset="-127"/>
                <a:ea typeface="산돌고딕 M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문제 입력</a:t>
            </a:r>
            <a:endParaRPr lang="en-US" altLang="ko-KR" dirty="0" smtClean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3" y="1385648"/>
            <a:ext cx="8135937" cy="903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ko-KR" altLang="en-US" sz="1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산돌고딕 M" pitchFamily="18" charset="-127"/>
                <a:ea typeface="산돌고딕 M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실습의 목표 입력</a:t>
            </a:r>
          </a:p>
        </p:txBody>
      </p:sp>
      <p:sp>
        <p:nvSpPr>
          <p:cNvPr id="23" name="텍스트 개체 틀 15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3" y="3312416"/>
            <a:ext cx="8135937" cy="3015879"/>
          </a:xfrm>
          <a:prstGeom prst="rect">
            <a:avLst/>
          </a:prstGeom>
        </p:spPr>
        <p:txBody>
          <a:bodyPr/>
          <a:lstStyle>
            <a:lvl1pPr marL="0" indent="0" defTabSz="357188">
              <a:lnSpc>
                <a:spcPts val="1400"/>
              </a:lnSpc>
              <a:spcBef>
                <a:spcPts val="0"/>
              </a:spcBef>
              <a:buNone/>
              <a:defRPr kumimoji="1" lang="ko-KR" altLang="en-US" sz="1100" b="0" baseline="0" dirty="0" smtClean="0">
                <a:solidFill>
                  <a:schemeClr val="tx1"/>
                </a:solidFill>
                <a:effectLst/>
                <a:latin typeface="나눔고딕코딩" pitchFamily="49" charset="-127"/>
                <a:ea typeface="나눔고딕코딩" pitchFamily="49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Sample Code</a:t>
            </a:r>
            <a:endParaRPr lang="ko-KR" altLang="en-US" dirty="0" smtClean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460432" y="6434792"/>
            <a:ext cx="539080" cy="420612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700" b="1" kern="1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산돌고딕 M" pitchFamily="18" charset="-127"/>
                <a:ea typeface="산돌고딕 M" pitchFamily="18" charset="-127"/>
                <a:cs typeface="+mn-cs"/>
              </a:defRPr>
            </a:lvl1pPr>
          </a:lstStyle>
          <a:p>
            <a:fld id="{A0726FAB-3471-4712-AA5D-E0311B52E627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408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AF95D8-210A-4247-B5E3-4C1958EB0708}" type="datetimeFigureOut">
              <a:rPr lang="ko-KR" altLang="en-US" smtClean="0"/>
              <a:t>2014-04-28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726FAB-3471-4712-AA5D-E0311B52E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9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AF95D8-210A-4247-B5E3-4C1958EB0708}" type="datetimeFigureOut">
              <a:rPr lang="ko-KR" altLang="en-US" smtClean="0"/>
              <a:t>2014-04-28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726FAB-3471-4712-AA5D-E0311B52E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24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AF95D8-210A-4247-B5E3-4C1958EB0708}" type="datetimeFigureOut">
              <a:rPr lang="ko-KR" altLang="en-US" smtClean="0"/>
              <a:t>2014-04-28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726FAB-3471-4712-AA5D-E0311B52E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61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AF95D8-210A-4247-B5E3-4C1958EB0708}" type="datetimeFigureOut">
              <a:rPr lang="ko-KR" altLang="en-US" smtClean="0"/>
              <a:t>2014-04-28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726FAB-3471-4712-AA5D-E0311B52E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3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AF95D8-210A-4247-B5E3-4C1958EB0708}" type="datetimeFigureOut">
              <a:rPr lang="ko-KR" altLang="en-US" smtClean="0"/>
              <a:t>2014-04-28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726FAB-3471-4712-AA5D-E0311B52E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88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AF95D8-210A-4247-B5E3-4C1958EB0708}" type="datetimeFigureOut">
              <a:rPr lang="ko-KR" altLang="en-US" smtClean="0"/>
              <a:t>2014-04-28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726FAB-3471-4712-AA5D-E0311B52E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43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ke.khu.ac.kr/ao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123728" y="3318083"/>
            <a:ext cx="651621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4800" b="1" spc="-270" dirty="0" smtClean="0">
                <a:ln w="3175">
                  <a:solidFill>
                    <a:schemeClr val="bg1"/>
                  </a:solidFill>
                </a:ln>
                <a:solidFill>
                  <a:srgbClr val="3069C6"/>
                </a:solidFill>
                <a:latin typeface="맑은 고딕" pitchFamily="50" charset="-127"/>
                <a:ea typeface="맑은 고딕" pitchFamily="50" charset="-127"/>
              </a:rPr>
              <a:t> Exam #2</a:t>
            </a:r>
            <a:endParaRPr kumimoji="0" lang="en-US" altLang="ko-KR" sz="4800" b="1" spc="-500" dirty="0">
              <a:ln w="3175">
                <a:solidFill>
                  <a:schemeClr val="bg1"/>
                </a:solidFill>
              </a:ln>
              <a:solidFill>
                <a:schemeClr val="accent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81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148064" y="764704"/>
            <a:ext cx="2314015" cy="3898123"/>
            <a:chOff x="5382645" y="816967"/>
            <a:chExt cx="2314015" cy="389812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17894" t="33551" r="66200" b="26961"/>
            <a:stretch/>
          </p:blipFill>
          <p:spPr>
            <a:xfrm>
              <a:off x="5382645" y="1124744"/>
              <a:ext cx="2314015" cy="359034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721960" y="816967"/>
              <a:ext cx="16353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[Condiment class]</a:t>
              </a:r>
              <a:endParaRPr lang="ko-KR" altLang="en-US" sz="1400" dirty="0"/>
            </a:p>
          </p:txBody>
        </p:sp>
      </p:grp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50825" y="217488"/>
            <a:ext cx="2222083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marL="342900" indent="-3429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1800" b="1" spc="-15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Exam 2</a:t>
            </a:r>
            <a:r>
              <a:rPr lang="ko-KR" altLang="en-US" sz="1800" spc="-1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Question 5</a:t>
            </a:r>
            <a:endParaRPr lang="ko-KR" altLang="en-US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231821" y="764704"/>
            <a:ext cx="2835724" cy="5573880"/>
            <a:chOff x="1529948" y="764704"/>
            <a:chExt cx="2835724" cy="5573880"/>
          </a:xfrm>
        </p:grpSpPr>
        <p:sp>
          <p:nvSpPr>
            <p:cNvPr id="3" name="TextBox 2"/>
            <p:cNvSpPr txBox="1"/>
            <p:nvPr/>
          </p:nvSpPr>
          <p:spPr>
            <a:xfrm>
              <a:off x="2207639" y="764704"/>
              <a:ext cx="1480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[Beverage class]</a:t>
              </a:r>
              <a:endParaRPr lang="ko-KR" altLang="en-US" sz="1400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/>
            <a:srcRect l="17906" t="26640" r="62601" b="15441"/>
            <a:stretch/>
          </p:blipFill>
          <p:spPr>
            <a:xfrm>
              <a:off x="1529948" y="1072481"/>
              <a:ext cx="2835724" cy="52661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840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438781" y="734159"/>
            <a:ext cx="8487885" cy="400110"/>
          </a:xfrm>
          <a:prstGeom prst="roundRect">
            <a:avLst>
              <a:gd name="adj" fmla="val 0"/>
            </a:avLst>
          </a:prstGeom>
          <a:noFill/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180975" indent="-180975" latinLnBrk="0">
              <a:spcBef>
                <a:spcPts val="150"/>
              </a:spcBef>
              <a:spcAft>
                <a:spcPts val="150"/>
              </a:spcAft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spc="-15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cs typeface="Arial" pitchFamily="34" charset="0"/>
              </a:rPr>
              <a:t>main.cpp</a:t>
            </a:r>
            <a:endParaRPr lang="ko-KR" altLang="en-US" sz="2000" b="1" spc="-150" dirty="0">
              <a:ln>
                <a:prstDash val="solid"/>
              </a:ln>
              <a:solidFill>
                <a:srgbClr val="002060"/>
              </a:solidFill>
              <a:effectLst>
                <a:outerShdw blurRad="88000" dist="38100" dir="5040000" algn="tl">
                  <a:schemeClr val="bg1">
                    <a:alpha val="50000"/>
                  </a:schemeClr>
                </a:outerShdw>
              </a:effectLst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50825" y="217488"/>
            <a:ext cx="2222083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marL="342900" indent="-3429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1800" b="1" spc="-15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Exam 2</a:t>
            </a:r>
            <a:r>
              <a:rPr lang="ko-KR" altLang="en-US" sz="1800" spc="-1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Question 5</a:t>
            </a:r>
            <a:endParaRPr lang="ko-KR" altLang="en-US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7829" t="35044" r="41000" b="9679"/>
          <a:stretch/>
        </p:blipFill>
        <p:spPr>
          <a:xfrm>
            <a:off x="611560" y="1134269"/>
            <a:ext cx="6588192" cy="5528133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682723" y="1722742"/>
            <a:ext cx="4086225" cy="1814481"/>
            <a:chOff x="4682723" y="1722742"/>
            <a:chExt cx="4086225" cy="181448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2723" y="2060848"/>
              <a:ext cx="4086225" cy="147637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243170" y="1722742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/>
                <a:t>실행 결과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1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50825" y="217488"/>
            <a:ext cx="2222083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marL="342900" indent="-3429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1800" b="1" spc="-15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Exam 2</a:t>
            </a:r>
            <a:r>
              <a:rPr lang="ko-KR" altLang="en-US" sz="1800" spc="-1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Question 5</a:t>
            </a:r>
            <a:endParaRPr lang="ko-KR" altLang="en-US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1"/>
          <p:cNvGrpSpPr>
            <a:grpSpLocks/>
          </p:cNvGrpSpPr>
          <p:nvPr/>
        </p:nvGrpSpPr>
        <p:grpSpPr bwMode="auto">
          <a:xfrm>
            <a:off x="487363" y="836712"/>
            <a:ext cx="8262937" cy="5040560"/>
            <a:chOff x="539552" y="1916831"/>
            <a:chExt cx="8604448" cy="4591152"/>
          </a:xfrm>
        </p:grpSpPr>
        <p:sp>
          <p:nvSpPr>
            <p:cNvPr id="4" name="직사각형 67"/>
            <p:cNvSpPr/>
            <p:nvPr/>
          </p:nvSpPr>
          <p:spPr bwMode="auto">
            <a:xfrm>
              <a:off x="539552" y="1916831"/>
              <a:ext cx="8604448" cy="4591152"/>
            </a:xfrm>
            <a:prstGeom prst="rect">
              <a:avLst/>
            </a:prstGeom>
            <a:gradFill>
              <a:gsLst>
                <a:gs pos="80000">
                  <a:sysClr val="window" lastClr="FFFFFF">
                    <a:alpha val="90000"/>
                  </a:sysClr>
                </a:gs>
                <a:gs pos="100000">
                  <a:srgbClr val="4F81BD">
                    <a:lumMod val="40000"/>
                    <a:lumOff val="60000"/>
                  </a:srgbClr>
                </a:gs>
              </a:gsLst>
              <a:lin ang="5400000" scaled="0"/>
            </a:gra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sz="1200" kern="0" spc="-50" dirty="0">
                <a:ln>
                  <a:noFill/>
                  <a:prstDash val="solid"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Lucida Sans Unicode" pitchFamily="34" charset="0"/>
              </a:endParaRPr>
            </a:p>
          </p:txBody>
        </p:sp>
        <p:cxnSp>
          <p:nvCxnSpPr>
            <p:cNvPr id="5" name="직선 연결선 38"/>
            <p:cNvCxnSpPr>
              <a:cxnSpLocks noChangeShapeType="1"/>
            </p:cNvCxnSpPr>
            <p:nvPr/>
          </p:nvCxnSpPr>
          <p:spPr bwMode="auto">
            <a:xfrm>
              <a:off x="541176" y="1928457"/>
              <a:ext cx="8602560" cy="0"/>
            </a:xfrm>
            <a:prstGeom prst="line">
              <a:avLst/>
            </a:prstGeom>
            <a:noFill/>
            <a:ln w="28575" algn="ctr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모서리가 둥근 직사각형 5"/>
            <p:cNvSpPr/>
            <p:nvPr/>
          </p:nvSpPr>
          <p:spPr bwMode="auto">
            <a:xfrm>
              <a:off x="640484" y="2031304"/>
              <a:ext cx="115092" cy="4345503"/>
            </a:xfrm>
            <a:prstGeom prst="roundRect">
              <a:avLst>
                <a:gd name="adj" fmla="val 50000"/>
              </a:avLst>
            </a:prstGeom>
            <a:solidFill>
              <a:srgbClr val="00608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Text Box 26"/>
            <p:cNvSpPr txBox="1">
              <a:spLocks noChangeArrowheads="1"/>
            </p:cNvSpPr>
            <p:nvPr/>
          </p:nvSpPr>
          <p:spPr bwMode="auto">
            <a:xfrm>
              <a:off x="867961" y="2031302"/>
              <a:ext cx="8215338" cy="4345504"/>
            </a:xfrm>
            <a:prstGeom prst="rect">
              <a:avLst/>
            </a:prstGeom>
            <a:noFill/>
          </p:spPr>
          <p:txBody>
            <a:bodyPr anchor="t">
              <a:norm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defRPr/>
              </a:pPr>
              <a:r>
                <a:rPr kumimoji="0"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- </a:t>
              </a:r>
              <a:r>
                <a:rPr kumimoji="0"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참고사항</a:t>
              </a:r>
              <a:endParaRPr kumimoji="0" lang="en-US" altLang="ko-KR" sz="1400" b="1" kern="0" spc="-100" dirty="0" smtClean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marL="342900" indent="-342900" latinLnBrk="0">
                <a:spcBef>
                  <a:spcPts val="600"/>
                </a:spcBef>
                <a:buClr>
                  <a:srgbClr val="0000CC"/>
                </a:buClr>
                <a:buSzPts val="1300"/>
                <a:buFontTx/>
                <a:buAutoNum type="arabicPeriod"/>
                <a:defRPr/>
              </a:pP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모든 클래스는 </a:t>
              </a:r>
              <a:r>
                <a:rPr lang="ko-KR" altLang="en-US" sz="14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생성자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, </a:t>
              </a:r>
              <a:r>
                <a:rPr lang="ko-KR" altLang="en-US" sz="1400" b="1" kern="0" spc="-100" dirty="0" err="1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소멸자</a:t>
              </a:r>
              <a:r>
                <a:rPr lang="en-US" altLang="ko-KR" sz="14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, </a:t>
              </a:r>
              <a:r>
                <a:rPr lang="en-US" altLang="ko-KR" sz="1400" b="1" kern="0" spc="-100" dirty="0" err="1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GetDescription</a:t>
              </a:r>
              <a:r>
                <a:rPr lang="en-US" altLang="ko-KR" sz="14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() </a:t>
              </a:r>
              <a:r>
                <a:rPr lang="ko-KR" altLang="en-US" sz="14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함수</a:t>
              </a:r>
              <a:r>
                <a:rPr lang="en-US" altLang="ko-KR" sz="14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, </a:t>
              </a:r>
              <a:r>
                <a:rPr lang="en-US" altLang="ko-KR" sz="1400" b="1" kern="0" spc="-100" dirty="0" err="1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GetCost</a:t>
              </a:r>
              <a:r>
                <a:rPr lang="en-US" altLang="ko-KR" sz="14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() </a:t>
              </a:r>
              <a:r>
                <a:rPr lang="ko-KR" altLang="en-US" sz="14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함수 이외의 </a:t>
              </a:r>
              <a:r>
                <a:rPr lang="ko-KR" altLang="en-US" sz="1400" b="1" kern="0" spc="-100" dirty="0" err="1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메소드는</a:t>
              </a:r>
              <a:r>
                <a:rPr lang="ko-KR" altLang="en-US" sz="14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 갖지 안는다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.</a:t>
              </a:r>
            </a:p>
            <a:p>
              <a:pPr marL="342900" indent="-342900" latinLnBrk="0">
                <a:spcBef>
                  <a:spcPts val="600"/>
                </a:spcBef>
                <a:buClr>
                  <a:srgbClr val="0000CC"/>
                </a:buClr>
                <a:buSzPts val="1300"/>
                <a:buFontTx/>
                <a:buAutoNum type="arabicPeriod"/>
                <a:defRPr/>
              </a:pP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기본 커피 및 첨가물들은 </a:t>
              </a:r>
              <a:r>
                <a:rPr lang="en-US" altLang="ko-KR" sz="14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GetCost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() 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함수에서 그 가격이 </a:t>
              </a:r>
              <a:r>
                <a:rPr lang="ko-KR" altLang="en-US" sz="14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리턴되며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, 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가격은 아래와 같다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.</a:t>
              </a:r>
              <a:endParaRPr lang="en-US" altLang="ko-KR" sz="1400" b="1" kern="0" spc="-100" dirty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cs typeface="Arial" pitchFamily="34" charset="0"/>
              </a:endParaRPr>
            </a:p>
            <a:p>
              <a:pPr marL="342900" indent="-342900" latinLnBrk="0">
                <a:spcBef>
                  <a:spcPts val="600"/>
                </a:spcBef>
                <a:buClr>
                  <a:srgbClr val="0000CC"/>
                </a:buClr>
                <a:buSzPts val="1300"/>
                <a:buAutoNum type="arabicPeriod"/>
                <a:defRPr/>
              </a:pPr>
              <a:endParaRPr lang="en-US" altLang="ko-KR" sz="1400" b="1" kern="0" spc="-100" dirty="0" smtClean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cs typeface="Arial" pitchFamily="34" charset="0"/>
              </a:endParaRPr>
            </a:p>
            <a:p>
              <a:pPr marL="342900" indent="-342900" latinLnBrk="0">
                <a:spcBef>
                  <a:spcPts val="600"/>
                </a:spcBef>
                <a:buClr>
                  <a:srgbClr val="0000CC"/>
                </a:buClr>
                <a:buSzPts val="1300"/>
                <a:buAutoNum type="arabicPeriod"/>
                <a:defRPr/>
              </a:pPr>
              <a:endParaRPr lang="en-US" altLang="ko-KR" sz="1400" b="1" kern="0" spc="-100" dirty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cs typeface="Arial" pitchFamily="34" charset="0"/>
              </a:endParaRPr>
            </a:p>
            <a:p>
              <a:pPr marL="342900" indent="-342900" latinLnBrk="0">
                <a:spcBef>
                  <a:spcPts val="600"/>
                </a:spcBef>
                <a:buClr>
                  <a:srgbClr val="0000CC"/>
                </a:buClr>
                <a:buSzPts val="1300"/>
                <a:buAutoNum type="arabicPeriod"/>
                <a:defRPr/>
              </a:pPr>
              <a:endParaRPr lang="en-US" altLang="ko-KR" sz="1400" b="1" kern="0" spc="-100" dirty="0" smtClean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cs typeface="Arial" pitchFamily="34" charset="0"/>
              </a:endParaRPr>
            </a:p>
            <a:p>
              <a:pPr marL="342900" indent="-342900" latinLnBrk="0">
                <a:spcBef>
                  <a:spcPts val="600"/>
                </a:spcBef>
                <a:buClr>
                  <a:srgbClr val="0000CC"/>
                </a:buClr>
                <a:buSzPts val="1300"/>
                <a:buAutoNum type="arabicPeriod"/>
                <a:defRPr/>
              </a:pPr>
              <a:endParaRPr lang="en-US" altLang="ko-KR" sz="1400" b="1" kern="0" spc="-100" dirty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cs typeface="Arial" pitchFamily="34" charset="0"/>
              </a:endParaRPr>
            </a:p>
            <a:p>
              <a:pPr marL="342900" indent="-342900" latinLnBrk="0">
                <a:spcBef>
                  <a:spcPts val="600"/>
                </a:spcBef>
                <a:buClr>
                  <a:srgbClr val="0000CC"/>
                </a:buClr>
                <a:buSzPts val="1300"/>
                <a:buAutoNum type="arabicPeriod"/>
                <a:defRPr/>
              </a:pPr>
              <a:endParaRPr lang="en-US" altLang="ko-KR" sz="1400" b="1" kern="0" spc="-100" dirty="0" smtClean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cs typeface="Arial" pitchFamily="34" charset="0"/>
              </a:endParaRPr>
            </a:p>
            <a:p>
              <a:pPr marL="342900" indent="-342900" latinLnBrk="0">
                <a:spcBef>
                  <a:spcPts val="600"/>
                </a:spcBef>
                <a:buClr>
                  <a:srgbClr val="0000CC"/>
                </a:buClr>
                <a:buSzPts val="1300"/>
                <a:buAutoNum type="arabicPeriod"/>
                <a:defRPr/>
              </a:pPr>
              <a:endParaRPr lang="en-US" altLang="ko-KR" sz="1400" b="1" kern="0" spc="-100" dirty="0" smtClean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cs typeface="Arial" pitchFamily="34" charset="0"/>
              </a:endParaRPr>
            </a:p>
            <a:p>
              <a:pPr marL="342900" indent="-342900" latinLnBrk="0">
                <a:spcBef>
                  <a:spcPts val="600"/>
                </a:spcBef>
                <a:buClr>
                  <a:srgbClr val="0000CC"/>
                </a:buClr>
                <a:buSzPts val="1300"/>
                <a:buAutoNum type="arabicPeriod"/>
                <a:defRPr/>
              </a:pPr>
              <a:endParaRPr lang="en-US" altLang="ko-KR" sz="1400" b="1" kern="0" spc="-100" dirty="0" smtClean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cs typeface="Arial" pitchFamily="34" charset="0"/>
              </a:endParaRPr>
            </a:p>
            <a:p>
              <a:pPr marL="342900" indent="-342900" latinLnBrk="0">
                <a:spcBef>
                  <a:spcPts val="600"/>
                </a:spcBef>
                <a:buClr>
                  <a:srgbClr val="0000CC"/>
                </a:buClr>
                <a:buSzPts val="1300"/>
                <a:buAutoNum type="arabicPeriod"/>
                <a:defRPr/>
              </a:pP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각 클래스의 </a:t>
              </a:r>
              <a:r>
                <a:rPr lang="ko-KR" altLang="en-US" sz="14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생성자는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Beverage 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클래스의 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description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를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이용하여 기본 커피 및 첨가물의 혼합 정보를 저장한다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.</a:t>
              </a:r>
            </a:p>
            <a:p>
              <a:pPr marL="342900" indent="-342900" latinLnBrk="0">
                <a:spcBef>
                  <a:spcPts val="600"/>
                </a:spcBef>
                <a:buClr>
                  <a:srgbClr val="0000CC"/>
                </a:buClr>
                <a:buSzPts val="1300"/>
                <a:buAutoNum type="arabicPeriod"/>
                <a:defRPr/>
              </a:pPr>
              <a:endParaRPr lang="en-US" altLang="ko-KR" sz="1400" b="1" kern="0" spc="-100" dirty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3347864" y="1988837"/>
          <a:ext cx="2520280" cy="1728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080120"/>
              </a:tblGrid>
              <a:tr h="246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단가</a:t>
                      </a:r>
                      <a:endParaRPr lang="ko-KR" altLang="en-US" sz="1200" dirty="0"/>
                    </a:p>
                  </a:txBody>
                  <a:tcPr marL="55441" marR="55441" marT="27721" marB="27721"/>
                </a:tc>
              </a:tr>
              <a:tr h="246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/>
                        <a:t>Espresso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1800</a:t>
                      </a:r>
                      <a:endParaRPr lang="ko-KR" altLang="en-US" sz="1200" dirty="0"/>
                    </a:p>
                  </a:txBody>
                  <a:tcPr marL="55441" marR="55441" marT="27721" marB="27721"/>
                </a:tc>
              </a:tr>
              <a:tr h="246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mtClean="0"/>
                        <a:t>HouseBlend</a:t>
                      </a:r>
                      <a:endParaRPr lang="ko-KR" altLang="en-US" sz="1200" dirty="0"/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2500</a:t>
                      </a:r>
                      <a:endParaRPr lang="ko-KR" altLang="en-US" sz="1200" dirty="0"/>
                    </a:p>
                  </a:txBody>
                  <a:tcPr marL="55441" marR="55441" marT="27721" marB="27721"/>
                </a:tc>
              </a:tr>
              <a:tr h="246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Water</a:t>
                      </a:r>
                      <a:endParaRPr lang="ko-KR" altLang="en-US" sz="1200" dirty="0"/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200</a:t>
                      </a:r>
                      <a:endParaRPr lang="ko-KR" altLang="en-US" sz="1200" dirty="0"/>
                    </a:p>
                  </a:txBody>
                  <a:tcPr marL="55441" marR="55441" marT="27721" marB="27721"/>
                </a:tc>
              </a:tr>
              <a:tr h="246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Milk</a:t>
                      </a:r>
                      <a:endParaRPr lang="ko-KR" altLang="en-US" sz="1200" dirty="0"/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700</a:t>
                      </a:r>
                      <a:endParaRPr lang="ko-KR" altLang="en-US" sz="1200" dirty="0"/>
                    </a:p>
                  </a:txBody>
                  <a:tcPr marL="55441" marR="55441" marT="27721" marB="27721"/>
                </a:tc>
              </a:tr>
              <a:tr h="246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Mocha</a:t>
                      </a:r>
                      <a:endParaRPr lang="ko-KR" altLang="en-US" sz="1200" dirty="0"/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800</a:t>
                      </a:r>
                      <a:endParaRPr lang="ko-KR" altLang="en-US" sz="1200" dirty="0"/>
                    </a:p>
                  </a:txBody>
                  <a:tcPr marL="55441" marR="55441" marT="27721" marB="27721"/>
                </a:tc>
              </a:tr>
              <a:tr h="246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Whipping</a:t>
                      </a:r>
                      <a:endParaRPr lang="ko-KR" altLang="en-US" sz="1200" dirty="0"/>
                    </a:p>
                  </a:txBody>
                  <a:tcPr marL="55441" marR="55441" marT="27721" marB="27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500</a:t>
                      </a:r>
                      <a:endParaRPr lang="ko-KR" altLang="en-US" sz="1200" dirty="0"/>
                    </a:p>
                  </a:txBody>
                  <a:tcPr marL="55441" marR="55441" marT="27721" marB="277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0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250825" y="217488"/>
            <a:ext cx="1093569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marL="342900" indent="-3429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ko-KR" altLang="en-US" sz="1800" b="1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시험 안내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-125413"/>
            <a:ext cx="184150" cy="70802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-125413"/>
            <a:ext cx="184150" cy="70802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0" y="-125413"/>
            <a:ext cx="184150" cy="70802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28" name="그룹 41"/>
          <p:cNvGrpSpPr>
            <a:grpSpLocks/>
          </p:cNvGrpSpPr>
          <p:nvPr/>
        </p:nvGrpSpPr>
        <p:grpSpPr bwMode="auto">
          <a:xfrm>
            <a:off x="261837" y="918783"/>
            <a:ext cx="8262937" cy="5065734"/>
            <a:chOff x="539552" y="1928457"/>
            <a:chExt cx="8604448" cy="2452971"/>
          </a:xfrm>
        </p:grpSpPr>
        <p:sp>
          <p:nvSpPr>
            <p:cNvPr id="30" name="직사각형 67"/>
            <p:cNvSpPr/>
            <p:nvPr/>
          </p:nvSpPr>
          <p:spPr bwMode="auto">
            <a:xfrm>
              <a:off x="539552" y="1941410"/>
              <a:ext cx="8604448" cy="2440018"/>
            </a:xfrm>
            <a:prstGeom prst="rect">
              <a:avLst/>
            </a:prstGeom>
            <a:gradFill>
              <a:gsLst>
                <a:gs pos="80000">
                  <a:sysClr val="window" lastClr="FFFFFF">
                    <a:alpha val="90000"/>
                  </a:sysClr>
                </a:gs>
                <a:gs pos="100000">
                  <a:srgbClr val="4F81BD">
                    <a:lumMod val="40000"/>
                    <a:lumOff val="60000"/>
                  </a:srgbClr>
                </a:gs>
              </a:gsLst>
              <a:lin ang="5400000" scaled="0"/>
            </a:gra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sz="1200" kern="0" spc="-50" dirty="0">
                <a:ln>
                  <a:noFill/>
                  <a:prstDash val="solid"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Lucida Sans Unicode" pitchFamily="34" charset="0"/>
              </a:endParaRPr>
            </a:p>
          </p:txBody>
        </p:sp>
        <p:cxnSp>
          <p:nvCxnSpPr>
            <p:cNvPr id="5132" name="직선 연결선 38"/>
            <p:cNvCxnSpPr>
              <a:cxnSpLocks noChangeShapeType="1"/>
            </p:cNvCxnSpPr>
            <p:nvPr/>
          </p:nvCxnSpPr>
          <p:spPr bwMode="auto">
            <a:xfrm>
              <a:off x="541176" y="1928457"/>
              <a:ext cx="8602560" cy="0"/>
            </a:xfrm>
            <a:prstGeom prst="line">
              <a:avLst/>
            </a:prstGeom>
            <a:noFill/>
            <a:ln w="28575" algn="ctr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모서리가 둥근 직사각형 32"/>
            <p:cNvSpPr/>
            <p:nvPr/>
          </p:nvSpPr>
          <p:spPr bwMode="auto">
            <a:xfrm>
              <a:off x="640484" y="2031303"/>
              <a:ext cx="115092" cy="2237633"/>
            </a:xfrm>
            <a:prstGeom prst="roundRect">
              <a:avLst>
                <a:gd name="adj" fmla="val 50000"/>
              </a:avLst>
            </a:prstGeom>
            <a:solidFill>
              <a:srgbClr val="00608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867961" y="2006923"/>
              <a:ext cx="8215338" cy="2265318"/>
            </a:xfrm>
            <a:prstGeom prst="rect">
              <a:avLst/>
            </a:prstGeom>
            <a:noFill/>
          </p:spPr>
          <p:txBody>
            <a:bodyPr anchor="ctr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marL="285750" indent="-285750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buFontTx/>
                <a:buChar char="-"/>
                <a:defRPr/>
              </a:pPr>
              <a:r>
                <a:rPr lang="ko-KR" altLang="en-US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주의 사항</a:t>
              </a:r>
              <a:endParaRPr lang="en-US" altLang="ko-KR" sz="1700" b="1" kern="0" spc="-100" dirty="0" smtClean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marL="742950" lvl="1" indent="-285750" latinLnBrk="0">
                <a:spcBef>
                  <a:spcPts val="600"/>
                </a:spcBef>
                <a:buClr>
                  <a:srgbClr val="0000CC"/>
                </a:buClr>
                <a:buSzPts val="1300"/>
                <a:buFontTx/>
                <a:buChar char="-"/>
                <a:defRPr/>
              </a:pPr>
              <a:r>
                <a:rPr lang="ko-KR" altLang="en-US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컴퓨터에 있는 자료만 참고 가능</a:t>
              </a:r>
              <a:r>
                <a:rPr lang="en-US" altLang="ko-KR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, </a:t>
              </a:r>
              <a:r>
                <a:rPr lang="ko-KR" altLang="en-US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시험 </a:t>
              </a:r>
              <a:r>
                <a:rPr lang="en-US" altLang="ko-KR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5</a:t>
              </a:r>
              <a:r>
                <a:rPr lang="ko-KR" altLang="en-US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분전 다운로드 완료</a:t>
              </a:r>
              <a:endParaRPr lang="en-US" altLang="ko-KR" sz="1700" b="1" kern="0" spc="-100" dirty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marL="1200150" lvl="2" indent="-285750" latinLnBrk="0">
                <a:spcBef>
                  <a:spcPts val="600"/>
                </a:spcBef>
                <a:buClr>
                  <a:srgbClr val="0000CC"/>
                </a:buClr>
                <a:buSzPts val="1300"/>
                <a:buFontTx/>
                <a:buChar char="-"/>
                <a:defRPr/>
              </a:pPr>
              <a:r>
                <a:rPr lang="en-US" altLang="ko-KR" sz="1700" b="1" kern="0" spc="-100" dirty="0" smtClean="0">
                  <a:ln>
                    <a:prstDash val="solid"/>
                  </a:ln>
                  <a:solidFill>
                    <a:srgbClr val="FF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USB/</a:t>
              </a:r>
              <a:r>
                <a:rPr lang="ko-KR" altLang="en-US" sz="1700" b="1" kern="0" spc="-100" dirty="0" smtClean="0">
                  <a:ln>
                    <a:prstDash val="solid"/>
                  </a:ln>
                  <a:solidFill>
                    <a:srgbClr val="FF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인터넷 등은 사용 일절 금지</a:t>
              </a:r>
              <a:endParaRPr lang="en-US" altLang="ko-KR" sz="1700" b="1" kern="0" spc="-100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marL="742950" lvl="1" indent="-285750" latinLnBrk="0">
                <a:spcBef>
                  <a:spcPts val="600"/>
                </a:spcBef>
                <a:buClr>
                  <a:srgbClr val="0000CC"/>
                </a:buClr>
                <a:buSzPts val="1300"/>
                <a:buFontTx/>
                <a:buChar char="-"/>
                <a:defRPr/>
              </a:pPr>
              <a:r>
                <a:rPr lang="ko-KR" altLang="en-US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스마트 폰</a:t>
              </a:r>
              <a:r>
                <a:rPr lang="en-US" altLang="ko-KR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, </a:t>
              </a:r>
              <a:r>
                <a:rPr lang="ko-KR" altLang="en-US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전자 사전 등의 전자기기 일절 사용 금지</a:t>
              </a:r>
              <a:endParaRPr lang="en-US" altLang="ko-KR" sz="1700" b="1" kern="0" spc="-100" dirty="0" smtClean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marL="742950" lvl="1" indent="-285750" latinLnBrk="0">
                <a:spcBef>
                  <a:spcPts val="600"/>
                </a:spcBef>
                <a:buClr>
                  <a:srgbClr val="0000CC"/>
                </a:buClr>
                <a:buSzPts val="1300"/>
                <a:buFontTx/>
                <a:buChar char="-"/>
                <a:defRPr/>
              </a:pPr>
              <a:r>
                <a:rPr lang="ko-KR" altLang="en-US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시험 시작 후 출입 불가</a:t>
              </a:r>
              <a:endParaRPr lang="en-US" altLang="ko-KR" sz="1700" b="1" kern="0" spc="-100" dirty="0" smtClean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marL="742950" lvl="1" indent="-285750" latinLnBrk="0">
                <a:spcBef>
                  <a:spcPts val="600"/>
                </a:spcBef>
                <a:buClr>
                  <a:srgbClr val="0000CC"/>
                </a:buClr>
                <a:buSzPts val="1300"/>
                <a:buFontTx/>
                <a:buChar char="-"/>
                <a:defRPr/>
              </a:pPr>
              <a:r>
                <a:rPr lang="ko-KR" altLang="en-US" sz="1700" b="1" kern="0" spc="-100" dirty="0" smtClean="0">
                  <a:ln>
                    <a:prstDash val="solid"/>
                  </a:ln>
                  <a:solidFill>
                    <a:srgbClr val="FF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주의 사항을 지키지 않을 경우 부정 행위로 처리</a:t>
              </a:r>
              <a:endParaRPr lang="en-US" altLang="ko-KR" sz="1700" b="1" kern="0" spc="-100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marL="285750" indent="-285750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buFontTx/>
                <a:buChar char="-"/>
                <a:defRPr/>
              </a:pPr>
              <a:r>
                <a:rPr lang="ko-KR" altLang="en-US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업 로드 방법</a:t>
              </a:r>
              <a:endParaRPr lang="en-US" altLang="ko-KR" sz="1700" b="1" kern="0" spc="-100" dirty="0" smtClean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marL="742950" lvl="1" indent="-285750" latinLnBrk="0">
                <a:spcBef>
                  <a:spcPts val="600"/>
                </a:spcBef>
                <a:buClr>
                  <a:srgbClr val="0000CC"/>
                </a:buClr>
                <a:buSzPts val="1300"/>
                <a:buFontTx/>
                <a:buChar char="-"/>
                <a:defRPr/>
              </a:pPr>
              <a:r>
                <a:rPr lang="ko-KR" altLang="en-US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실습</a:t>
              </a:r>
              <a:r>
                <a:rPr lang="en-US" altLang="ko-KR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/</a:t>
              </a:r>
              <a:r>
                <a:rPr lang="ko-KR" altLang="en-US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과제와 동일한 방법으로 솔루션 구성</a:t>
              </a:r>
              <a:r>
                <a:rPr lang="en-US" altLang="ko-KR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(LAB Help </a:t>
              </a:r>
              <a:r>
                <a:rPr lang="ko-KR" altLang="en-US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자료 참고</a:t>
              </a:r>
              <a:r>
                <a:rPr lang="en-US" altLang="ko-KR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)</a:t>
              </a:r>
              <a:endParaRPr lang="en-US" altLang="ko-KR" sz="1700" b="1" kern="0" spc="-100" dirty="0" smtClean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  <a:hlinkClick r:id="rId3"/>
              </a:endParaRPr>
            </a:p>
            <a:p>
              <a:pPr marL="742950" lvl="1" indent="-285750" latinLnBrk="0">
                <a:spcBef>
                  <a:spcPts val="600"/>
                </a:spcBef>
                <a:buClr>
                  <a:srgbClr val="0000CC"/>
                </a:buClr>
                <a:buSzPts val="1300"/>
                <a:buFontTx/>
                <a:buChar char="-"/>
                <a:defRPr/>
              </a:pPr>
              <a:r>
                <a:rPr lang="en-US" altLang="ko-KR" sz="17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http://klas.khu.ac.kr</a:t>
              </a:r>
              <a:r>
                <a:rPr lang="en-US" altLang="ko-KR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/</a:t>
              </a:r>
              <a:r>
                <a:rPr lang="ko-KR" altLang="en-US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의 과제 제출 게시판 사용</a:t>
              </a:r>
              <a:r>
                <a:rPr lang="en-US" altLang="ko-KR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(</a:t>
              </a:r>
              <a:r>
                <a:rPr lang="ko-KR" altLang="en-US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실습 제출과 동일</a:t>
              </a:r>
              <a:r>
                <a:rPr lang="en-US" altLang="ko-KR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)</a:t>
              </a:r>
            </a:p>
            <a:p>
              <a:pPr marL="1200150" lvl="2" indent="-285750" latinLnBrk="0">
                <a:spcBef>
                  <a:spcPts val="600"/>
                </a:spcBef>
                <a:buClr>
                  <a:srgbClr val="0000CC"/>
                </a:buClr>
                <a:buSzPts val="1300"/>
                <a:buFontTx/>
                <a:buChar char="-"/>
                <a:defRPr/>
              </a:pPr>
              <a:r>
                <a:rPr lang="en-US" altLang="ko-KR" sz="17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9</a:t>
              </a:r>
              <a:r>
                <a:rPr lang="ko-KR" altLang="en-US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주차 </a:t>
              </a:r>
              <a:r>
                <a:rPr lang="en-US" altLang="ko-KR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Exam #2(Programming)</a:t>
              </a:r>
            </a:p>
            <a:p>
              <a:pPr marL="1200150" lvl="2" indent="-285750" latinLnBrk="0">
                <a:spcBef>
                  <a:spcPts val="600"/>
                </a:spcBef>
                <a:buClr>
                  <a:srgbClr val="0000CC"/>
                </a:buClr>
                <a:buSzPts val="1300"/>
                <a:buFontTx/>
                <a:buChar char="-"/>
                <a:defRPr/>
              </a:pPr>
              <a:r>
                <a:rPr lang="ko-KR" altLang="en-US" sz="1700" b="1" kern="0" spc="-100" dirty="0" smtClean="0">
                  <a:ln>
                    <a:prstDash val="solid"/>
                  </a:ln>
                  <a:solidFill>
                    <a:srgbClr val="FF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제출</a:t>
              </a:r>
              <a:r>
                <a:rPr lang="en-US" altLang="ko-KR" sz="1700" b="1" kern="0" spc="-100" dirty="0" smtClean="0">
                  <a:ln>
                    <a:prstDash val="solid"/>
                  </a:ln>
                  <a:solidFill>
                    <a:srgbClr val="FF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700" b="1" kern="0" spc="-100" dirty="0" smtClean="0">
                  <a:ln>
                    <a:prstDash val="solid"/>
                  </a:ln>
                  <a:solidFill>
                    <a:srgbClr val="FF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마감 시간 </a:t>
              </a:r>
              <a:r>
                <a:rPr lang="en-US" altLang="ko-KR" sz="1700" b="1" kern="0" spc="-100" dirty="0" smtClean="0">
                  <a:ln>
                    <a:prstDash val="solid"/>
                  </a:ln>
                  <a:solidFill>
                    <a:srgbClr val="FF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(12 : 20</a:t>
              </a:r>
              <a:r>
                <a:rPr lang="ko-KR" altLang="en-US" sz="1700" b="1" kern="0" spc="-100" dirty="0" smtClean="0">
                  <a:ln>
                    <a:prstDash val="solid"/>
                  </a:ln>
                  <a:solidFill>
                    <a:srgbClr val="FF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분까지</a:t>
              </a:r>
              <a:r>
                <a:rPr lang="en-US" altLang="ko-KR" sz="1700" b="1" kern="0" spc="-100" dirty="0" smtClean="0">
                  <a:ln>
                    <a:prstDash val="solid"/>
                  </a:ln>
                  <a:solidFill>
                    <a:srgbClr val="FF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) </a:t>
              </a:r>
              <a:r>
                <a:rPr lang="ko-KR" altLang="en-US" sz="1700" b="1" kern="0" spc="-100" dirty="0" smtClean="0">
                  <a:ln>
                    <a:prstDash val="solid"/>
                  </a:ln>
                  <a:solidFill>
                    <a:srgbClr val="FF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엄수</a:t>
              </a:r>
              <a:r>
                <a:rPr lang="en-US" altLang="ko-KR" sz="1700" b="1" kern="0" spc="-100" dirty="0" smtClean="0">
                  <a:ln>
                    <a:prstDash val="solid"/>
                  </a:ln>
                  <a:solidFill>
                    <a:srgbClr val="FF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, </a:t>
              </a:r>
              <a:r>
                <a:rPr lang="ko-KR" altLang="en-US" sz="1700" b="1" kern="0" spc="-100" dirty="0" smtClean="0">
                  <a:ln>
                    <a:prstDash val="solid"/>
                  </a:ln>
                  <a:solidFill>
                    <a:srgbClr val="FF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시간 외 제출 불가능</a:t>
              </a:r>
              <a:endParaRPr lang="en-US" altLang="ko-KR" sz="1700" b="1" kern="0" spc="-100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marL="742950" lvl="1" indent="-285750" latinLnBrk="0">
                <a:spcBef>
                  <a:spcPts val="600"/>
                </a:spcBef>
                <a:buClr>
                  <a:srgbClr val="0000CC"/>
                </a:buClr>
                <a:buSzPts val="1300"/>
                <a:buFontTx/>
                <a:buChar char="-"/>
                <a:defRPr/>
              </a:pPr>
              <a:r>
                <a:rPr lang="ko-KR" altLang="en-US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파일명과 게시물 제목을 아래와 같이 통일</a:t>
              </a:r>
              <a:endParaRPr lang="en-US" altLang="ko-KR" sz="1700" b="1" kern="0" spc="-100" dirty="0" smtClean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marL="1200150" lvl="2" indent="-285750" latinLnBrk="0">
                <a:spcBef>
                  <a:spcPts val="600"/>
                </a:spcBef>
                <a:buClr>
                  <a:srgbClr val="0000CC"/>
                </a:buClr>
                <a:buSzPts val="1300"/>
                <a:buFontTx/>
                <a:buChar char="-"/>
                <a:defRPr/>
              </a:pPr>
              <a:r>
                <a:rPr lang="en-US" altLang="ko-KR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[</a:t>
              </a:r>
              <a:r>
                <a:rPr lang="ko-KR" altLang="en-US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분반</a:t>
              </a:r>
              <a:r>
                <a:rPr lang="en-US" altLang="ko-KR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]_exam02_</a:t>
              </a:r>
              <a:r>
                <a:rPr lang="ko-KR" altLang="en-US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학번</a:t>
              </a:r>
              <a:r>
                <a:rPr lang="en-US" altLang="ko-KR" sz="17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       </a:t>
              </a:r>
            </a:p>
            <a:p>
              <a:pPr marL="1200150" lvl="2" indent="-285750" latinLnBrk="0">
                <a:spcBef>
                  <a:spcPts val="600"/>
                </a:spcBef>
                <a:buClr>
                  <a:srgbClr val="0000CC"/>
                </a:buClr>
                <a:buSzPts val="1300"/>
                <a:buFontTx/>
                <a:buChar char="-"/>
                <a:defRPr/>
              </a:pPr>
              <a:r>
                <a:rPr lang="en-US" altLang="ko-KR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Ex) [A]_exam01_2012345678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0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250825" y="217488"/>
            <a:ext cx="2061783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marL="342900" indent="-3429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1800" b="1" spc="-15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Exam 2</a:t>
            </a:r>
            <a:r>
              <a:rPr lang="en-US" altLang="ko-KR" sz="1800" b="1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Question 1</a:t>
            </a:r>
            <a:endParaRPr lang="ko-KR" altLang="en-US" sz="18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-125413"/>
            <a:ext cx="184150" cy="70802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-125413"/>
            <a:ext cx="184150" cy="70802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0" y="-125413"/>
            <a:ext cx="184150" cy="70802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8721725" y="6479655"/>
            <a:ext cx="28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fld id="{12C9FB50-83D8-4FA9-A149-881E93E8C33A}" type="slidenum">
              <a:rPr lang="en-US" altLang="ko-KR" sz="1400">
                <a:solidFill>
                  <a:srgbClr val="0D0D0D"/>
                </a:solidFill>
                <a:latin typeface="맑은 고딕" pitchFamily="50" charset="-127"/>
                <a:ea typeface="맑은 고딕" pitchFamily="50" charset="-127"/>
              </a:rPr>
              <a:pPr algn="ctr">
                <a:spcBef>
                  <a:spcPct val="20000"/>
                </a:spcBef>
              </a:pPr>
              <a:t>3</a:t>
            </a:fld>
            <a:endParaRPr lang="en-US" altLang="ko-KR" sz="1400" dirty="0">
              <a:solidFill>
                <a:srgbClr val="0D0D0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AutoShape 2"/>
          <p:cNvSpPr>
            <a:spLocks noChangeArrowheads="1"/>
          </p:cNvSpPr>
          <p:nvPr/>
        </p:nvSpPr>
        <p:spPr bwMode="auto">
          <a:xfrm>
            <a:off x="438781" y="734159"/>
            <a:ext cx="8487885" cy="400110"/>
          </a:xfrm>
          <a:prstGeom prst="roundRect">
            <a:avLst>
              <a:gd name="adj" fmla="val 0"/>
            </a:avLst>
          </a:prstGeom>
          <a:noFill/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180975" indent="-180975" latinLnBrk="0">
              <a:spcBef>
                <a:spcPts val="150"/>
              </a:spcBef>
              <a:spcAft>
                <a:spcPts val="150"/>
              </a:spcAft>
              <a:buSzPct val="90000"/>
              <a:buFontTx/>
              <a:buBlip>
                <a:blip r:embed="rId3"/>
              </a:buBlip>
              <a:defRPr/>
            </a:pPr>
            <a:r>
              <a:rPr lang="ko-KR" altLang="en-US" sz="2000" b="1" spc="-15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cs typeface="Arial" pitchFamily="34" charset="0"/>
              </a:rPr>
              <a:t>랜덤으로 생성된 숫자를 맞추는 프로그램을 작성하여라</a:t>
            </a:r>
            <a:r>
              <a:rPr lang="en-US" altLang="ko-KR" sz="2000" b="1" spc="-15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cs typeface="Arial" pitchFamily="34" charset="0"/>
              </a:rPr>
              <a:t>.</a:t>
            </a:r>
            <a:endParaRPr lang="ko-KR" altLang="en-US" sz="2000" b="1" spc="-150" dirty="0">
              <a:ln>
                <a:prstDash val="solid"/>
              </a:ln>
              <a:solidFill>
                <a:srgbClr val="002060"/>
              </a:solidFill>
              <a:effectLst>
                <a:outerShdw blurRad="88000" dist="38100" dir="5040000" algn="tl">
                  <a:schemeClr val="bg1">
                    <a:alpha val="50000"/>
                  </a:schemeClr>
                </a:outerShdw>
              </a:effectLst>
              <a:latin typeface="맑은 고딕" pitchFamily="50" charset="-127"/>
              <a:cs typeface="Arial" pitchFamily="34" charset="0"/>
            </a:endParaRPr>
          </a:p>
        </p:txBody>
      </p:sp>
      <p:grpSp>
        <p:nvGrpSpPr>
          <p:cNvPr id="5128" name="그룹 41"/>
          <p:cNvGrpSpPr>
            <a:grpSpLocks/>
          </p:cNvGrpSpPr>
          <p:nvPr/>
        </p:nvGrpSpPr>
        <p:grpSpPr bwMode="auto">
          <a:xfrm>
            <a:off x="461488" y="1283263"/>
            <a:ext cx="8262937" cy="2427366"/>
            <a:chOff x="539552" y="1887375"/>
            <a:chExt cx="8604448" cy="2469474"/>
          </a:xfrm>
        </p:grpSpPr>
        <p:sp>
          <p:nvSpPr>
            <p:cNvPr id="30" name="직사각형 67"/>
            <p:cNvSpPr/>
            <p:nvPr/>
          </p:nvSpPr>
          <p:spPr bwMode="auto">
            <a:xfrm>
              <a:off x="539552" y="1916831"/>
              <a:ext cx="8604448" cy="2440018"/>
            </a:xfrm>
            <a:prstGeom prst="rect">
              <a:avLst/>
            </a:prstGeom>
            <a:gradFill>
              <a:gsLst>
                <a:gs pos="80000">
                  <a:sysClr val="window" lastClr="FFFFFF">
                    <a:alpha val="90000"/>
                  </a:sysClr>
                </a:gs>
                <a:gs pos="100000">
                  <a:srgbClr val="4F81BD">
                    <a:lumMod val="40000"/>
                    <a:lumOff val="60000"/>
                  </a:srgbClr>
                </a:gs>
              </a:gsLst>
              <a:lin ang="5400000" scaled="0"/>
            </a:gra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sz="1200" kern="0" spc="-50" dirty="0">
                <a:ln>
                  <a:noFill/>
                  <a:prstDash val="solid"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Lucida Sans Unicode" pitchFamily="34" charset="0"/>
              </a:endParaRPr>
            </a:p>
          </p:txBody>
        </p:sp>
        <p:cxnSp>
          <p:nvCxnSpPr>
            <p:cNvPr id="5132" name="직선 연결선 38"/>
            <p:cNvCxnSpPr>
              <a:cxnSpLocks noChangeShapeType="1"/>
            </p:cNvCxnSpPr>
            <p:nvPr/>
          </p:nvCxnSpPr>
          <p:spPr bwMode="auto">
            <a:xfrm>
              <a:off x="541176" y="1928457"/>
              <a:ext cx="8602560" cy="0"/>
            </a:xfrm>
            <a:prstGeom prst="line">
              <a:avLst/>
            </a:prstGeom>
            <a:noFill/>
            <a:ln w="28575" algn="ctr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모서리가 둥근 직사각형 32"/>
            <p:cNvSpPr/>
            <p:nvPr/>
          </p:nvSpPr>
          <p:spPr bwMode="auto">
            <a:xfrm>
              <a:off x="640484" y="2031303"/>
              <a:ext cx="115092" cy="2237633"/>
            </a:xfrm>
            <a:prstGeom prst="roundRect">
              <a:avLst>
                <a:gd name="adj" fmla="val 50000"/>
              </a:avLst>
            </a:prstGeom>
            <a:solidFill>
              <a:srgbClr val="00608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856508" y="1887375"/>
              <a:ext cx="8215338" cy="2379679"/>
            </a:xfrm>
            <a:prstGeom prst="rect">
              <a:avLst/>
            </a:prstGeom>
            <a:noFill/>
          </p:spPr>
          <p:txBody>
            <a:bodyPr anchor="ctr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defRPr/>
              </a:pPr>
              <a:r>
                <a:rPr kumimoji="0"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목표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: 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프로그램 실행 시 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에서 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40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까지의 숫자 중 임의로 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5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개를 뽑고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, 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사용자로부터 정수들을 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5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개의 입력 받아 몇 개의 숫자가 일치하는지 출력하는 프로그램을 작성하여라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.</a:t>
              </a:r>
            </a:p>
            <a:p>
              <a:pPr marL="342900" indent="-342900" latinLnBrk="0">
                <a:spcBef>
                  <a:spcPts val="600"/>
                </a:spcBef>
                <a:buClr>
                  <a:srgbClr val="0000CC"/>
                </a:buClr>
                <a:buSzPts val="1300"/>
                <a:buAutoNum type="arabicPeriod"/>
                <a:defRPr/>
              </a:pP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rand()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함수를 이용하여 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1~40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까지 중 임의로 </a:t>
              </a:r>
              <a:r>
                <a:rPr lang="en-US" altLang="ko-KR" sz="14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5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개의 숫자를 배열에 저장하고 출력한다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.	 (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중복 없이 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5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개는 모두 다른 정수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) 						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chemeClr val="accent2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HINT : 40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chemeClr val="accent2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으로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chemeClr val="accent2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chemeClr val="accent2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나눈 나머지를 이용</a:t>
              </a:r>
              <a:endParaRPr lang="en-US" altLang="ko-KR" sz="1400" b="1" kern="0" spc="-100" dirty="0" smtClean="0">
                <a:ln>
                  <a:prstDash val="solid"/>
                </a:ln>
                <a:solidFill>
                  <a:schemeClr val="accent2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marL="342900" indent="-342900" latinLnBrk="0">
                <a:spcBef>
                  <a:spcPts val="600"/>
                </a:spcBef>
                <a:buClr>
                  <a:srgbClr val="0000CC"/>
                </a:buClr>
                <a:buSzPts val="1300"/>
                <a:buAutoNum type="arabicPeriod"/>
                <a:defRPr/>
              </a:pP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위의 배열을 정렬하여 출력한다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.(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사용하는 정렬의 종류는 제한 없음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)</a:t>
              </a:r>
            </a:p>
            <a:p>
              <a:pPr marL="342900" indent="-342900" latinLnBrk="0">
                <a:spcBef>
                  <a:spcPts val="600"/>
                </a:spcBef>
                <a:buClr>
                  <a:srgbClr val="0000CC"/>
                </a:buClr>
                <a:buSzPts val="1300"/>
                <a:buAutoNum type="arabicPeriod"/>
                <a:defRPr/>
              </a:pP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사용자에게 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1~40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까지의 임의의 정수를 배열에 입력 받고 출력한다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.			       (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입력 받는 정수는 중복이 없다고 가정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)</a:t>
              </a:r>
            </a:p>
            <a:p>
              <a:pPr marL="342900" indent="-342900" latinLnBrk="0">
                <a:spcBef>
                  <a:spcPts val="600"/>
                </a:spcBef>
                <a:buClr>
                  <a:srgbClr val="0000CC"/>
                </a:buClr>
                <a:buSzPts val="1300"/>
                <a:buAutoNum type="arabicPeriod"/>
                <a:defRPr/>
              </a:pP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임의로 생성한 배열과 사용자에게 입력 받은 배열에 동일한 값이 몇 개인지를 출력한다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.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480050" y="3881498"/>
            <a:ext cx="15121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ko-KR" altLang="en-US" sz="1700" b="1" kern="0" spc="-100" dirty="0" smtClean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출력예시</a:t>
            </a:r>
            <a:endParaRPr kumimoji="0" lang="ko-KR" altLang="en-US" sz="1700" b="1" kern="0" spc="-100" dirty="0">
              <a:ln>
                <a:prstDash val="solid"/>
              </a:ln>
              <a:solidFill>
                <a:sysClr val="windowText" lastClr="000000"/>
              </a:solidFill>
              <a:effectLst>
                <a:outerShdw blurRad="88000" dist="38100" dir="5040000" algn="tl">
                  <a:prstClr val="white">
                    <a:alpha val="60000"/>
                  </a:prstClr>
                </a:outerShdw>
              </a:effectLst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100" y="4409862"/>
            <a:ext cx="3524250" cy="1381125"/>
          </a:xfrm>
          <a:prstGeom prst="rect">
            <a:avLst/>
          </a:prstGeom>
        </p:spPr>
      </p:pic>
      <p:sp>
        <p:nvSpPr>
          <p:cNvPr id="16" name="AutoShape 2"/>
          <p:cNvSpPr>
            <a:spLocks noChangeArrowheads="1"/>
          </p:cNvSpPr>
          <p:nvPr/>
        </p:nvSpPr>
        <p:spPr bwMode="auto">
          <a:xfrm>
            <a:off x="596930" y="4036093"/>
            <a:ext cx="2252627" cy="369332"/>
          </a:xfrm>
          <a:prstGeom prst="roundRect">
            <a:avLst>
              <a:gd name="adj" fmla="val 0"/>
            </a:avLst>
          </a:prstGeom>
          <a:noFill/>
        </p:spPr>
        <p:txBody>
          <a:bodyPr wrap="square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180975" indent="-180975" latinLnBrk="0">
              <a:spcBef>
                <a:spcPts val="150"/>
              </a:spcBef>
              <a:spcAft>
                <a:spcPts val="150"/>
              </a:spcAft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1800" b="1" spc="-15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rand()</a:t>
            </a:r>
            <a:r>
              <a:rPr lang="ko-KR" altLang="en-US" sz="1800" b="1" spc="-15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함수 사용법</a:t>
            </a:r>
            <a:endParaRPr lang="ko-KR" altLang="en-US" sz="1800" b="1" spc="-150" dirty="0">
              <a:ln>
                <a:prstDash val="solid"/>
              </a:ln>
              <a:solidFill>
                <a:srgbClr val="002060"/>
              </a:solidFill>
              <a:effectLst>
                <a:outerShdw blurRad="88000" dist="38100" dir="5040000" algn="tl">
                  <a:schemeClr val="bg1">
                    <a:alpha val="50000"/>
                  </a:schemeClr>
                </a:outerShdw>
              </a:effectLst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70" y="4437112"/>
            <a:ext cx="3037706" cy="168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4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50825" y="217488"/>
            <a:ext cx="2061783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marL="342900" indent="-3429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1800" b="1" spc="-15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Exam</a:t>
            </a:r>
            <a:r>
              <a:rPr lang="en-US" altLang="ko-KR" sz="1800" b="1" spc="-150" baseline="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spc="-150" baseline="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b="1" spc="-15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spc="-15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 Question 1</a:t>
            </a:r>
            <a:endParaRPr lang="ko-KR" altLang="en-US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438781" y="749548"/>
            <a:ext cx="8487885" cy="369332"/>
          </a:xfrm>
          <a:prstGeom prst="roundRect">
            <a:avLst>
              <a:gd name="adj" fmla="val 0"/>
            </a:avLst>
          </a:prstGeom>
          <a:noFill/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180975" indent="-180975" latinLnBrk="0">
              <a:spcBef>
                <a:spcPts val="150"/>
              </a:spcBef>
              <a:spcAft>
                <a:spcPts val="150"/>
              </a:spcAft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1800" b="1" spc="-15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Question1.cpp </a:t>
            </a:r>
            <a:r>
              <a:rPr lang="ko-KR" altLang="en-US" sz="1800" b="1" spc="-15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파일</a:t>
            </a:r>
            <a:endParaRPr lang="ko-KR" altLang="en-US" sz="1800" b="1" spc="-150" dirty="0">
              <a:ln>
                <a:prstDash val="solid"/>
              </a:ln>
              <a:solidFill>
                <a:srgbClr val="002060"/>
              </a:solidFill>
              <a:effectLst>
                <a:outerShdw blurRad="88000" dist="38100" dir="5040000" algn="tl">
                  <a:schemeClr val="bg1">
                    <a:alpha val="50000"/>
                  </a:schemeClr>
                </a:outerShdw>
              </a:effectLst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04048" y="908720"/>
            <a:ext cx="3384376" cy="1224135"/>
            <a:chOff x="184150" y="4581129"/>
            <a:chExt cx="7500049" cy="1648925"/>
          </a:xfrm>
        </p:grpSpPr>
        <p:sp>
          <p:nvSpPr>
            <p:cNvPr id="9" name="TextBox 8"/>
            <p:cNvSpPr txBox="1"/>
            <p:nvPr/>
          </p:nvSpPr>
          <p:spPr>
            <a:xfrm>
              <a:off x="184150" y="4581129"/>
              <a:ext cx="71346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00FF"/>
                  </a:solidFill>
                </a:rPr>
                <a:t>void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 err="1" smtClean="0">
                  <a:solidFill>
                    <a:srgbClr val="C00000"/>
                  </a:solidFill>
                </a:rPr>
                <a:t>randomarr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[], 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int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size)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0825" y="4906615"/>
              <a:ext cx="743337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defRPr/>
              </a:pPr>
              <a:r>
                <a:rPr kumimoji="0"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매개</a:t>
              </a:r>
              <a:r>
                <a:rPr lang="en-US" altLang="ko-KR" sz="1200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변수 </a:t>
              </a:r>
              <a:r>
                <a:rPr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: </a:t>
              </a:r>
            </a:p>
            <a:p>
              <a:pPr marL="0" lvl="1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defRPr/>
              </a:pPr>
              <a:r>
                <a:rPr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-</a:t>
              </a:r>
              <a:r>
                <a:rPr lang="en-US" altLang="ko-KR" sz="1200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int</a:t>
              </a:r>
              <a:r>
                <a:rPr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200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arr</a:t>
              </a:r>
              <a:r>
                <a:rPr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[]</a:t>
              </a:r>
              <a:r>
                <a:rPr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는 임의의수가 저장될 배열</a:t>
              </a:r>
              <a:endParaRPr lang="en-US" altLang="ko-KR" sz="1200" kern="0" spc="-100" dirty="0" smtClean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marL="0" lvl="1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defRPr/>
              </a:pPr>
              <a:r>
                <a:rPr kumimoji="0"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-</a:t>
              </a:r>
              <a:r>
                <a:rPr kumimoji="0" lang="en-US" altLang="ko-KR" sz="1200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int</a:t>
              </a:r>
              <a:r>
                <a:rPr kumimoji="0"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size</a:t>
              </a:r>
              <a:r>
                <a:rPr kumimoji="0"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는</a:t>
              </a:r>
              <a:r>
                <a:rPr kumimoji="0"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해당 배열의 크기</a:t>
              </a:r>
              <a:endParaRPr kumimoji="0" lang="en-US" altLang="ko-KR" sz="1200" kern="0" spc="-100" dirty="0" smtClean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marL="0" lvl="1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defRPr/>
              </a:pPr>
              <a:r>
                <a:rPr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기능 </a:t>
              </a:r>
              <a:r>
                <a:rPr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: </a:t>
              </a:r>
            </a:p>
            <a:p>
              <a:pPr marL="0" lvl="1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defRPr/>
              </a:pPr>
              <a:r>
                <a:rPr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-size</a:t>
              </a:r>
              <a:r>
                <a:rPr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크기 만큼의 임의의 수를 </a:t>
              </a:r>
              <a:r>
                <a:rPr lang="en-US" altLang="ko-KR" sz="1200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arr</a:t>
              </a:r>
              <a:r>
                <a:rPr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배열에 저장</a:t>
              </a:r>
              <a:endParaRPr lang="en-US" altLang="ko-KR" sz="1200" kern="0" spc="-100" dirty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974632" y="2454384"/>
            <a:ext cx="3384376" cy="1648926"/>
            <a:chOff x="184150" y="4581128"/>
            <a:chExt cx="7500049" cy="1648926"/>
          </a:xfrm>
        </p:grpSpPr>
        <p:sp>
          <p:nvSpPr>
            <p:cNvPr id="16" name="TextBox 15"/>
            <p:cNvSpPr txBox="1"/>
            <p:nvPr/>
          </p:nvSpPr>
          <p:spPr>
            <a:xfrm>
              <a:off x="184150" y="4581128"/>
              <a:ext cx="6324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00FF"/>
                  </a:solidFill>
                </a:rPr>
                <a:t>void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 err="1" smtClean="0">
                  <a:solidFill>
                    <a:srgbClr val="C00000"/>
                  </a:solidFill>
                </a:rPr>
                <a:t>sortarr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[], 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int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size)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50825" y="4906615"/>
              <a:ext cx="743337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defRPr/>
              </a:pPr>
              <a:r>
                <a:rPr kumimoji="0"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매개</a:t>
              </a:r>
              <a:r>
                <a:rPr lang="en-US" altLang="ko-KR" sz="1200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변수 </a:t>
              </a:r>
              <a:r>
                <a:rPr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: </a:t>
              </a:r>
            </a:p>
            <a:p>
              <a:pPr marL="0" lvl="1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defRPr/>
              </a:pPr>
              <a:r>
                <a:rPr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-</a:t>
              </a:r>
              <a:r>
                <a:rPr lang="en-US" altLang="ko-KR" sz="1200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int</a:t>
              </a:r>
              <a:r>
                <a:rPr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200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arr</a:t>
              </a:r>
              <a:r>
                <a:rPr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[]</a:t>
              </a:r>
              <a:r>
                <a:rPr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는 정렬될 배열</a:t>
              </a:r>
              <a:endParaRPr lang="en-US" altLang="ko-KR" sz="1200" kern="0" spc="-100" dirty="0" smtClean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marL="0" lvl="1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defRPr/>
              </a:pPr>
              <a:r>
                <a:rPr kumimoji="0"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-</a:t>
              </a:r>
              <a:r>
                <a:rPr kumimoji="0" lang="en-US" altLang="ko-KR" sz="1200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int</a:t>
              </a:r>
              <a:r>
                <a:rPr kumimoji="0"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size</a:t>
              </a:r>
              <a:r>
                <a:rPr kumimoji="0"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는</a:t>
              </a:r>
              <a:r>
                <a:rPr kumimoji="0"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해당 배열의 크기</a:t>
              </a:r>
              <a:endParaRPr kumimoji="0" lang="en-US" altLang="ko-KR" sz="1200" kern="0" spc="-100" dirty="0" smtClean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marL="0" lvl="1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defRPr/>
              </a:pPr>
              <a:r>
                <a:rPr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기능 </a:t>
              </a:r>
              <a:r>
                <a:rPr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: </a:t>
              </a:r>
            </a:p>
            <a:p>
              <a:pPr marL="0" lvl="1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defRPr/>
              </a:pPr>
              <a:r>
                <a:rPr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-</a:t>
              </a:r>
              <a:r>
                <a:rPr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배열의 </a:t>
              </a:r>
              <a:r>
                <a:rPr lang="ko-KR" altLang="en-US" sz="1200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원소값을</a:t>
              </a:r>
              <a:r>
                <a:rPr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오름차순으로 정렬</a:t>
              </a:r>
              <a:endParaRPr lang="en-US" altLang="ko-KR" sz="1200" kern="0" spc="-100" dirty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991325" y="4131335"/>
            <a:ext cx="3894336" cy="1910536"/>
            <a:chOff x="184150" y="4581128"/>
            <a:chExt cx="8630163" cy="1910536"/>
          </a:xfrm>
        </p:grpSpPr>
        <p:sp>
          <p:nvSpPr>
            <p:cNvPr id="19" name="TextBox 18"/>
            <p:cNvSpPr txBox="1"/>
            <p:nvPr/>
          </p:nvSpPr>
          <p:spPr>
            <a:xfrm>
              <a:off x="184150" y="4581128"/>
              <a:ext cx="86301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>
                  <a:solidFill>
                    <a:srgbClr val="0000FF"/>
                  </a:solidFill>
                </a:rPr>
                <a:t>int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 err="1" smtClean="0">
                  <a:solidFill>
                    <a:srgbClr val="C00000"/>
                  </a:solidFill>
                </a:rPr>
                <a:t>comparr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 arr1[], 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600" dirty="0"/>
                <a:t> </a:t>
              </a:r>
              <a:r>
                <a:rPr lang="en-US" altLang="ko-KR" sz="1600" dirty="0" smtClean="0"/>
                <a:t>arr2[], 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int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size)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0825" y="4906615"/>
              <a:ext cx="7433373" cy="15850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defRPr/>
              </a:pPr>
              <a:r>
                <a:rPr kumimoji="0"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매개</a:t>
              </a:r>
              <a:r>
                <a:rPr lang="en-US" altLang="ko-KR" sz="1200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변수 </a:t>
              </a:r>
              <a:r>
                <a:rPr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: </a:t>
              </a:r>
            </a:p>
            <a:p>
              <a:pPr marL="0" lvl="1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defRPr/>
              </a:pPr>
              <a:r>
                <a:rPr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-</a:t>
              </a:r>
              <a:r>
                <a:rPr lang="en-US" altLang="ko-KR" sz="1200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int</a:t>
              </a:r>
              <a:r>
                <a:rPr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arr1[]</a:t>
              </a:r>
              <a:r>
                <a:rPr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는 비교 배열</a:t>
              </a:r>
              <a:endParaRPr lang="en-US" altLang="ko-KR" sz="1200" kern="0" spc="-100" dirty="0" smtClean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marL="0" lvl="1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defRPr/>
              </a:pPr>
              <a:r>
                <a:rPr kumimoji="0"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-</a:t>
              </a:r>
              <a:r>
                <a:rPr kumimoji="0" lang="en-US" altLang="ko-KR" sz="1200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int</a:t>
              </a:r>
              <a:r>
                <a:rPr lang="ko-KR" altLang="en-US" sz="1200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arr2[]</a:t>
              </a:r>
              <a:r>
                <a:rPr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는</a:t>
              </a:r>
              <a:r>
                <a:rPr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비교 배열</a:t>
              </a:r>
              <a:endParaRPr kumimoji="0" lang="en-US" altLang="ko-KR" sz="1200" kern="0" spc="-100" dirty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marL="0" lvl="1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defRPr/>
              </a:pPr>
              <a:r>
                <a:rPr kumimoji="0"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-</a:t>
              </a:r>
              <a:r>
                <a:rPr kumimoji="0" lang="en-US" altLang="ko-KR" sz="1200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int</a:t>
              </a:r>
              <a:r>
                <a:rPr kumimoji="0"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size</a:t>
              </a:r>
              <a:r>
                <a:rPr kumimoji="0"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는</a:t>
              </a:r>
              <a:r>
                <a:rPr kumimoji="0"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해당 배열의 크기</a:t>
              </a:r>
              <a:endParaRPr lang="en-US" altLang="ko-KR" sz="1200" kern="0" spc="-100" dirty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marL="0" lvl="1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defRPr/>
              </a:pPr>
              <a:r>
                <a:rPr kumimoji="0" lang="ko-KR" altLang="en-US" sz="1200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반환값</a:t>
              </a:r>
              <a:r>
                <a:rPr kumimoji="0"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:</a:t>
              </a:r>
            </a:p>
            <a:p>
              <a:pPr marL="0" lvl="1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defRPr/>
              </a:pPr>
              <a:r>
                <a:rPr lang="en-US" altLang="ko-KR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-</a:t>
              </a:r>
              <a:r>
                <a:rPr lang="ko-KR" altLang="en-US" sz="1200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두 배열에서 동일한 값의 원소의 개수를 출력</a:t>
              </a:r>
              <a:endParaRPr kumimoji="0" lang="en-US" altLang="ko-KR" sz="1200" kern="0" spc="-100" dirty="0" smtClean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60056"/>
            <a:ext cx="2880320" cy="557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8721725" y="6524625"/>
            <a:ext cx="28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fld id="{12C9FB50-83D8-4FA9-A149-881E93E8C33A}" type="slidenum">
              <a:rPr lang="en-US" altLang="ko-KR" sz="1400">
                <a:solidFill>
                  <a:srgbClr val="0D0D0D"/>
                </a:solidFill>
                <a:latin typeface="맑은 고딕" pitchFamily="50" charset="-127"/>
                <a:ea typeface="맑은 고딕" pitchFamily="50" charset="-127"/>
              </a:rPr>
              <a:pPr algn="ctr">
                <a:spcBef>
                  <a:spcPct val="20000"/>
                </a:spcBef>
              </a:pPr>
              <a:t>5</a:t>
            </a:fld>
            <a:endParaRPr lang="en-US" altLang="ko-KR" sz="1400" dirty="0">
              <a:solidFill>
                <a:srgbClr val="0D0D0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AutoShape 2"/>
          <p:cNvSpPr>
            <a:spLocks noChangeArrowheads="1"/>
          </p:cNvSpPr>
          <p:nvPr/>
        </p:nvSpPr>
        <p:spPr bwMode="auto">
          <a:xfrm>
            <a:off x="438781" y="749548"/>
            <a:ext cx="8487885" cy="369332"/>
          </a:xfrm>
          <a:prstGeom prst="roundRect">
            <a:avLst>
              <a:gd name="adj" fmla="val 0"/>
            </a:avLst>
          </a:prstGeom>
          <a:noFill/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180975" indent="-180975" latinLnBrk="0">
              <a:spcBef>
                <a:spcPts val="150"/>
              </a:spcBef>
              <a:spcAft>
                <a:spcPts val="150"/>
              </a:spcAft>
              <a:buSzPct val="90000"/>
              <a:buFontTx/>
              <a:buBlip>
                <a:blip r:embed="rId3"/>
              </a:buBlip>
              <a:defRPr/>
            </a:pPr>
            <a:r>
              <a:rPr lang="ko-KR" altLang="en-US" sz="1800" b="1" spc="-15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주어진 </a:t>
            </a:r>
            <a:r>
              <a:rPr lang="en-US" altLang="ko-KR" sz="1800" b="1" spc="-15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Question2.cpp </a:t>
            </a:r>
            <a:r>
              <a:rPr lang="ko-KR" altLang="en-US" sz="1800" b="1" spc="-15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파일을 보고</a:t>
            </a:r>
            <a:r>
              <a:rPr lang="en-US" altLang="ko-KR" sz="1800" b="1" spc="-15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800" b="1" spc="-15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명함관리를 위한 </a:t>
            </a:r>
            <a:r>
              <a:rPr lang="en-US" altLang="ko-KR" sz="1800" b="1" spc="-150" dirty="0" err="1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BusinessCard</a:t>
            </a:r>
            <a:r>
              <a:rPr lang="en-US" altLang="ko-KR" sz="1800" b="1" spc="-15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800" b="1" spc="-15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클래스를 구현하라</a:t>
            </a:r>
            <a:r>
              <a:rPr lang="en-US" altLang="ko-KR" sz="1800" b="1" spc="-15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.</a:t>
            </a:r>
            <a:endParaRPr lang="ko-KR" altLang="en-US" sz="1800" b="1" spc="-150" dirty="0">
              <a:ln>
                <a:prstDash val="solid"/>
              </a:ln>
              <a:solidFill>
                <a:srgbClr val="002060"/>
              </a:solidFill>
              <a:effectLst>
                <a:outerShdw blurRad="88000" dist="38100" dir="5040000" algn="tl">
                  <a:schemeClr val="bg1">
                    <a:alpha val="50000"/>
                  </a:schemeClr>
                </a:outerShdw>
              </a:effectLst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5128" name="그룹 41"/>
          <p:cNvGrpSpPr>
            <a:grpSpLocks/>
          </p:cNvGrpSpPr>
          <p:nvPr/>
        </p:nvGrpSpPr>
        <p:grpSpPr bwMode="auto">
          <a:xfrm>
            <a:off x="454557" y="1221215"/>
            <a:ext cx="8295491" cy="2423809"/>
            <a:chOff x="505390" y="1928457"/>
            <a:chExt cx="8638346" cy="2510679"/>
          </a:xfrm>
        </p:grpSpPr>
        <p:sp>
          <p:nvSpPr>
            <p:cNvPr id="30" name="직사각형 67"/>
            <p:cNvSpPr/>
            <p:nvPr/>
          </p:nvSpPr>
          <p:spPr bwMode="auto">
            <a:xfrm>
              <a:off x="505390" y="1999119"/>
              <a:ext cx="8604448" cy="2440017"/>
            </a:xfrm>
            <a:prstGeom prst="rect">
              <a:avLst/>
            </a:prstGeom>
            <a:gradFill>
              <a:gsLst>
                <a:gs pos="80000">
                  <a:sysClr val="window" lastClr="FFFFFF">
                    <a:alpha val="90000"/>
                  </a:sysClr>
                </a:gs>
                <a:gs pos="100000">
                  <a:srgbClr val="4F81BD">
                    <a:lumMod val="40000"/>
                    <a:lumOff val="60000"/>
                  </a:srgbClr>
                </a:gs>
              </a:gsLst>
              <a:lin ang="5400000" scaled="0"/>
            </a:gra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sz="1200" kern="0" spc="-50" dirty="0">
                <a:ln>
                  <a:noFill/>
                  <a:prstDash val="solid"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Lucida Sans Unicode" pitchFamily="34" charset="0"/>
              </a:endParaRPr>
            </a:p>
          </p:txBody>
        </p:sp>
        <p:cxnSp>
          <p:nvCxnSpPr>
            <p:cNvPr id="5132" name="직선 연결선 38"/>
            <p:cNvCxnSpPr>
              <a:cxnSpLocks noChangeShapeType="1"/>
            </p:cNvCxnSpPr>
            <p:nvPr/>
          </p:nvCxnSpPr>
          <p:spPr bwMode="auto">
            <a:xfrm>
              <a:off x="541176" y="1928457"/>
              <a:ext cx="8602560" cy="0"/>
            </a:xfrm>
            <a:prstGeom prst="line">
              <a:avLst/>
            </a:prstGeom>
            <a:noFill/>
            <a:ln w="28575" algn="ctr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모서리가 둥근 직사각형 32"/>
            <p:cNvSpPr/>
            <p:nvPr/>
          </p:nvSpPr>
          <p:spPr bwMode="auto">
            <a:xfrm>
              <a:off x="640484" y="2031303"/>
              <a:ext cx="115092" cy="2237633"/>
            </a:xfrm>
            <a:prstGeom prst="roundRect">
              <a:avLst>
                <a:gd name="adj" fmla="val 50000"/>
              </a:avLst>
            </a:prstGeom>
            <a:solidFill>
              <a:srgbClr val="00608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859536" y="2015922"/>
              <a:ext cx="8215337" cy="2423214"/>
            </a:xfrm>
            <a:prstGeom prst="rect">
              <a:avLst/>
            </a:prstGeom>
            <a:noFill/>
          </p:spPr>
          <p:txBody>
            <a:bodyPr anchor="t">
              <a:normAutofit lnSpcReduction="10000"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fontAlgn="auto" latinLnBrk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defRPr/>
              </a:pPr>
              <a:r>
                <a:rPr kumimoji="0" lang="ko-KR" altLang="en-US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목표</a:t>
              </a:r>
              <a:r>
                <a:rPr kumimoji="0" lang="en-US" altLang="ko-KR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: </a:t>
              </a:r>
              <a:r>
                <a:rPr kumimoji="0" lang="ko-KR" altLang="en-US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다음 페이지에 주어진 </a:t>
              </a:r>
              <a:r>
                <a:rPr kumimoji="0" lang="en-US" altLang="ko-KR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main </a:t>
              </a:r>
              <a:r>
                <a:rPr kumimoji="0" lang="ko-KR" altLang="en-US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함수를 분석하고 이와 같이 동작할 수 있게 </a:t>
              </a:r>
              <a:r>
                <a:rPr kumimoji="0" lang="en-US" altLang="ko-KR" sz="16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BusinessCard</a:t>
              </a:r>
              <a:r>
                <a:rPr kumimoji="0" lang="en-US" altLang="ko-KR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ko-KR" altLang="en-US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클래스를 구현한다</a:t>
              </a:r>
              <a:r>
                <a:rPr kumimoji="0" lang="en-US" altLang="ko-KR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.</a:t>
              </a:r>
            </a:p>
            <a:p>
              <a:pPr marL="342900" indent="-342900" fontAlgn="auto" latinLnBrk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buFont typeface="+mj-lt"/>
                <a:buAutoNum type="arabicPeriod"/>
                <a:defRPr/>
              </a:pPr>
              <a:r>
                <a:rPr kumimoji="0" lang="ko-KR" altLang="en-US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아래 프로젝트 구조와 같이 </a:t>
              </a:r>
              <a:r>
                <a:rPr kumimoji="0" lang="en-US" altLang="ko-KR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Question2.cpp </a:t>
              </a:r>
              <a:r>
                <a:rPr kumimoji="0" lang="ko-KR" altLang="en-US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파일과 </a:t>
              </a:r>
              <a:r>
                <a:rPr kumimoji="0" lang="en-US" altLang="ko-KR" sz="16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BusinessCard.h</a:t>
              </a:r>
              <a:r>
                <a:rPr kumimoji="0" lang="en-US" altLang="ko-KR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ko-KR" altLang="en-US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헤더파일</a:t>
              </a:r>
              <a:r>
                <a:rPr kumimoji="0" lang="en-US" altLang="ko-KR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, </a:t>
              </a:r>
              <a:r>
                <a:rPr kumimoji="0" lang="ko-KR" altLang="en-US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그리고 </a:t>
              </a:r>
              <a:r>
                <a:rPr kumimoji="0" lang="en-US" altLang="ko-KR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BusinessCard.cpp </a:t>
              </a:r>
              <a:r>
                <a:rPr kumimoji="0" lang="ko-KR" altLang="en-US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구현파일을 만들어라</a:t>
              </a:r>
              <a:r>
                <a:rPr kumimoji="0" lang="en-US" altLang="ko-KR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.</a:t>
              </a:r>
            </a:p>
            <a:p>
              <a:pPr marL="342900" indent="-342900" fontAlgn="auto" latinLnBrk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buFont typeface="+mj-lt"/>
                <a:buAutoNum type="arabicPeriod"/>
                <a:defRPr/>
              </a:pPr>
              <a:r>
                <a:rPr kumimoji="0" lang="ko-KR" altLang="en-US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아래와 같이 결과가 출력되도록 </a:t>
              </a:r>
              <a:r>
                <a:rPr kumimoji="0" lang="en-US" altLang="ko-KR" sz="16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BusinessCard</a:t>
              </a:r>
              <a:r>
                <a:rPr kumimoji="0" lang="en-US" altLang="ko-KR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ko-KR" altLang="en-US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클래스를 구현하라</a:t>
              </a:r>
              <a:r>
                <a:rPr kumimoji="0" lang="en-US" altLang="ko-KR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.</a:t>
              </a:r>
            </a:p>
            <a:p>
              <a:pPr marL="342900" indent="-342900" fontAlgn="auto" latinLnBrk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buFont typeface="+mj-lt"/>
                <a:buAutoNum type="arabicPeriod"/>
                <a:defRPr/>
              </a:pPr>
              <a:r>
                <a:rPr kumimoji="0" lang="ko-KR" altLang="en-US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명함의 전체 개수를 저장하는 </a:t>
              </a:r>
              <a:r>
                <a:rPr kumimoji="0" lang="en-US" altLang="ko-KR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Static </a:t>
              </a:r>
              <a:r>
                <a:rPr kumimoji="0" lang="ko-KR" altLang="en-US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변수를 선언하여 </a:t>
              </a:r>
              <a:r>
                <a:rPr kumimoji="0" lang="en-US" altLang="ko-KR" sz="16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BusinessCard</a:t>
              </a:r>
              <a:r>
                <a:rPr kumimoji="0" lang="ko-KR" altLang="en-US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객체가 생성될 때마다 </a:t>
              </a:r>
              <a:r>
                <a:rPr kumimoji="0" lang="en-US" altLang="ko-KR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</a:t>
              </a:r>
              <a:r>
                <a:rPr kumimoji="0" lang="ko-KR" altLang="en-US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씩 증가하고 삭제할 때마다 </a:t>
              </a:r>
              <a:r>
                <a:rPr kumimoji="0" lang="en-US" altLang="ko-KR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</a:t>
              </a:r>
              <a:r>
                <a:rPr kumimoji="0" lang="ko-KR" altLang="en-US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씩 감소한다</a:t>
              </a:r>
              <a:r>
                <a:rPr kumimoji="0" lang="en-US" altLang="ko-KR" sz="16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.</a:t>
              </a:r>
            </a:p>
          </p:txBody>
        </p:sp>
      </p:grp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50825" y="217488"/>
            <a:ext cx="2061783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marL="342900" indent="-3429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1800" b="1" spc="-15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Exam</a:t>
            </a:r>
            <a:r>
              <a:rPr lang="en-US" altLang="ko-KR" sz="1800" b="1" spc="-150" baseline="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en-US" altLang="ko-KR" sz="1800" b="1" spc="-15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Question 2</a:t>
            </a:r>
            <a:endParaRPr lang="ko-KR" altLang="en-US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5200" y="3861828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결과출력 화면 및 프로젝트 구조</a:t>
            </a:r>
            <a:endParaRPr lang="ko-KR" altLang="en-US" sz="1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195005"/>
            <a:ext cx="5004375" cy="227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471" y="4437049"/>
            <a:ext cx="2272722" cy="17906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7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4" y="1313879"/>
            <a:ext cx="5398166" cy="48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438781" y="734159"/>
            <a:ext cx="8487885" cy="400110"/>
          </a:xfrm>
          <a:prstGeom prst="roundRect">
            <a:avLst>
              <a:gd name="adj" fmla="val 0"/>
            </a:avLst>
          </a:prstGeom>
          <a:noFill/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180975" indent="-180975" latinLnBrk="0">
              <a:spcBef>
                <a:spcPts val="150"/>
              </a:spcBef>
              <a:spcAft>
                <a:spcPts val="150"/>
              </a:spcAft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b="1" spc="-15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Question2.cpp </a:t>
            </a:r>
            <a:r>
              <a:rPr lang="ko-KR" altLang="en-US" sz="2000" b="1" spc="-15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파일</a:t>
            </a:r>
            <a:endParaRPr lang="ko-KR" altLang="en-US" sz="2000" b="1" spc="-150" dirty="0">
              <a:ln>
                <a:prstDash val="solid"/>
              </a:ln>
              <a:solidFill>
                <a:srgbClr val="002060"/>
              </a:solidFill>
              <a:effectLst>
                <a:outerShdw blurRad="88000" dist="38100" dir="5040000" algn="tl">
                  <a:schemeClr val="bg1">
                    <a:alpha val="50000"/>
                  </a:schemeClr>
                </a:outerShdw>
              </a:effectLst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50825" y="217488"/>
            <a:ext cx="2061783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marL="342900" indent="-3429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1800" b="1" spc="-15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Exam</a:t>
            </a:r>
            <a:r>
              <a:rPr lang="en-US" altLang="ko-KR" sz="1800" b="1" spc="-150" baseline="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en-US" altLang="ko-KR" sz="1800" b="1" spc="-15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Question 2</a:t>
            </a:r>
            <a:endParaRPr lang="ko-KR" altLang="en-US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8721725" y="6524625"/>
            <a:ext cx="28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fld id="{12C9FB50-83D8-4FA9-A149-881E93E8C33A}" type="slidenum">
              <a:rPr lang="en-US" altLang="ko-KR" sz="1400">
                <a:solidFill>
                  <a:srgbClr val="0D0D0D"/>
                </a:solidFill>
                <a:latin typeface="맑은 고딕" pitchFamily="50" charset="-127"/>
                <a:ea typeface="맑은 고딕" pitchFamily="50" charset="-127"/>
              </a:rPr>
              <a:pPr algn="ctr">
                <a:spcBef>
                  <a:spcPct val="20000"/>
                </a:spcBef>
              </a:pPr>
              <a:t>6</a:t>
            </a:fld>
            <a:endParaRPr lang="en-US" altLang="ko-KR" sz="1400" dirty="0">
              <a:solidFill>
                <a:srgbClr val="0D0D0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436096" y="734159"/>
            <a:ext cx="3568204" cy="26228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휴먼고딕" panose="02010504000101010101" pitchFamily="2" charset="-127"/>
                <a:ea typeface="휴먼고딕" panose="02010504000101010101" pitchFamily="2" charset="-127"/>
              </a:rPr>
              <a:t>참고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휴먼고딕" panose="02010504000101010101" pitchFamily="2" charset="-127"/>
                <a:ea typeface="휴먼고딕" panose="02010504000101010101" pitchFamily="2" charset="-127"/>
              </a:rPr>
              <a:t>: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휴먼고딕" panose="02010504000101010101" pitchFamily="2" charset="-127"/>
                <a:ea typeface="휴먼고딕" panose="02010504000101010101" pitchFamily="2" charset="-127"/>
              </a:rPr>
              <a:t>문자열 다루는 예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 smtClean="0">
              <a:solidFill>
                <a:schemeClr val="tx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#include &lt;</a:t>
            </a:r>
            <a:r>
              <a:rPr lang="en-US" altLang="ko-KR" sz="12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cstring</a:t>
            </a:r>
            <a:r>
              <a:rPr lang="en-US" altLang="ko-KR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&gt;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…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  </a:t>
            </a:r>
            <a:r>
              <a:rPr lang="en-US" altLang="ko-KR" sz="1200" dirty="0" smtClean="0">
                <a:solidFill>
                  <a:srgbClr val="0000FF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char</a:t>
            </a:r>
            <a:r>
              <a:rPr lang="en-US" altLang="ko-KR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msg</a:t>
            </a:r>
            <a:r>
              <a:rPr lang="en-US" altLang="ko-KR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[] = </a:t>
            </a:r>
            <a:r>
              <a:rPr lang="en-US" altLang="ko-KR" sz="1200" dirty="0" smtClean="0">
                <a:solidFill>
                  <a:srgbClr val="C00000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“hello”; 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int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 </a:t>
            </a:r>
            <a:r>
              <a:rPr kumimoji="1" lang="en-US" altLang="ko-KR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len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 = </a:t>
            </a:r>
            <a:r>
              <a:rPr kumimoji="1" lang="en-US" altLang="ko-KR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strlen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(</a:t>
            </a:r>
            <a:r>
              <a:rPr kumimoji="1" lang="en-US" altLang="ko-KR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msg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];</a:t>
            </a:r>
            <a:r>
              <a:rPr kumimoji="1" lang="en-US" altLang="ko-KR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//</a:t>
            </a:r>
            <a:r>
              <a:rPr kumimoji="1" lang="ko-KR" alt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문자열 길이</a:t>
            </a:r>
            <a:endParaRPr kumimoji="1" lang="en-US" altLang="ko-KR" sz="1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휴먼고딕" panose="02010504000101010101" pitchFamily="2" charset="-127"/>
              <a:cs typeface="Courier New" panose="02070309020205020404" pitchFamily="49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char</a:t>
            </a:r>
            <a:r>
              <a:rPr lang="en-US" altLang="ko-KR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* </a:t>
            </a:r>
            <a:r>
              <a:rPr lang="en-US" altLang="ko-KR" sz="12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ptr</a:t>
            </a:r>
            <a:r>
              <a:rPr lang="en-US" altLang="ko-KR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 = </a:t>
            </a:r>
            <a:r>
              <a:rPr lang="en-US" altLang="ko-KR" sz="1200" dirty="0" smtClean="0">
                <a:solidFill>
                  <a:srgbClr val="0000FF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new char</a:t>
            </a:r>
            <a:r>
              <a:rPr lang="en-US" altLang="ko-KR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[len+1];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 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 </a:t>
            </a:r>
            <a:r>
              <a:rPr kumimoji="1" lang="en-US" altLang="ko-KR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strcpy_s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(</a:t>
            </a:r>
            <a:r>
              <a:rPr kumimoji="1" lang="en-US" altLang="ko-KR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ptr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, len+1, </a:t>
            </a:r>
            <a:r>
              <a:rPr kumimoji="1" lang="en-US" altLang="ko-KR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msg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);</a:t>
            </a:r>
            <a:r>
              <a:rPr kumimoji="1" lang="en-US" altLang="ko-KR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//</a:t>
            </a:r>
            <a:r>
              <a:rPr kumimoji="1" lang="ko-KR" alt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문자열복사</a:t>
            </a:r>
            <a:endParaRPr kumimoji="1" lang="en-US" altLang="ko-KR" sz="1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휴먼고딕" panose="02010504000101010101" pitchFamily="2" charset="-127"/>
              <a:cs typeface="Courier New" panose="02070309020205020404" pitchFamily="49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ptr</a:t>
            </a:r>
            <a:r>
              <a:rPr lang="en-US" altLang="ko-KR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chemeClr val="tx1"/>
              </a:solidFill>
              <a:latin typeface="Courier New" panose="02070309020205020404" pitchFamily="49" charset="0"/>
              <a:ea typeface="휴먼고딕" panose="02010504000101010101" pitchFamily="2" charset="-127"/>
              <a:cs typeface="Courier New" panose="02070309020205020404" pitchFamily="49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 // </a:t>
            </a:r>
            <a:r>
              <a:rPr lang="ko-KR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주의</a:t>
            </a:r>
            <a:r>
              <a:rPr lang="en-US" altLang="ko-KR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문자열 끝을 나타내기 위하여</a:t>
            </a:r>
            <a:endParaRPr lang="en-US" altLang="ko-KR" sz="1200" dirty="0" smtClean="0">
              <a:solidFill>
                <a:schemeClr val="tx1"/>
              </a:solidFill>
              <a:latin typeface="Courier New" panose="02070309020205020404" pitchFamily="49" charset="0"/>
              <a:ea typeface="휴먼고딕" panose="02010504000101010101" pitchFamily="2" charset="-127"/>
              <a:cs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// </a:t>
            </a:r>
            <a:r>
              <a:rPr lang="en-US" altLang="ko-KR" sz="1200" dirty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‘\0’ </a:t>
            </a:r>
            <a:r>
              <a:rPr lang="ko-KR" altLang="en-US" sz="1200" dirty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한 문자가 </a:t>
            </a:r>
            <a:r>
              <a:rPr lang="ko-KR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추가로 저장됨 </a:t>
            </a:r>
            <a:r>
              <a:rPr lang="en-US" altLang="ko-KR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휴먼고딕" panose="02010504000101010101" pitchFamily="2" charset="-127"/>
                <a:cs typeface="Courier New" panose="02070309020205020404" pitchFamily="49" charset="0"/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652121" y="2996952"/>
          <a:ext cx="2880318" cy="311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/>
                <a:gridCol w="480053"/>
                <a:gridCol w="480053"/>
                <a:gridCol w="480053"/>
                <a:gridCol w="480053"/>
                <a:gridCol w="480053"/>
              </a:tblGrid>
              <a:tr h="3112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‘h’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809" marR="77809" marT="38904" marB="3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‘e’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809" marR="77809" marT="38904" marB="3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‘l’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809" marR="77809" marT="38904" marB="3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‘l’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809" marR="77809" marT="38904" marB="3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‘o’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809" marR="77809" marT="38904" marB="3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‘\0’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809" marR="77809" marT="38904" marB="3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17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250825" y="217488"/>
            <a:ext cx="2159566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marL="342900" indent="-3429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1800" b="1" spc="-15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Exam 2</a:t>
            </a:r>
            <a:r>
              <a:rPr lang="ko-KR" altLang="en-US" sz="1800" spc="-1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</a:t>
            </a:r>
            <a:r>
              <a:rPr lang="ko-KR" altLang="en-US" sz="1800" b="1" spc="-1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Question 3</a:t>
            </a:r>
            <a:endParaRPr lang="ko-KR" altLang="en-US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-125413"/>
            <a:ext cx="184150" cy="70802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-125413"/>
            <a:ext cx="184150" cy="70802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0" y="-125413"/>
            <a:ext cx="184150" cy="70802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8721725" y="6524625"/>
            <a:ext cx="28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fld id="{12C9FB50-83D8-4FA9-A149-881E93E8C33A}" type="slidenum">
              <a:rPr lang="en-US" altLang="ko-KR" sz="1400">
                <a:solidFill>
                  <a:srgbClr val="0D0D0D"/>
                </a:solidFill>
                <a:latin typeface="맑은 고딕" pitchFamily="50" charset="-127"/>
                <a:ea typeface="맑은 고딕" pitchFamily="50" charset="-127"/>
              </a:rPr>
              <a:pPr algn="ctr">
                <a:spcBef>
                  <a:spcPct val="20000"/>
                </a:spcBef>
              </a:pPr>
              <a:t>7</a:t>
            </a:fld>
            <a:endParaRPr lang="en-US" altLang="ko-KR" sz="1400">
              <a:solidFill>
                <a:srgbClr val="0D0D0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AutoShape 2"/>
          <p:cNvSpPr>
            <a:spLocks noChangeArrowheads="1"/>
          </p:cNvSpPr>
          <p:nvPr/>
        </p:nvSpPr>
        <p:spPr bwMode="auto">
          <a:xfrm>
            <a:off x="438781" y="734159"/>
            <a:ext cx="8487885" cy="400110"/>
          </a:xfrm>
          <a:prstGeom prst="roundRect">
            <a:avLst>
              <a:gd name="adj" fmla="val 0"/>
            </a:avLst>
          </a:prstGeom>
          <a:noFill/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180975" indent="-180975" latinLnBrk="0">
              <a:spcBef>
                <a:spcPts val="150"/>
              </a:spcBef>
              <a:spcAft>
                <a:spcPts val="150"/>
              </a:spcAft>
              <a:buSzPct val="90000"/>
              <a:buFontTx/>
              <a:buBlip>
                <a:blip r:embed="rId3"/>
              </a:buBlip>
              <a:defRPr/>
            </a:pPr>
            <a:r>
              <a:rPr lang="ko-KR" altLang="en-US" sz="2000" b="1" spc="-15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소금물을 표현하기 위한 프로그램을 구현하라</a:t>
            </a:r>
            <a:r>
              <a:rPr lang="en-US" altLang="ko-KR" sz="2000" b="1" spc="-15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.</a:t>
            </a:r>
            <a:endParaRPr lang="ko-KR" altLang="en-US" sz="2000" b="1" spc="-150" dirty="0">
              <a:ln>
                <a:prstDash val="solid"/>
              </a:ln>
              <a:solidFill>
                <a:srgbClr val="002060"/>
              </a:solidFill>
              <a:effectLst>
                <a:outerShdw blurRad="88000" dist="38100" dir="5040000" algn="tl">
                  <a:schemeClr val="bg1">
                    <a:alpha val="50000"/>
                  </a:schemeClr>
                </a:outerShdw>
              </a:effectLst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5128" name="그룹 41"/>
          <p:cNvGrpSpPr>
            <a:grpSpLocks/>
          </p:cNvGrpSpPr>
          <p:nvPr/>
        </p:nvGrpSpPr>
        <p:grpSpPr bwMode="auto">
          <a:xfrm>
            <a:off x="487363" y="1144716"/>
            <a:ext cx="8262937" cy="4881312"/>
            <a:chOff x="539552" y="1916831"/>
            <a:chExt cx="8604448" cy="3515621"/>
          </a:xfrm>
        </p:grpSpPr>
        <p:sp>
          <p:nvSpPr>
            <p:cNvPr id="30" name="직사각형 67"/>
            <p:cNvSpPr/>
            <p:nvPr/>
          </p:nvSpPr>
          <p:spPr bwMode="auto">
            <a:xfrm>
              <a:off x="539552" y="1916831"/>
              <a:ext cx="8604448" cy="3515621"/>
            </a:xfrm>
            <a:prstGeom prst="rect">
              <a:avLst/>
            </a:prstGeom>
            <a:gradFill>
              <a:gsLst>
                <a:gs pos="80000">
                  <a:sysClr val="window" lastClr="FFFFFF">
                    <a:alpha val="90000"/>
                  </a:sysClr>
                </a:gs>
                <a:gs pos="100000">
                  <a:srgbClr val="4F81BD">
                    <a:lumMod val="40000"/>
                    <a:lumOff val="60000"/>
                  </a:srgbClr>
                </a:gs>
              </a:gsLst>
              <a:lin ang="5400000" scaled="0"/>
            </a:gra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sz="1200" kern="0" spc="-50" dirty="0">
                <a:ln>
                  <a:noFill/>
                  <a:prstDash val="solid"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Lucida Sans Unicode" pitchFamily="34" charset="0"/>
              </a:endParaRPr>
            </a:p>
          </p:txBody>
        </p:sp>
        <p:cxnSp>
          <p:nvCxnSpPr>
            <p:cNvPr id="5132" name="직선 연결선 38"/>
            <p:cNvCxnSpPr>
              <a:cxnSpLocks noChangeShapeType="1"/>
            </p:cNvCxnSpPr>
            <p:nvPr/>
          </p:nvCxnSpPr>
          <p:spPr bwMode="auto">
            <a:xfrm>
              <a:off x="541176" y="1928457"/>
              <a:ext cx="8602560" cy="0"/>
            </a:xfrm>
            <a:prstGeom prst="line">
              <a:avLst/>
            </a:prstGeom>
            <a:noFill/>
            <a:ln w="28575" algn="ctr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모서리가 둥근 직사각형 32"/>
            <p:cNvSpPr/>
            <p:nvPr/>
          </p:nvSpPr>
          <p:spPr bwMode="auto">
            <a:xfrm>
              <a:off x="640484" y="2031302"/>
              <a:ext cx="68555" cy="3321008"/>
            </a:xfrm>
            <a:prstGeom prst="roundRect">
              <a:avLst>
                <a:gd name="adj" fmla="val 50000"/>
              </a:avLst>
            </a:prstGeom>
            <a:solidFill>
              <a:srgbClr val="00608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818850" y="1944230"/>
              <a:ext cx="8215338" cy="3446922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latinLnBrk="0">
                <a:spcBef>
                  <a:spcPts val="600"/>
                </a:spcBef>
                <a:buClr>
                  <a:srgbClr val="0000CC"/>
                </a:buClr>
                <a:buSzPts val="1300"/>
                <a:defRPr/>
              </a:pPr>
              <a:r>
                <a:rPr lang="ko-KR" altLang="en-US" sz="15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다음 </a:t>
              </a:r>
              <a:r>
                <a:rPr lang="ko-KR" altLang="en-US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조건을 만족하도록 소금 용액을 나타내는 </a:t>
              </a:r>
              <a:r>
                <a:rPr lang="en-US" altLang="ko-KR" sz="15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SalineSolution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클래스를 설계하고 구현하시오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.</a:t>
              </a:r>
              <a:endParaRPr lang="en-US" altLang="ko-KR" sz="1500" b="1" kern="0" spc="-100" dirty="0" smtClean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marL="342900" indent="-160338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생성자</a:t>
              </a:r>
              <a:r>
                <a:rPr lang="ko-KR" altLang="en-US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5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SalineSolution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(</a:t>
              </a:r>
              <a:r>
                <a:rPr lang="en-US" altLang="ko-KR" sz="15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int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5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solutionWeight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, float concentration):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소금물의 무게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(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그램으로 표시된 값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)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와 농도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(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퍼센트로 표시된 값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)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를 제시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.  </a:t>
              </a:r>
            </a:p>
            <a:p>
              <a:pPr marL="342900" indent="-160338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kern="0" spc="-100" dirty="0" err="1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생성자</a:t>
              </a:r>
              <a:r>
                <a:rPr lang="ko-KR" altLang="en-US" sz="15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5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SalineSolution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(</a:t>
              </a:r>
              <a:r>
                <a:rPr lang="en-US" altLang="ko-KR" sz="15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int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5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solutionWeight</a:t>
              </a:r>
              <a:r>
                <a:rPr lang="en-US" altLang="ko-KR" sz="15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, </a:t>
              </a:r>
              <a:r>
                <a:rPr lang="en-US" altLang="ko-KR" sz="15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int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5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saltWeight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):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소금물과 그 안의 소금의 무게</a:t>
              </a:r>
              <a:r>
                <a:rPr lang="en-US" altLang="ko-KR" sz="15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 (</a:t>
              </a:r>
              <a:r>
                <a:rPr lang="ko-KR" altLang="en-US" sz="1500" b="1" kern="0" spc="-10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그램으로 표시된 값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)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를 </a:t>
              </a:r>
              <a:r>
                <a:rPr lang="ko-KR" altLang="en-US" sz="1500" b="1" kern="0" spc="-10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제시</a:t>
              </a:r>
              <a:r>
                <a:rPr lang="en-US" altLang="ko-KR" sz="15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.</a:t>
              </a:r>
            </a:p>
            <a:p>
              <a:pPr marL="342900" indent="-160338" latinLnBrk="0">
                <a:spcBef>
                  <a:spcPts val="600"/>
                </a:spcBef>
                <a:buClr>
                  <a:srgbClr val="0000CC"/>
                </a:buClr>
                <a:buSzPts val="1300"/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소금물에 들어 있는 소금의 양은 항상 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0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또는 양의 정수 값으로 가정한다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.</a:t>
              </a:r>
              <a:endParaRPr lang="en-US" altLang="ko-KR" sz="1500" b="1" kern="0" spc="-100" dirty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cs typeface="Arial" pitchFamily="34" charset="0"/>
              </a:endParaRPr>
            </a:p>
            <a:p>
              <a:pPr marL="342900" indent="-160338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buFont typeface="Arial" panose="020B0604020202020204" pitchFamily="34" charset="0"/>
                <a:buChar char="•"/>
                <a:defRPr/>
              </a:pP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Operator+: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양 쪽 연산항이 </a:t>
              </a:r>
              <a:r>
                <a:rPr lang="en-US" altLang="ko-KR" sz="15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SalineSolution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이면 두 소금물을 합한다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.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이 경우는 멤버함수를 사용하여 구현한다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.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연산항의 왼쪽은 </a:t>
              </a:r>
              <a:r>
                <a:rPr lang="en-US" altLang="ko-KR" sz="15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SalineSolution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이고 오른쪽은 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0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또는 양의정수이면 왼쪽의 소금물에 오른쪽에 있는 무게만큼의 소금을 추가한다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.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이 경우는 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friend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함수로 구현한다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.</a:t>
              </a:r>
            </a:p>
            <a:p>
              <a:pPr marL="342900" indent="-160338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buFont typeface="Arial" panose="020B0604020202020204" pitchFamily="34" charset="0"/>
                <a:buChar char="•"/>
                <a:defRPr/>
              </a:pP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Operator=: assignment operator</a:t>
              </a:r>
            </a:p>
            <a:p>
              <a:pPr marL="342900" indent="-160338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buFont typeface="Arial" panose="020B0604020202020204" pitchFamily="34" charset="0"/>
                <a:buChar char="•"/>
                <a:defRPr/>
              </a:pP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Print():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소금물의 무게와 농도를 출력한다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.</a:t>
              </a:r>
            </a:p>
            <a:p>
              <a:pPr marL="342900" indent="-160338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buFont typeface="Arial" panose="020B0604020202020204" pitchFamily="34" charset="0"/>
                <a:buChar char="•"/>
                <a:defRPr/>
              </a:pPr>
              <a:endParaRPr lang="en-US" altLang="ko-KR" sz="1500" b="1" kern="0" spc="-100" dirty="0" smtClean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latinLnBrk="0">
                <a:spcBef>
                  <a:spcPts val="600"/>
                </a:spcBef>
                <a:buClr>
                  <a:srgbClr val="0000CC"/>
                </a:buClr>
                <a:buSzPts val="1300"/>
                <a:defRPr/>
              </a:pPr>
              <a:r>
                <a:rPr lang="ko-KR" altLang="en-US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위에서 구현한 </a:t>
              </a:r>
              <a:r>
                <a:rPr lang="en-US" altLang="ko-KR" sz="15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SalineSolution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클래스를 이용하여 아래 문제를 풀도록 프로그램을 작성하시오</a:t>
              </a:r>
              <a:r>
                <a:rPr lang="en-US" altLang="ko-KR" sz="15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.</a:t>
              </a:r>
            </a:p>
            <a:p>
              <a:pPr marL="342900" indent="-160338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컵 </a:t>
              </a:r>
              <a:r>
                <a:rPr lang="en-US" altLang="ko-KR" sz="15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A</a:t>
              </a:r>
              <a:r>
                <a:rPr lang="ko-KR" altLang="en-US" sz="1500" b="1" kern="0" spc="-10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에는 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20</a:t>
              </a:r>
              <a:r>
                <a:rPr lang="en-US" altLang="ko-KR" sz="15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% </a:t>
              </a:r>
              <a:r>
                <a:rPr lang="ko-KR" altLang="en-US" sz="1500" b="1" kern="0" spc="-10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농도의 소금물 </a:t>
              </a:r>
              <a:r>
                <a:rPr lang="en-US" altLang="ko-KR" sz="15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100g</a:t>
              </a:r>
              <a:r>
                <a:rPr lang="ko-KR" altLang="en-US" sz="1500" b="1" kern="0" spc="-10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이</a:t>
              </a:r>
              <a:r>
                <a:rPr lang="en-US" altLang="ko-KR" sz="15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, </a:t>
              </a:r>
              <a:r>
                <a:rPr lang="ko-KR" altLang="en-US" sz="1500" b="1" kern="0" spc="-10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컵 </a:t>
              </a:r>
              <a:r>
                <a:rPr lang="en-US" altLang="ko-KR" sz="15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B</a:t>
              </a:r>
              <a:r>
                <a:rPr lang="ko-KR" altLang="en-US" sz="1500" b="1" kern="0" spc="-10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에는 소금 </a:t>
              </a:r>
              <a:r>
                <a:rPr lang="en-US" altLang="ko-KR" sz="15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10g</a:t>
              </a:r>
              <a:r>
                <a:rPr lang="ko-KR" altLang="en-US" sz="1500" b="1" kern="0" spc="-10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이 들어있는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소금물</a:t>
              </a:r>
              <a:r>
                <a:rPr lang="en-US" altLang="ko-KR" sz="15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200g</a:t>
              </a:r>
              <a:r>
                <a:rPr lang="ko-KR" altLang="en-US" sz="1500" b="1" kern="0" spc="-10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이 있다</a:t>
              </a:r>
              <a:r>
                <a:rPr lang="en-US" altLang="ko-KR" sz="15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. </a:t>
              </a:r>
              <a:r>
                <a:rPr lang="ko-KR" altLang="en-US" sz="1500" b="1" kern="0" spc="-10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두 컵의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내용물을 합쳐서 </a:t>
              </a:r>
              <a:r>
                <a:rPr lang="ko-KR" altLang="en-US" sz="1500" b="1" kern="0" spc="-10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 컵 </a:t>
              </a:r>
              <a:r>
                <a:rPr lang="en-US" altLang="ko-KR" sz="15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C</a:t>
              </a:r>
              <a:r>
                <a:rPr lang="ko-KR" altLang="en-US" sz="1500" b="1" kern="0" spc="-10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에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담은 후</a:t>
              </a:r>
              <a:r>
                <a:rPr lang="en-US" altLang="ko-KR" sz="15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소금 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5g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을 추가했다면 </a:t>
              </a:r>
              <a:r>
                <a:rPr lang="ko-KR" altLang="en-US" sz="1500" b="1" kern="0" spc="-10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컵 </a:t>
              </a:r>
              <a:r>
                <a:rPr lang="en-US" altLang="ko-KR" sz="15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C</a:t>
              </a:r>
              <a:r>
                <a:rPr lang="ko-KR" altLang="en-US" sz="1500" b="1" kern="0" spc="-10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의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소금물의 양과 농도는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?</a:t>
              </a:r>
            </a:p>
            <a:p>
              <a:pPr marL="342900" indent="-160338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buFont typeface="Arial" panose="020B0604020202020204" pitchFamily="34" charset="0"/>
                <a:buChar char="•"/>
                <a:defRPr/>
              </a:pP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Hint: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컵 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를 나타내는 객체는다음과 같이 선언하면 됨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: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5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SalineSolution</a:t>
              </a:r>
              <a:r>
                <a:rPr lang="en-US" altLang="ko-KR" sz="15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5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cupA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(100, (float)20.);</a:t>
              </a:r>
              <a:endParaRPr lang="en-US" altLang="ko-KR" sz="1500" b="1" kern="0" spc="-100" dirty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6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250825" y="217488"/>
            <a:ext cx="2159566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marL="342900" indent="-3429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1800" b="1" spc="-15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Exam 2</a:t>
            </a:r>
            <a:r>
              <a:rPr lang="ko-KR" altLang="en-US" sz="1800" spc="-1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</a:t>
            </a:r>
            <a:r>
              <a:rPr lang="ko-KR" altLang="en-US" sz="1800" b="1" spc="-1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Question 4</a:t>
            </a:r>
            <a:endParaRPr lang="ko-KR" altLang="en-US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-125413"/>
            <a:ext cx="184150" cy="70802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-125413"/>
            <a:ext cx="184150" cy="70802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0" y="-125413"/>
            <a:ext cx="184150" cy="70802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8721725" y="6524625"/>
            <a:ext cx="28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fld id="{12C9FB50-83D8-4FA9-A149-881E93E8C33A}" type="slidenum">
              <a:rPr lang="en-US" altLang="ko-KR" sz="1400">
                <a:solidFill>
                  <a:srgbClr val="0D0D0D"/>
                </a:solidFill>
                <a:latin typeface="맑은 고딕" pitchFamily="50" charset="-127"/>
                <a:ea typeface="맑은 고딕" pitchFamily="50" charset="-127"/>
              </a:rPr>
              <a:pPr algn="ctr">
                <a:spcBef>
                  <a:spcPct val="20000"/>
                </a:spcBef>
              </a:pPr>
              <a:t>8</a:t>
            </a:fld>
            <a:endParaRPr lang="en-US" altLang="ko-KR" sz="1400">
              <a:solidFill>
                <a:srgbClr val="0D0D0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AutoShape 2"/>
          <p:cNvSpPr>
            <a:spLocks noChangeArrowheads="1"/>
          </p:cNvSpPr>
          <p:nvPr/>
        </p:nvSpPr>
        <p:spPr bwMode="auto">
          <a:xfrm>
            <a:off x="438781" y="734159"/>
            <a:ext cx="8487885" cy="400110"/>
          </a:xfrm>
          <a:prstGeom prst="roundRect">
            <a:avLst>
              <a:gd name="adj" fmla="val 0"/>
            </a:avLst>
          </a:prstGeom>
          <a:noFill/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180975" indent="-180975" latinLnBrk="0">
              <a:spcBef>
                <a:spcPts val="150"/>
              </a:spcBef>
              <a:spcAft>
                <a:spcPts val="150"/>
              </a:spcAft>
              <a:buSzPct val="90000"/>
              <a:buFontTx/>
              <a:buBlip>
                <a:blip r:embed="rId3"/>
              </a:buBlip>
              <a:defRPr/>
            </a:pPr>
            <a:r>
              <a:rPr lang="ko-KR" altLang="en-US" sz="2000" b="1" spc="-15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용액을 관리하기 위한 프로그램을 구현하라</a:t>
            </a:r>
            <a:r>
              <a:rPr lang="en-US" altLang="ko-KR" sz="2000" b="1" spc="-15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.</a:t>
            </a:r>
            <a:endParaRPr lang="ko-KR" altLang="en-US" sz="2000" b="1" spc="-150" dirty="0">
              <a:ln>
                <a:prstDash val="solid"/>
              </a:ln>
              <a:solidFill>
                <a:srgbClr val="002060"/>
              </a:solidFill>
              <a:effectLst>
                <a:outerShdw blurRad="88000" dist="38100" dir="5040000" algn="tl">
                  <a:schemeClr val="bg1">
                    <a:alpha val="50000"/>
                  </a:schemeClr>
                </a:outerShdw>
              </a:effectLst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5128" name="그룹 41"/>
          <p:cNvGrpSpPr>
            <a:grpSpLocks/>
          </p:cNvGrpSpPr>
          <p:nvPr/>
        </p:nvGrpSpPr>
        <p:grpSpPr bwMode="auto">
          <a:xfrm>
            <a:off x="487363" y="1144716"/>
            <a:ext cx="8262937" cy="3821121"/>
            <a:chOff x="539552" y="1916831"/>
            <a:chExt cx="8604448" cy="2951706"/>
          </a:xfrm>
        </p:grpSpPr>
        <p:sp>
          <p:nvSpPr>
            <p:cNvPr id="30" name="직사각형 67"/>
            <p:cNvSpPr/>
            <p:nvPr/>
          </p:nvSpPr>
          <p:spPr bwMode="auto">
            <a:xfrm>
              <a:off x="539552" y="1916831"/>
              <a:ext cx="8604448" cy="2912163"/>
            </a:xfrm>
            <a:prstGeom prst="rect">
              <a:avLst/>
            </a:prstGeom>
            <a:gradFill>
              <a:gsLst>
                <a:gs pos="80000">
                  <a:sysClr val="window" lastClr="FFFFFF">
                    <a:alpha val="90000"/>
                  </a:sysClr>
                </a:gs>
                <a:gs pos="100000">
                  <a:srgbClr val="4F81BD">
                    <a:lumMod val="40000"/>
                    <a:lumOff val="60000"/>
                  </a:srgbClr>
                </a:gs>
              </a:gsLst>
              <a:lin ang="5400000" scaled="0"/>
            </a:gra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sz="1200" kern="0" spc="-50" dirty="0">
                <a:ln>
                  <a:noFill/>
                  <a:prstDash val="solid"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Lucida Sans Unicode" pitchFamily="34" charset="0"/>
              </a:endParaRPr>
            </a:p>
          </p:txBody>
        </p:sp>
        <p:cxnSp>
          <p:nvCxnSpPr>
            <p:cNvPr id="5132" name="직선 연결선 38"/>
            <p:cNvCxnSpPr>
              <a:cxnSpLocks noChangeShapeType="1"/>
            </p:cNvCxnSpPr>
            <p:nvPr/>
          </p:nvCxnSpPr>
          <p:spPr bwMode="auto">
            <a:xfrm>
              <a:off x="541176" y="1928457"/>
              <a:ext cx="8602560" cy="0"/>
            </a:xfrm>
            <a:prstGeom prst="line">
              <a:avLst/>
            </a:prstGeom>
            <a:noFill/>
            <a:ln w="28575" algn="ctr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모서리가 둥근 직사각형 32"/>
            <p:cNvSpPr/>
            <p:nvPr/>
          </p:nvSpPr>
          <p:spPr bwMode="auto">
            <a:xfrm>
              <a:off x="640484" y="2031302"/>
              <a:ext cx="68555" cy="2608965"/>
            </a:xfrm>
            <a:prstGeom prst="roundRect">
              <a:avLst>
                <a:gd name="adj" fmla="val 50000"/>
              </a:avLst>
            </a:prstGeom>
            <a:solidFill>
              <a:srgbClr val="00608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818850" y="1944230"/>
              <a:ext cx="8215338" cy="2924307"/>
            </a:xfrm>
            <a:prstGeom prst="rect">
              <a:avLst/>
            </a:prstGeom>
            <a:noFill/>
          </p:spPr>
          <p:txBody>
            <a:bodyPr wrap="square" anchor="t" anchorCtr="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latinLnBrk="0">
                <a:spcBef>
                  <a:spcPts val="600"/>
                </a:spcBef>
                <a:buClr>
                  <a:srgbClr val="0000CC"/>
                </a:buClr>
                <a:buSzPts val="1300"/>
                <a:defRPr/>
              </a:pPr>
              <a:r>
                <a:rPr lang="ko-KR" altLang="en-US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용액을 나타내는 클래스 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Solution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을 아래와 같이 설계하고 구현한다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.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용액은 용액의 양과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,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용질 종류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,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농도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(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또는 용질의 양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)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가 관리되어야 한다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.</a:t>
              </a:r>
            </a:p>
            <a:p>
              <a:pPr marL="342900" indent="-160338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용질은 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SALT, SUGAR,  COFFEE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의 </a:t>
              </a:r>
              <a:r>
                <a:rPr lang="ko-KR" altLang="en-US" sz="1500" b="1" kern="0" spc="-10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세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 종류가 있다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. </a:t>
              </a:r>
              <a:r>
                <a:rPr lang="en-US" altLang="ko-KR" sz="15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enum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을 사용하여 각 종류가 차례대로 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1, 2, 3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의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값을 갖도록 </a:t>
              </a:r>
              <a:r>
                <a:rPr lang="en-US" altLang="ko-KR" sz="15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SoluteType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데이터 타입을 정의한다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.</a:t>
              </a:r>
            </a:p>
            <a:p>
              <a:pPr marL="342900" indent="-160338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생성자</a:t>
              </a:r>
              <a:r>
                <a:rPr lang="ko-KR" altLang="en-US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Solution(</a:t>
              </a:r>
              <a:r>
                <a:rPr lang="en-US" altLang="ko-KR" sz="15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int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5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solutionWeight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, float concentration, </a:t>
              </a:r>
              <a:r>
                <a:rPr lang="en-US" altLang="ko-KR" sz="15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SoluteType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5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soluteType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):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용액의 무게와 농도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,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용질로 객체를 생성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. </a:t>
              </a:r>
              <a:r>
                <a:rPr lang="en-US" altLang="ko-KR" sz="15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soluteType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이 생략되면 디폴트로 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SALT</a:t>
              </a:r>
              <a:r>
                <a:rPr lang="ko-KR" altLang="en-US" sz="1500" b="1" kern="0" spc="-10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 값을 가짐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.</a:t>
              </a:r>
            </a:p>
            <a:p>
              <a:pPr marL="342900" indent="-160338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buFont typeface="Arial" panose="020B0604020202020204" pitchFamily="34" charset="0"/>
                <a:buChar char="•"/>
                <a:defRPr/>
              </a:pP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Print():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객체의 내용을 출력한다</a:t>
              </a:r>
              <a:endParaRPr lang="en-US" altLang="ko-KR" sz="1500" b="1" kern="0" spc="-100" dirty="0" smtClean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cs typeface="Arial" pitchFamily="34" charset="0"/>
              </a:endParaRPr>
            </a:p>
            <a:p>
              <a:pPr marL="342900" indent="-160338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이 외에 아래 프로그램을 수행하기 위해 필요한 멤버함수를 추가한다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.</a:t>
              </a:r>
            </a:p>
            <a:p>
              <a:pPr marL="342900" indent="-160338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생성자는</a:t>
              </a:r>
              <a:r>
                <a:rPr lang="ko-KR" altLang="en-US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initialization list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를 사용하고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,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모든 </a:t>
              </a:r>
              <a:r>
                <a:rPr lang="ko-KR" altLang="en-US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멤버함수는 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inline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함수로 구현한다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.</a:t>
              </a:r>
            </a:p>
            <a:p>
              <a:pPr latinLnBrk="0">
                <a:spcBef>
                  <a:spcPts val="600"/>
                </a:spcBef>
                <a:buClr>
                  <a:srgbClr val="0000CC"/>
                </a:buClr>
                <a:buSzPts val="1300"/>
                <a:defRPr/>
              </a:pPr>
              <a:r>
                <a:rPr lang="ko-KR" altLang="en-US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구현한 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Solution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클래스를 사용하여 아래 기능을 구현하는 프로그램을 구현한다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.</a:t>
              </a:r>
            </a:p>
            <a:p>
              <a:pPr marL="342900" indent="-160338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다음과 같은 다섯 종류의 용액을 표현하는 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Solution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객체 다섯 개를 하나의 배열로 만든다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.</a:t>
              </a:r>
            </a:p>
            <a:p>
              <a:pPr marL="800100" lvl="1" indent="-160338" latinLnBrk="0">
                <a:spcBef>
                  <a:spcPts val="600"/>
                </a:spcBef>
                <a:buClr>
                  <a:srgbClr val="0000CC"/>
                </a:buClr>
                <a:buSzPts val="1300"/>
                <a:buFont typeface="Arial" panose="020B0604020202020204" pitchFamily="34" charset="0"/>
                <a:buChar char="•"/>
                <a:defRPr/>
              </a:pP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10%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소금물 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100g, 15%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설탕물 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150g, 10%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커피 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70g, 5%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소</a:t>
              </a:r>
              <a:r>
                <a:rPr lang="ko-KR" altLang="en-US" sz="1500" b="1" kern="0" spc="-10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금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물 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200g, 20%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커피 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170g</a:t>
              </a:r>
              <a:endParaRPr lang="ko-KR" altLang="en-US" sz="1600" dirty="0"/>
            </a:p>
            <a:p>
              <a:pPr marL="342900" indent="-160338"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용질의 종류와 최소 농도를 입력으로 받아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, 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조건을 만족하는 용액을 화면에 출력한다</a:t>
              </a:r>
              <a:r>
                <a:rPr lang="en-US" altLang="ko-KR" sz="15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.</a:t>
              </a:r>
              <a:r>
                <a:rPr lang="ko-KR" altLang="en-US" sz="1500" b="1" kern="0" spc="-10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 </a:t>
              </a:r>
              <a:endParaRPr lang="en-US" altLang="ko-KR" sz="1500" b="1" kern="0" spc="-100" dirty="0" smtClean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cs typeface="Arial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11" y="5354744"/>
            <a:ext cx="4273489" cy="8825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666" y="5373216"/>
            <a:ext cx="4254822" cy="10774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7053" y="4925094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예 </a:t>
            </a:r>
            <a:r>
              <a:rPr lang="en-US" altLang="ko-KR" dirty="0" smtClean="0"/>
              <a:t>1.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49541" y="4931876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예 </a:t>
            </a:r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250825" y="217488"/>
            <a:ext cx="2222083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marL="342900" indent="-3429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1pPr>
            <a:lvl2pPr marL="742950" indent="-28575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2pPr>
            <a:lvl3pPr marL="11430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3pPr>
            <a:lvl4pPr marL="16002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4pPr>
            <a:lvl5pPr marL="2057400" indent="-228600" eaLnBrk="0" hangingPunct="0"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latin typeface="견고딕" pitchFamily="18" charset="-127"/>
                <a:ea typeface="견고딕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1800" b="1" spc="-15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Exam 2</a:t>
            </a:r>
            <a:r>
              <a:rPr lang="ko-KR" altLang="en-US" sz="1800" spc="-1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</a:t>
            </a:r>
            <a:r>
              <a:rPr lang="ko-KR" altLang="en-US" sz="1800" b="1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Question 5</a:t>
            </a:r>
            <a:endParaRPr lang="ko-KR" altLang="en-US" sz="18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-125413"/>
            <a:ext cx="184150" cy="70802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-125413"/>
            <a:ext cx="184150" cy="70802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0" y="-125413"/>
            <a:ext cx="184150" cy="70802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8721725" y="6479655"/>
            <a:ext cx="28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fld id="{12C9FB50-83D8-4FA9-A149-881E93E8C33A}" type="slidenum">
              <a:rPr lang="en-US" altLang="ko-KR" sz="1400">
                <a:solidFill>
                  <a:srgbClr val="0D0D0D"/>
                </a:solidFill>
                <a:latin typeface="맑은 고딕" pitchFamily="50" charset="-127"/>
                <a:ea typeface="맑은 고딕" pitchFamily="50" charset="-127"/>
              </a:rPr>
              <a:pPr algn="ctr">
                <a:spcBef>
                  <a:spcPct val="20000"/>
                </a:spcBef>
              </a:pPr>
              <a:t>9</a:t>
            </a:fld>
            <a:endParaRPr lang="en-US" altLang="ko-KR" sz="1400" dirty="0">
              <a:solidFill>
                <a:srgbClr val="0D0D0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AutoShape 2"/>
          <p:cNvSpPr>
            <a:spLocks noChangeArrowheads="1"/>
          </p:cNvSpPr>
          <p:nvPr/>
        </p:nvSpPr>
        <p:spPr bwMode="auto">
          <a:xfrm>
            <a:off x="438781" y="734159"/>
            <a:ext cx="8487885" cy="400110"/>
          </a:xfrm>
          <a:prstGeom prst="roundRect">
            <a:avLst>
              <a:gd name="adj" fmla="val 0"/>
            </a:avLst>
          </a:prstGeom>
          <a:noFill/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180975" indent="-180975" latinLnBrk="0">
              <a:spcBef>
                <a:spcPts val="150"/>
              </a:spcBef>
              <a:spcAft>
                <a:spcPts val="150"/>
              </a:spcAft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b="1" spc="-150" dirty="0" err="1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cs typeface="Arial" pitchFamily="34" charset="0"/>
              </a:rPr>
              <a:t>StarBuzz</a:t>
            </a:r>
            <a:r>
              <a:rPr lang="ko-KR" altLang="en-US" sz="2000" b="1" spc="-15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cs typeface="Arial" pitchFamily="34" charset="0"/>
              </a:rPr>
              <a:t>에서 제조하는 커피에 대한 클래스들을 구현한다</a:t>
            </a:r>
            <a:r>
              <a:rPr lang="en-US" altLang="ko-KR" sz="2000" b="1" spc="-15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38100" dir="5040000" algn="tl">
                    <a:schemeClr val="bg1">
                      <a:alpha val="50000"/>
                    </a:schemeClr>
                  </a:outerShdw>
                </a:effectLst>
                <a:latin typeface="맑은 고딕" pitchFamily="50" charset="-127"/>
                <a:cs typeface="Arial" pitchFamily="34" charset="0"/>
              </a:rPr>
              <a:t>.</a:t>
            </a:r>
            <a:endParaRPr lang="ko-KR" altLang="en-US" sz="2000" b="1" spc="-150" dirty="0">
              <a:ln>
                <a:prstDash val="solid"/>
              </a:ln>
              <a:solidFill>
                <a:srgbClr val="002060"/>
              </a:solidFill>
              <a:effectLst>
                <a:outerShdw blurRad="88000" dist="38100" dir="5040000" algn="tl">
                  <a:schemeClr val="bg1">
                    <a:alpha val="50000"/>
                  </a:schemeClr>
                </a:outerShdw>
              </a:effectLst>
              <a:latin typeface="맑은 고딕" pitchFamily="50" charset="-127"/>
              <a:cs typeface="Arial" pitchFamily="34" charset="0"/>
            </a:endParaRPr>
          </a:p>
        </p:txBody>
      </p:sp>
      <p:grpSp>
        <p:nvGrpSpPr>
          <p:cNvPr id="5128" name="그룹 41"/>
          <p:cNvGrpSpPr>
            <a:grpSpLocks/>
          </p:cNvGrpSpPr>
          <p:nvPr/>
        </p:nvGrpSpPr>
        <p:grpSpPr bwMode="auto">
          <a:xfrm>
            <a:off x="487363" y="1242042"/>
            <a:ext cx="8262937" cy="2678861"/>
            <a:chOff x="539552" y="1916831"/>
            <a:chExt cx="8604448" cy="2440018"/>
          </a:xfrm>
        </p:grpSpPr>
        <p:sp>
          <p:nvSpPr>
            <p:cNvPr id="30" name="직사각형 67"/>
            <p:cNvSpPr/>
            <p:nvPr/>
          </p:nvSpPr>
          <p:spPr bwMode="auto">
            <a:xfrm>
              <a:off x="539552" y="1916831"/>
              <a:ext cx="8604448" cy="2440018"/>
            </a:xfrm>
            <a:prstGeom prst="rect">
              <a:avLst/>
            </a:prstGeom>
            <a:gradFill>
              <a:gsLst>
                <a:gs pos="80000">
                  <a:sysClr val="window" lastClr="FFFFFF">
                    <a:alpha val="90000"/>
                  </a:sysClr>
                </a:gs>
                <a:gs pos="100000">
                  <a:srgbClr val="4F81BD">
                    <a:lumMod val="40000"/>
                    <a:lumOff val="60000"/>
                  </a:srgbClr>
                </a:gs>
              </a:gsLst>
              <a:lin ang="5400000" scaled="0"/>
            </a:gra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sz="1200" kern="0" spc="-50" dirty="0">
                <a:ln>
                  <a:noFill/>
                  <a:prstDash val="solid"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Lucida Sans Unicode" pitchFamily="34" charset="0"/>
              </a:endParaRPr>
            </a:p>
          </p:txBody>
        </p:sp>
        <p:cxnSp>
          <p:nvCxnSpPr>
            <p:cNvPr id="5132" name="직선 연결선 38"/>
            <p:cNvCxnSpPr>
              <a:cxnSpLocks noChangeShapeType="1"/>
            </p:cNvCxnSpPr>
            <p:nvPr/>
          </p:nvCxnSpPr>
          <p:spPr bwMode="auto">
            <a:xfrm>
              <a:off x="541176" y="1928457"/>
              <a:ext cx="8602560" cy="0"/>
            </a:xfrm>
            <a:prstGeom prst="line">
              <a:avLst/>
            </a:prstGeom>
            <a:noFill/>
            <a:ln w="28575" algn="ctr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모서리가 둥근 직사각형 32"/>
            <p:cNvSpPr/>
            <p:nvPr/>
          </p:nvSpPr>
          <p:spPr bwMode="auto">
            <a:xfrm>
              <a:off x="640484" y="2031303"/>
              <a:ext cx="115092" cy="2237633"/>
            </a:xfrm>
            <a:prstGeom prst="roundRect">
              <a:avLst>
                <a:gd name="adj" fmla="val 50000"/>
              </a:avLst>
            </a:prstGeom>
            <a:solidFill>
              <a:srgbClr val="00608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867961" y="2186437"/>
              <a:ext cx="8215338" cy="1906283"/>
            </a:xfrm>
            <a:prstGeom prst="rect">
              <a:avLst/>
            </a:prstGeom>
            <a:noFill/>
          </p:spPr>
          <p:txBody>
            <a:bodyPr anchor="ctr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fontAlgn="auto" latinLnBrk="0">
                <a:spcBef>
                  <a:spcPts val="600"/>
                </a:spcBef>
                <a:spcAft>
                  <a:spcPts val="0"/>
                </a:spcAft>
                <a:buClr>
                  <a:srgbClr val="0000CC"/>
                </a:buClr>
                <a:buSzPts val="1300"/>
                <a:defRPr/>
              </a:pPr>
              <a:r>
                <a:rPr kumimoji="0"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목표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: 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커피를 만들기 위한 재료를 클래스로 구현하고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, 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그것들을 혼합해 커피를 만들자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!</a:t>
              </a:r>
            </a:p>
            <a:p>
              <a:pPr marL="285750" indent="-285750" latinLnBrk="0">
                <a:spcBef>
                  <a:spcPts val="600"/>
                </a:spcBef>
                <a:buClr>
                  <a:srgbClr val="0000CC"/>
                </a:buClr>
                <a:buSzPts val="1300"/>
                <a:buFont typeface="Arial" panose="020B0604020202020204" pitchFamily="34" charset="0"/>
                <a:buChar char="•"/>
                <a:defRPr/>
              </a:pPr>
              <a:r>
                <a:rPr lang="en-US" altLang="ko-KR" sz="14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StarBuzz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에서는 기본 </a:t>
              </a:r>
              <a:r>
                <a:rPr lang="ko-KR" altLang="en-US" sz="14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커피에 첨가물을 혼합해 다른 커피를 만들 수 </a:t>
              </a:r>
              <a:r>
                <a:rPr lang="ko-KR" altLang="en-US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있다</a:t>
              </a:r>
              <a:r>
                <a:rPr lang="en-US" altLang="ko-KR" sz="14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.</a:t>
              </a:r>
              <a:endParaRPr lang="en-US" altLang="ko-KR" sz="1400" b="1" kern="0" spc="-100" dirty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cs typeface="Arial" pitchFamily="34" charset="0"/>
              </a:endParaRPr>
            </a:p>
            <a:p>
              <a:pPr marL="342900" indent="-342900" latinLnBrk="0">
                <a:spcBef>
                  <a:spcPts val="600"/>
                </a:spcBef>
                <a:buClr>
                  <a:srgbClr val="0000CC"/>
                </a:buClr>
                <a:buSzPts val="1300"/>
                <a:buAutoNum type="arabicPeriod"/>
                <a:defRPr/>
              </a:pPr>
              <a:r>
                <a:rPr lang="en-US" altLang="ko-KR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Beverage </a:t>
              </a:r>
              <a:r>
                <a:rPr lang="ko-KR" altLang="en-US" sz="12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클래스는 </a:t>
              </a:r>
              <a:r>
                <a:rPr lang="ko-KR" altLang="en-US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모든 클래스에 대하여 </a:t>
              </a:r>
              <a:r>
                <a:rPr lang="ko-KR" altLang="en-US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최상위 클래스이다</a:t>
              </a:r>
              <a:r>
                <a:rPr lang="en-US" altLang="ko-KR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cs typeface="Arial" pitchFamily="34" charset="0"/>
                </a:rPr>
                <a:t>.</a:t>
              </a:r>
            </a:p>
            <a:p>
              <a:pPr marL="342900" indent="-342900" latinLnBrk="0">
                <a:spcBef>
                  <a:spcPts val="600"/>
                </a:spcBef>
                <a:buClr>
                  <a:srgbClr val="0000CC"/>
                </a:buClr>
                <a:buSzPts val="1300"/>
                <a:buAutoNum type="arabicPeriod"/>
                <a:defRPr/>
              </a:pPr>
              <a:r>
                <a:rPr lang="ko-KR" altLang="en-US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기본 커피는 </a:t>
              </a:r>
              <a:r>
                <a:rPr lang="en-US" altLang="ko-KR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Espresso, </a:t>
              </a:r>
              <a:r>
                <a:rPr lang="en-US" altLang="ko-KR" sz="12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HouseBlend</a:t>
              </a:r>
              <a:r>
                <a:rPr lang="en-US" altLang="ko-KR" sz="1200" b="1" kern="0" spc="-100" dirty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2 </a:t>
              </a:r>
              <a:r>
                <a:rPr lang="ko-KR" altLang="en-US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종류이고</a:t>
              </a:r>
              <a:r>
                <a:rPr lang="en-US" altLang="ko-KR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, </a:t>
              </a:r>
              <a:r>
                <a:rPr lang="ko-KR" altLang="en-US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각각 클래스로 구현된다</a:t>
              </a:r>
              <a:r>
                <a:rPr lang="en-US" altLang="ko-KR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.</a:t>
              </a:r>
            </a:p>
            <a:p>
              <a:pPr marL="342900" indent="-342900" latinLnBrk="0">
                <a:spcBef>
                  <a:spcPts val="600"/>
                </a:spcBef>
                <a:buClr>
                  <a:srgbClr val="0000CC"/>
                </a:buClr>
                <a:buSzPts val="1300"/>
                <a:buAutoNum type="arabicPeriod"/>
                <a:defRPr/>
              </a:pPr>
              <a:r>
                <a:rPr lang="ko-KR" altLang="en-US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첨가물은 </a:t>
              </a:r>
              <a:r>
                <a:rPr lang="en-US" altLang="ko-KR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Water, Milk, Mocha, Whipping 4 </a:t>
              </a:r>
              <a:r>
                <a:rPr lang="ko-KR" altLang="en-US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종류이고 </a:t>
              </a:r>
              <a:r>
                <a:rPr lang="en-US" altLang="ko-KR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, </a:t>
              </a:r>
              <a:r>
                <a:rPr lang="ko-KR" altLang="en-US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각각 클래스로 구현된다</a:t>
              </a:r>
              <a:r>
                <a:rPr lang="en-US" altLang="ko-KR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.</a:t>
              </a:r>
            </a:p>
            <a:p>
              <a:pPr marL="342900" indent="-342900" latinLnBrk="0">
                <a:spcBef>
                  <a:spcPts val="600"/>
                </a:spcBef>
                <a:buClr>
                  <a:srgbClr val="0000CC"/>
                </a:buClr>
                <a:buSzPts val="1300"/>
                <a:buAutoNum type="arabicPeriod"/>
                <a:defRPr/>
              </a:pPr>
              <a:r>
                <a:rPr lang="ko-KR" altLang="en-US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각 첨가물 클래스들은 </a:t>
              </a:r>
              <a:r>
                <a:rPr lang="en-US" altLang="ko-KR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Condiment </a:t>
              </a:r>
              <a:r>
                <a:rPr lang="ko-KR" altLang="en-US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클래스를 상속하고</a:t>
              </a:r>
              <a:r>
                <a:rPr lang="en-US" altLang="ko-KR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, Condiment </a:t>
              </a:r>
              <a:r>
                <a:rPr lang="ko-KR" altLang="en-US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클래스는 </a:t>
              </a:r>
              <a:r>
                <a:rPr lang="en-US" altLang="ko-KR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Beverage</a:t>
              </a:r>
              <a:r>
                <a:rPr lang="ko-KR" altLang="en-US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를 상속한다</a:t>
              </a:r>
              <a:r>
                <a:rPr lang="en-US" altLang="ko-KR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.</a:t>
              </a:r>
            </a:p>
            <a:p>
              <a:pPr marL="342900" indent="-342900" latinLnBrk="0">
                <a:spcBef>
                  <a:spcPts val="600"/>
                </a:spcBef>
                <a:buClr>
                  <a:srgbClr val="0000CC"/>
                </a:buClr>
                <a:buSzPts val="1300"/>
                <a:buAutoNum type="arabicPeriod"/>
                <a:defRPr/>
              </a:pPr>
              <a:r>
                <a:rPr lang="ko-KR" altLang="en-US" sz="1200" b="1" kern="0" spc="-100" dirty="0" err="1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다음장에</a:t>
              </a:r>
              <a:r>
                <a:rPr lang="ko-KR" altLang="en-US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제공되는 코드를 기반으로 아래의 클래스 다이어그램의 구조로 각 클래스들을 구현하고</a:t>
              </a:r>
              <a:r>
                <a:rPr lang="en-US" altLang="ko-KR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, </a:t>
              </a:r>
              <a:r>
                <a:rPr lang="ko-KR" altLang="en-US" sz="1200" b="1" u="sng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상속을 위해 제공된 코드를 수정</a:t>
              </a:r>
              <a:r>
                <a:rPr lang="ko-KR" altLang="en-US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하여 사용하라</a:t>
              </a:r>
              <a:r>
                <a:rPr lang="en-US" altLang="ko-KR" sz="1200" b="1" kern="0" spc="-100" dirty="0" smtClean="0">
                  <a:ln>
                    <a:prstDash val="solid"/>
                  </a:ln>
                  <a:solidFill>
                    <a:sysClr val="windowText" lastClr="000000"/>
                  </a:solidFill>
                  <a:effectLst>
                    <a:outerShdw blurRad="88000" dist="38100" dir="5040000" algn="tl">
                      <a:prstClr val="white">
                        <a:alpha val="6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.</a:t>
              </a:r>
              <a:endParaRPr lang="en-US" altLang="ko-KR" sz="1200" b="1" kern="0" spc="-100" dirty="0">
                <a:ln>
                  <a:prstDash val="solid"/>
                </a:ln>
                <a:solidFill>
                  <a:sysClr val="windowText" lastClr="000000"/>
                </a:solidFill>
                <a:effectLst>
                  <a:outerShdw blurRad="88000" dist="38100" dir="5040000" algn="tl">
                    <a:prstClr val="white">
                      <a:alpha val="6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318476" y="4326570"/>
            <a:ext cx="6630830" cy="2128305"/>
            <a:chOff x="1318476" y="4326570"/>
            <a:chExt cx="6630830" cy="2128305"/>
          </a:xfrm>
        </p:grpSpPr>
        <p:grpSp>
          <p:nvGrpSpPr>
            <p:cNvPr id="48" name="그룹 47"/>
            <p:cNvGrpSpPr/>
            <p:nvPr/>
          </p:nvGrpSpPr>
          <p:grpSpPr>
            <a:xfrm>
              <a:off x="1318476" y="4326570"/>
              <a:ext cx="6630830" cy="2128305"/>
              <a:chOff x="1318476" y="4189799"/>
              <a:chExt cx="6630830" cy="2128305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3910764" y="4189799"/>
                <a:ext cx="1217066" cy="387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Beverage</a:t>
                </a:r>
                <a:endParaRPr lang="ko-KR" altLang="en-US" sz="1400" dirty="0"/>
              </a:p>
            </p:txBody>
          </p:sp>
          <p:sp>
            <p:nvSpPr>
              <p:cNvPr id="4" name="이등변 삼각형 3"/>
              <p:cNvSpPr/>
              <p:nvPr/>
            </p:nvSpPr>
            <p:spPr>
              <a:xfrm>
                <a:off x="4438278" y="4577594"/>
                <a:ext cx="154858" cy="133498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꺾인 연결선 6"/>
              <p:cNvCxnSpPr>
                <a:stCxn id="4" idx="3"/>
                <a:endCxn id="24" idx="0"/>
              </p:cNvCxnSpPr>
              <p:nvPr/>
            </p:nvCxnSpPr>
            <p:spPr>
              <a:xfrm rot="5400000">
                <a:off x="3046877" y="3591224"/>
                <a:ext cx="348962" cy="258869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직사각형 22"/>
              <p:cNvSpPr/>
              <p:nvPr/>
            </p:nvSpPr>
            <p:spPr>
              <a:xfrm>
                <a:off x="2676298" y="5060054"/>
                <a:ext cx="1217066" cy="387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/>
                  <a:t>HouseBlend</a:t>
                </a:r>
                <a:endParaRPr lang="ko-KR" altLang="en-US" sz="14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318476" y="5060054"/>
                <a:ext cx="1217066" cy="387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/>
                  <a:t>Esprosso</a:t>
                </a:r>
                <a:endParaRPr lang="ko-KR" altLang="en-US" sz="1400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031675" y="5060054"/>
                <a:ext cx="1217066" cy="387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Condiment</a:t>
                </a:r>
                <a:endParaRPr lang="ko-KR" altLang="en-US" sz="1400" dirty="0"/>
              </a:p>
            </p:txBody>
          </p:sp>
          <p:cxnSp>
            <p:nvCxnSpPr>
              <p:cNvPr id="29" name="꺾인 연결선 28"/>
              <p:cNvCxnSpPr>
                <a:stCxn id="4" idx="3"/>
                <a:endCxn id="23" idx="0"/>
              </p:cNvCxnSpPr>
              <p:nvPr/>
            </p:nvCxnSpPr>
            <p:spPr>
              <a:xfrm rot="5400000">
                <a:off x="3725788" y="4270135"/>
                <a:ext cx="348962" cy="123087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꺾인 연결선 30"/>
              <p:cNvCxnSpPr>
                <a:stCxn id="4" idx="3"/>
                <a:endCxn id="26" idx="0"/>
              </p:cNvCxnSpPr>
              <p:nvPr/>
            </p:nvCxnSpPr>
            <p:spPr>
              <a:xfrm rot="16200000" flipH="1">
                <a:off x="4903476" y="4323322"/>
                <a:ext cx="348962" cy="112450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이등변 삼각형 33"/>
              <p:cNvSpPr/>
              <p:nvPr/>
            </p:nvSpPr>
            <p:spPr>
              <a:xfrm>
                <a:off x="5562779" y="5447849"/>
                <a:ext cx="154858" cy="133498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꺾인 연결선 35"/>
              <p:cNvCxnSpPr>
                <a:stCxn id="34" idx="3"/>
                <a:endCxn id="37" idx="0"/>
              </p:cNvCxnSpPr>
              <p:nvPr/>
            </p:nvCxnSpPr>
            <p:spPr>
              <a:xfrm rot="16200000" flipH="1">
                <a:off x="6316009" y="4905545"/>
                <a:ext cx="348962" cy="170056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직사각형 36"/>
              <p:cNvSpPr/>
              <p:nvPr/>
            </p:nvSpPr>
            <p:spPr>
              <a:xfrm>
                <a:off x="6732240" y="5930309"/>
                <a:ext cx="1217066" cy="387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Whipping</a:t>
                </a:r>
                <a:endParaRPr lang="ko-KR" altLang="en-US" sz="1400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234922" y="5930309"/>
                <a:ext cx="1217066" cy="387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Mocha</a:t>
                </a:r>
                <a:endParaRPr lang="ko-KR" altLang="en-US" sz="1400" dirty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737605" y="5930309"/>
                <a:ext cx="1217066" cy="387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Milk</a:t>
                </a:r>
                <a:endParaRPr lang="ko-KR" altLang="en-US" sz="1400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240288" y="5930309"/>
                <a:ext cx="1217066" cy="387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Water</a:t>
                </a:r>
                <a:endParaRPr lang="ko-KR" altLang="en-US" sz="1400" dirty="0"/>
              </a:p>
            </p:txBody>
          </p:sp>
          <p:cxnSp>
            <p:nvCxnSpPr>
              <p:cNvPr id="41" name="꺾인 연결선 40"/>
              <p:cNvCxnSpPr>
                <a:stCxn id="34" idx="3"/>
                <a:endCxn id="38" idx="0"/>
              </p:cNvCxnSpPr>
              <p:nvPr/>
            </p:nvCxnSpPr>
            <p:spPr>
              <a:xfrm rot="16200000" flipH="1">
                <a:off x="5567350" y="5654204"/>
                <a:ext cx="348962" cy="20324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꺾인 연결선 43"/>
              <p:cNvCxnSpPr>
                <a:stCxn id="34" idx="3"/>
                <a:endCxn id="39" idx="0"/>
              </p:cNvCxnSpPr>
              <p:nvPr/>
            </p:nvCxnSpPr>
            <p:spPr>
              <a:xfrm rot="5400000">
                <a:off x="4818692" y="5108793"/>
                <a:ext cx="348962" cy="129407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꺾인 연결선 46"/>
              <p:cNvCxnSpPr>
                <a:stCxn id="34" idx="3"/>
                <a:endCxn id="40" idx="0"/>
              </p:cNvCxnSpPr>
              <p:nvPr/>
            </p:nvCxnSpPr>
            <p:spPr>
              <a:xfrm rot="5400000">
                <a:off x="4070034" y="4360135"/>
                <a:ext cx="348962" cy="279138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1559077" y="4345359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클래스 다이어그램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91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1077</Words>
  <Application>Microsoft Office PowerPoint</Application>
  <PresentationFormat>화면 슬라이드 쇼(4:3)</PresentationFormat>
  <Paragraphs>162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HY견고딕</vt:lpstr>
      <vt:lpstr>굴림</vt:lpstr>
      <vt:lpstr>나눔고딕코딩</vt:lpstr>
      <vt:lpstr>맑은 고딕</vt:lpstr>
      <vt:lpstr>산돌고딕 M</vt:lpstr>
      <vt:lpstr>휴먼고딕</vt:lpstr>
      <vt:lpstr>Arial</vt:lpstr>
      <vt:lpstr>Courier New</vt:lpstr>
      <vt:lpstr>Lucida Sans Unicode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PhilioS</dc:creator>
  <cp:lastModifiedBy>Registered User</cp:lastModifiedBy>
  <cp:revision>189</cp:revision>
  <dcterms:created xsi:type="dcterms:W3CDTF">2012-03-08T14:06:56Z</dcterms:created>
  <dcterms:modified xsi:type="dcterms:W3CDTF">2014-04-28T14:29:47Z</dcterms:modified>
</cp:coreProperties>
</file>